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8" r:id="rId3"/>
    <p:sldId id="263" r:id="rId4"/>
    <p:sldId id="268" r:id="rId5"/>
    <p:sldId id="270" r:id="rId6"/>
    <p:sldId id="259" r:id="rId7"/>
    <p:sldId id="265" r:id="rId8"/>
    <p:sldId id="267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 varScale="1">
        <p:scale>
          <a:sx n="69" d="100"/>
          <a:sy n="69" d="100"/>
        </p:scale>
        <p:origin x="-5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42AA49-7E73-460F-9AFA-063DD5BCAC49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5E3471-B300-4323-A9AA-76E856590B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3589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E3471-B300-4323-A9AA-76E856590B7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vmlDrawing" Target="../drawings/vmlDrawing1.vml"/><Relationship Id="rId6" Type="http://schemas.openxmlformats.org/officeDocument/2006/relationships/image" Target="../media/image16.emf"/><Relationship Id="rId5" Type="http://schemas.openxmlformats.org/officeDocument/2006/relationships/package" Target="../embeddings/Dokument_aplikace_Microsoft_Word1.docx"/><Relationship Id="rId4" Type="http://schemas.openxmlformats.org/officeDocument/2006/relationships/oleObject" Target="../embeddings/oleObject1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9.emf"/><Relationship Id="rId5" Type="http://schemas.openxmlformats.org/officeDocument/2006/relationships/package" Target="../embeddings/Dokument_aplikace_Microsoft_Word2.docx"/><Relationship Id="rId4" Type="http://schemas.openxmlformats.org/officeDocument/2006/relationships/oleObject" Target="../embeddings/oleObject2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22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lectroworld.cz/is-bin/intershop.static/WFS/store-electroworldCZ-Site/store-electroworldCZ/cs_CZ/masterdata/450x450/n/ok/c3/nokc301silcs.jpg" TargetMode="External"/><Relationship Id="rId13" Type="http://schemas.openxmlformats.org/officeDocument/2006/relationships/hyperlink" Target="http://www.donauchem.cz/Images/Content/food/dc_lebensmittel_02.aspx" TargetMode="External"/><Relationship Id="rId3" Type="http://schemas.openxmlformats.org/officeDocument/2006/relationships/hyperlink" Target="http://img.karaoketexty.cz/img/artists/34754/audi-r-135978.jpg" TargetMode="External"/><Relationship Id="rId7" Type="http://schemas.openxmlformats.org/officeDocument/2006/relationships/hyperlink" Target="http://data.vsedomu.cz/elektro/0021/460/pracka-zanussi-zwq-5100.jpg" TargetMode="External"/><Relationship Id="rId12" Type="http://schemas.openxmlformats.org/officeDocument/2006/relationships/hyperlink" Target="http://cs.autolexicon.net/obr_clanky/cs_michelin-saver_001.jpg" TargetMode="External"/><Relationship Id="rId17" Type="http://schemas.openxmlformats.org/officeDocument/2006/relationships/image" Target="../media/image4.png"/><Relationship Id="rId2" Type="http://schemas.openxmlformats.org/officeDocument/2006/relationships/image" Target="../media/image3.jpeg"/><Relationship Id="rId16" Type="http://schemas.openxmlformats.org/officeDocument/2006/relationships/hyperlink" Target="http://www.auto-car.sk/images/2613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iles.pitrova.webnode.cz/system_preview_200000000-744b87543f/Pra%C4%8Dka%20Bosch.jpeg" TargetMode="External"/><Relationship Id="rId11" Type="http://schemas.openxmlformats.org/officeDocument/2006/relationships/hyperlink" Target="http://www.rmalt.cz/images/pneuservis.jpg" TargetMode="External"/><Relationship Id="rId5" Type="http://schemas.openxmlformats.org/officeDocument/2006/relationships/hyperlink" Target="http://2.bp.blogspot.com/-YCJEeLEkpy0/TZsul5znwxI/AAAAAAAAA-U/geXBQev-opE/s1600/Skoda-Octavia2.jpg" TargetMode="External"/><Relationship Id="rId15" Type="http://schemas.openxmlformats.org/officeDocument/2006/relationships/hyperlink" Target="http://i.lidovky.cz/10/071/lngal/NEV344e5d_Airbus.jpg" TargetMode="External"/><Relationship Id="rId10" Type="http://schemas.openxmlformats.org/officeDocument/2006/relationships/hyperlink" Target="http://cs.wikipedia.org/wiki/Soubor:Neratovice_Spolana_965.JPG" TargetMode="External"/><Relationship Id="rId4" Type="http://schemas.openxmlformats.org/officeDocument/2006/relationships/hyperlink" Target="http://www.auto-novinky.cz/wp-content/2009/07/Peugeot_308_RCZ_01.jpg" TargetMode="External"/><Relationship Id="rId9" Type="http://schemas.openxmlformats.org/officeDocument/2006/relationships/hyperlink" Target="http://data.vsedomu.cz/elektro/0001/460/varna-konvice-tefal-ki110d32-performa-inox-1-7l.jpg" TargetMode="External"/><Relationship Id="rId14" Type="http://schemas.openxmlformats.org/officeDocument/2006/relationships/hyperlink" Target="http://benefit.cz/upload/image/L/2008_Prodejna_Mokr-___ECO_C___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VY_52_INOVACE_33_02_opakování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průmyslu Evropy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3. snímek – průmyslová výroba</a:t>
            </a: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4. snímek – elektrotechnika a elektronika</a:t>
            </a: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5. snímek – chemický průmysl a spotřeba </a:t>
            </a: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6. snímek – cvičení (křížovka)</a:t>
            </a: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7. snímek – cvičení (tabulka)</a:t>
            </a: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8. snímek – cvičení (správné přiřazování)</a:t>
            </a: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9. snímek – seznam informačních zdrojů </a:t>
            </a:r>
          </a:p>
          <a:p>
            <a:pPr>
              <a:buNone/>
            </a:pPr>
            <a:r>
              <a:rPr lang="cs-CZ" sz="1800" dirty="0" smtClean="0"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Průmyslová výroba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Evropa má významné postavení v hospodářské oblasti.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Nejvíce je rozvinutý </a:t>
            </a:r>
            <a:r>
              <a:rPr lang="cs-CZ" sz="2000" b="1" dirty="0" smtClean="0">
                <a:solidFill>
                  <a:srgbClr val="7030A0"/>
                </a:solidFill>
              </a:rPr>
              <a:t>strojírenský průmysl, energetický průmysl a chemický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průmysl. </a:t>
            </a: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		AUDI		     PEUGEOT	                ŠKODA</a:t>
            </a: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000" dirty="0" smtClean="0"/>
              <a:t>  		</a:t>
            </a:r>
            <a:endParaRPr lang="cs-CZ" sz="2000" b="1" dirty="0" smtClean="0"/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				</a:t>
            </a: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						</a:t>
            </a: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dirty="0" smtClean="0"/>
              <a:t>			</a:t>
            </a:r>
          </a:p>
          <a:p>
            <a:pPr>
              <a:buNone/>
            </a:pP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1691680" y="2204864"/>
            <a:ext cx="2664296" cy="1584176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PRŮMYSLOVÝ VYROBA</a:t>
            </a:r>
          </a:p>
          <a:p>
            <a:pPr algn="ctr"/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Těžba nerostných surovin </a:t>
            </a:r>
          </a:p>
          <a:p>
            <a:pPr algn="ctr"/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uhlí </a:t>
            </a:r>
          </a:p>
          <a:p>
            <a:pPr algn="ctr"/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železná ruda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60032" y="2204864"/>
            <a:ext cx="3096344" cy="244827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EVROPSKÉ AUTOMOBILKY</a:t>
            </a:r>
          </a:p>
          <a:p>
            <a:pPr algn="ctr"/>
            <a:r>
              <a:rPr lang="cs-CZ" dirty="0" smtClean="0">
                <a:solidFill>
                  <a:srgbClr val="00B050"/>
                </a:solidFill>
              </a:rPr>
              <a:t>Německo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– Mercedes,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Wolkswagen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Audi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, BMW,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Opel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</a:p>
          <a:p>
            <a:pPr algn="ctr"/>
            <a:r>
              <a:rPr lang="cs-CZ" dirty="0" smtClean="0">
                <a:solidFill>
                  <a:srgbClr val="00B050"/>
                </a:solidFill>
              </a:rPr>
              <a:t>Itálie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– Fiat, Lancia </a:t>
            </a:r>
          </a:p>
          <a:p>
            <a:pPr algn="ctr"/>
            <a:r>
              <a:rPr lang="cs-CZ" dirty="0" smtClean="0">
                <a:solidFill>
                  <a:srgbClr val="00B050"/>
                </a:solidFill>
              </a:rPr>
              <a:t>Francie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– Peugeot, Renault </a:t>
            </a:r>
          </a:p>
          <a:p>
            <a:pPr algn="ctr"/>
            <a:r>
              <a:rPr lang="cs-CZ" dirty="0" smtClean="0">
                <a:solidFill>
                  <a:srgbClr val="00B050"/>
                </a:solidFill>
              </a:rPr>
              <a:t>Španělsko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–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Seat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</a:p>
          <a:p>
            <a:pPr algn="ctr"/>
            <a:r>
              <a:rPr lang="cs-CZ" dirty="0" smtClean="0">
                <a:solidFill>
                  <a:srgbClr val="00B050"/>
                </a:solidFill>
              </a:rPr>
              <a:t>Švédsko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– Volvo,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Saab</a:t>
            </a:r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rgbClr val="00B050"/>
                </a:solidFill>
              </a:rPr>
              <a:t>Česká republika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- Škoda</a:t>
            </a:r>
          </a:p>
          <a:p>
            <a:pPr algn="ctr"/>
            <a:endParaRPr lang="cs-CZ" dirty="0"/>
          </a:p>
        </p:txBody>
      </p:sp>
      <p:pic>
        <p:nvPicPr>
          <p:cNvPr id="8" name="Obrázek 7" descr="aud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5373216"/>
            <a:ext cx="1463040" cy="926592"/>
          </a:xfrm>
          <a:prstGeom prst="rect">
            <a:avLst/>
          </a:prstGeom>
        </p:spPr>
      </p:pic>
      <p:pic>
        <p:nvPicPr>
          <p:cNvPr id="9" name="Obrázek 8" descr="Peugeo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5373216"/>
            <a:ext cx="1300480" cy="975360"/>
          </a:xfrm>
          <a:prstGeom prst="rect">
            <a:avLst/>
          </a:prstGeom>
        </p:spPr>
      </p:pic>
      <p:pic>
        <p:nvPicPr>
          <p:cNvPr id="10" name="Obrázek 9" descr="Skoda-Octavia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52120" y="5373216"/>
            <a:ext cx="1451610" cy="914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Elektrotechnika a elektronika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						</a:t>
            </a:r>
            <a:r>
              <a:rPr lang="cs-CZ" sz="2000" b="1" dirty="0" smtClean="0">
                <a:solidFill>
                  <a:srgbClr val="00B0F0"/>
                </a:solidFill>
              </a:rPr>
              <a:t>značky: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7030A0"/>
                </a:solidFill>
                <a:sym typeface="Wingdings"/>
              </a:rPr>
              <a:t>						</a:t>
            </a:r>
            <a:r>
              <a:rPr lang="cs-CZ" sz="2000" b="1" dirty="0" smtClean="0">
                <a:solidFill>
                  <a:srgbClr val="00B050"/>
                </a:solidFill>
                <a:sym typeface="Wingdings"/>
              </a:rPr>
              <a:t>BOSCH, ZANNUSI, NOKIA, PHILIPS, 					ELEKTROLUX, THOMSON, TEFAL</a:t>
            </a:r>
            <a:endParaRPr lang="cs-CZ" sz="20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						</a:t>
            </a: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		BOSH 		NOKIA		ZANNUSI 	      TEFAL			</a:t>
            </a:r>
          </a:p>
          <a:p>
            <a:pPr>
              <a:buNone/>
            </a:pPr>
            <a:endParaRPr lang="cs-CZ" sz="2000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000" dirty="0" smtClean="0"/>
              <a:t>  		</a:t>
            </a:r>
            <a:endParaRPr lang="cs-CZ" sz="2000" b="1" dirty="0" smtClean="0"/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				</a:t>
            </a: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						</a:t>
            </a: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dirty="0" smtClean="0"/>
              <a:t>			</a:t>
            </a:r>
          </a:p>
          <a:p>
            <a:pPr>
              <a:buNone/>
            </a:pP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539552" y="1196752"/>
            <a:ext cx="3456384" cy="280831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ELEKTROTECHNIKA 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A ELEKTRONIKA 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Televize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rádia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počítače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telefony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pračky 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myčky 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vysavače 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varné konvice atd.</a:t>
            </a:r>
          </a:p>
          <a:p>
            <a:pPr algn="ctr"/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1" name="Šrafovaná šipka doprava 10"/>
          <p:cNvSpPr/>
          <p:nvPr/>
        </p:nvSpPr>
        <p:spPr>
          <a:xfrm>
            <a:off x="4139952" y="2348880"/>
            <a:ext cx="720080" cy="432048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 descr="bosh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4869160"/>
            <a:ext cx="1656184" cy="1495425"/>
          </a:xfrm>
          <a:prstGeom prst="rect">
            <a:avLst/>
          </a:prstGeom>
        </p:spPr>
      </p:pic>
      <p:pic>
        <p:nvPicPr>
          <p:cNvPr id="13" name="Obrázek 12" descr="zanuss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4941168"/>
            <a:ext cx="1752600" cy="1371600"/>
          </a:xfrm>
          <a:prstGeom prst="rect">
            <a:avLst/>
          </a:prstGeom>
        </p:spPr>
      </p:pic>
      <p:pic>
        <p:nvPicPr>
          <p:cNvPr id="14" name="Obrázek 13" descr="noki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15816" y="5085184"/>
            <a:ext cx="1285875" cy="1285875"/>
          </a:xfrm>
          <a:prstGeom prst="rect">
            <a:avLst/>
          </a:prstGeom>
        </p:spPr>
      </p:pic>
      <p:pic>
        <p:nvPicPr>
          <p:cNvPr id="15" name="Obrázek 14" descr="tefal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732240" y="4941168"/>
            <a:ext cx="1752600" cy="1371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Chemický průmysl a spotřeba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						</a:t>
            </a:r>
            <a:r>
              <a:rPr lang="cs-CZ" sz="2000" b="1" dirty="0" smtClean="0">
                <a:solidFill>
                  <a:srgbClr val="00B0F0"/>
                </a:solidFill>
              </a:rPr>
              <a:t>firmy: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B0F0"/>
                </a:solidFill>
              </a:rPr>
              <a:t>						</a:t>
            </a:r>
            <a:r>
              <a:rPr lang="cs-CZ" sz="2000" b="1" dirty="0" smtClean="0">
                <a:solidFill>
                  <a:srgbClr val="00B050"/>
                </a:solidFill>
              </a:rPr>
              <a:t>DUNLOP-PIRELLI, MICHELIN, BASF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						SE, INEOS, BAYER, SPOLANA</a:t>
            </a:r>
            <a:r>
              <a:rPr lang="cs-CZ" sz="2000" b="1" dirty="0" smtClean="0">
                <a:solidFill>
                  <a:srgbClr val="00B0F0"/>
                </a:solidFill>
              </a:rPr>
              <a:t>	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7030A0"/>
                </a:solidFill>
                <a:sym typeface="Wingdings"/>
              </a:rPr>
              <a:t>						</a:t>
            </a:r>
            <a:r>
              <a:rPr lang="cs-CZ" sz="2000" b="1" dirty="0" smtClean="0">
                <a:solidFill>
                  <a:srgbClr val="00B050"/>
                </a:solidFill>
                <a:sym typeface="Wingdings"/>
              </a:rPr>
              <a:t>					ELEKTROLUX, THOMSON		</a:t>
            </a:r>
            <a:r>
              <a:rPr lang="cs-CZ" sz="2000" b="1" dirty="0" smtClean="0">
                <a:solidFill>
                  <a:srgbClr val="C00000"/>
                </a:solidFill>
                <a:sym typeface="Wingdings"/>
              </a:rPr>
              <a:t>SPOTŘEBNÍ A POTRAVINÁŘSKÝ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C00000"/>
                </a:solidFill>
                <a:sym typeface="Wingdings"/>
              </a:rPr>
              <a:t>						PRŮMYSL</a:t>
            </a:r>
            <a:r>
              <a:rPr lang="cs-CZ" sz="2000" b="1" dirty="0" smtClean="0">
                <a:solidFill>
                  <a:srgbClr val="00B050"/>
                </a:solidFill>
                <a:sym typeface="Wingdings"/>
              </a:rPr>
              <a:t>	</a:t>
            </a:r>
            <a:endParaRPr lang="cs-CZ" sz="20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							</a:t>
            </a: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		DUNLOP-PIRELLI 	SPOLANA	    MICHELIN				</a:t>
            </a:r>
          </a:p>
          <a:p>
            <a:pPr>
              <a:buNone/>
            </a:pPr>
            <a:endParaRPr lang="cs-CZ" sz="2000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000" dirty="0" smtClean="0"/>
              <a:t>  		</a:t>
            </a:r>
            <a:endParaRPr lang="cs-CZ" sz="2000" b="1" dirty="0" smtClean="0"/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				</a:t>
            </a: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						</a:t>
            </a: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dirty="0" smtClean="0"/>
              <a:t>			</a:t>
            </a:r>
          </a:p>
          <a:p>
            <a:pPr>
              <a:buNone/>
            </a:pP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539552" y="1268760"/>
            <a:ext cx="3456384" cy="180020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CHEMICKÝ PRŮMYSL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Výroba pohonných hmot 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Výroba plastů 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Výroba kaučuku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Výroba léků a kosmetiky </a:t>
            </a:r>
          </a:p>
          <a:p>
            <a:pPr algn="ctr"/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1" name="Šrafovaná šipka doprava 10"/>
          <p:cNvSpPr/>
          <p:nvPr/>
        </p:nvSpPr>
        <p:spPr>
          <a:xfrm>
            <a:off x="4139952" y="1844824"/>
            <a:ext cx="720080" cy="432048"/>
          </a:xfrm>
          <a:prstGeom prst="strip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 descr="dunlo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4941168"/>
            <a:ext cx="1524000" cy="1143000"/>
          </a:xfrm>
          <a:prstGeom prst="rect">
            <a:avLst/>
          </a:prstGeom>
        </p:spPr>
      </p:pic>
      <p:pic>
        <p:nvPicPr>
          <p:cNvPr id="16" name="Obrázek 15" descr="micheli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84168" y="4941168"/>
            <a:ext cx="1143000" cy="1154430"/>
          </a:xfrm>
          <a:prstGeom prst="rect">
            <a:avLst/>
          </a:prstGeom>
        </p:spPr>
      </p:pic>
      <p:pic>
        <p:nvPicPr>
          <p:cNvPr id="17" name="Obrázek 16" descr="Spolana_96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51920" y="4941168"/>
            <a:ext cx="1524000" cy="1143000"/>
          </a:xfrm>
          <a:prstGeom prst="rect">
            <a:avLst/>
          </a:prstGeom>
        </p:spPr>
      </p:pic>
      <p:pic>
        <p:nvPicPr>
          <p:cNvPr id="9" name="Obrázek 8" descr="potraviny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28184" y="2996952"/>
            <a:ext cx="1395413" cy="1066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5472608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2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Jak se nazývá světový výrobce civilních dopravních letadel? </a:t>
            </a:r>
          </a:p>
          <a:p>
            <a:pPr algn="ctr">
              <a:buNone/>
            </a:pPr>
            <a:r>
              <a:rPr lang="cs-CZ" sz="2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algn="just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r>
              <a:rPr lang="cs-CZ" sz="1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1. V České republice se vyrábí automobily značky? </a:t>
            </a:r>
          </a:p>
          <a:p>
            <a:pPr algn="just">
              <a:buNone/>
            </a:pPr>
            <a:r>
              <a:rPr lang="cs-CZ" sz="1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 V Itálii se vyrábí automobily značky? </a:t>
            </a:r>
          </a:p>
          <a:p>
            <a:pPr algn="just">
              <a:buNone/>
            </a:pPr>
            <a:r>
              <a:rPr lang="cs-CZ" sz="1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3. Ve Francii se vyrábí automobily značky? </a:t>
            </a:r>
          </a:p>
          <a:p>
            <a:pPr algn="just">
              <a:buNone/>
            </a:pPr>
            <a:r>
              <a:rPr lang="cs-CZ" sz="1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4. V Německu se vyrábí automobily značky? </a:t>
            </a:r>
          </a:p>
          <a:p>
            <a:pPr algn="just">
              <a:buNone/>
            </a:pPr>
            <a:r>
              <a:rPr lang="cs-CZ" sz="1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5. Ve Francii se vyrábí automobily značky? </a:t>
            </a:r>
          </a:p>
          <a:p>
            <a:pPr algn="just">
              <a:buNone/>
            </a:pPr>
            <a:r>
              <a:rPr lang="cs-CZ" sz="1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 Ve Švédsku se vyrábí automobily značky? </a:t>
            </a:r>
          </a:p>
          <a:p>
            <a:pPr algn="just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							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TAJENKA: A I R B U S </a:t>
            </a:r>
          </a:p>
          <a:p>
            <a:pPr algn="just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4" name="Veselý obličej 13"/>
          <p:cNvSpPr/>
          <p:nvPr/>
        </p:nvSpPr>
        <p:spPr>
          <a:xfrm>
            <a:off x="6660232" y="476672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9393" name="Object 1"/>
          <p:cNvGraphicFramePr>
            <a:graphicFrameLocks noChangeAspect="1"/>
          </p:cNvGraphicFramePr>
          <p:nvPr/>
        </p:nvGraphicFramePr>
        <p:xfrm>
          <a:off x="1043608" y="2060848"/>
          <a:ext cx="6768752" cy="28803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396" name="Dokument" r:id="rId5" imgW="5921556" imgH="1482395" progId="Word.Document.12">
                  <p:embed/>
                </p:oleObj>
              </mc:Choice>
              <mc:Fallback>
                <p:oleObj name="Dokument" r:id="rId5" imgW="5921556" imgH="1482395" progId="Word.Document.12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2060848"/>
                        <a:ext cx="6768752" cy="28803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Obrázek 6" descr="air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868144" y="4437112"/>
            <a:ext cx="2190750" cy="1457325"/>
          </a:xfrm>
          <a:prstGeom prst="rect">
            <a:avLst/>
          </a:prstGeom>
        </p:spPr>
      </p:pic>
      <p:pic>
        <p:nvPicPr>
          <p:cNvPr id="8" name="j0214098.wav">
            <a:hlinkClick r:id="" action="ppaction://media"/>
          </p:cNvPr>
          <p:cNvPicPr>
            <a:picLocks noRot="1" noChangeAspect="1"/>
          </p:cNvPicPr>
          <p:nvPr>
            <a:wavAudioFile r:embed="rId2" name="j0214098.wav"/>
          </p:nvPr>
        </p:nvPicPr>
        <p:blipFill>
          <a:blip r:embed="rId8" cstate="print"/>
          <a:stretch>
            <a:fillRect/>
          </a:stretch>
        </p:blipFill>
        <p:spPr>
          <a:xfrm>
            <a:off x="4644008" y="594928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474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488337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Doplň tabulku.</a:t>
            </a:r>
          </a:p>
          <a:p>
            <a:pPr algn="ctr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16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8369" name="Object 1"/>
          <p:cNvGraphicFramePr>
            <a:graphicFrameLocks noChangeAspect="1"/>
          </p:cNvGraphicFramePr>
          <p:nvPr/>
        </p:nvGraphicFramePr>
        <p:xfrm>
          <a:off x="755576" y="1916832"/>
          <a:ext cx="7272808" cy="39604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72" name="Dokument" r:id="rId5" imgW="5930923" imgH="2459838" progId="Word.Document.12">
                  <p:embed/>
                </p:oleObj>
              </mc:Choice>
              <mc:Fallback>
                <p:oleObj name="Dokument" r:id="rId5" imgW="5930923" imgH="2459838" progId="Word.Document.12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1916832"/>
                        <a:ext cx="7272808" cy="39604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3000"/>
                                        <p:tgtEl>
                                          <p:spTgt spid="58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4883373"/>
          </a:xfrm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cs-CZ" sz="8000" b="1" dirty="0" smtClean="0">
                <a:solidFill>
                  <a:schemeClr val="bg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Přiřaď šipkou správně znak a stát, kde se automobil vyrábí. </a:t>
            </a: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6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BMW</a:t>
            </a: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</a:t>
            </a:r>
          </a:p>
          <a:p>
            <a:pPr algn="just"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			</a:t>
            </a:r>
            <a:r>
              <a:rPr lang="cs-CZ" sz="6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Česká republika </a:t>
            </a:r>
          </a:p>
          <a:p>
            <a:pPr algn="just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6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ŠKODA	</a:t>
            </a: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algn="just"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			</a:t>
            </a:r>
            <a:r>
              <a:rPr lang="cs-CZ" sz="6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Francie </a:t>
            </a:r>
          </a:p>
          <a:p>
            <a:pPr algn="just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62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SAAB </a:t>
            </a: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</a:t>
            </a:r>
          </a:p>
          <a:p>
            <a:pPr algn="just"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			</a:t>
            </a:r>
            <a:r>
              <a:rPr lang="cs-CZ" sz="6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Švédsko</a:t>
            </a:r>
          </a:p>
          <a:p>
            <a:pPr algn="just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6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PEUGEOT</a:t>
            </a: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algn="just"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			</a:t>
            </a:r>
            <a:r>
              <a:rPr lang="cs-CZ" sz="6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Itálie </a:t>
            </a: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algn="just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6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FIAT</a:t>
            </a: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</a:t>
            </a:r>
          </a:p>
          <a:p>
            <a:pPr algn="just"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			</a:t>
            </a:r>
            <a:r>
              <a:rPr lang="cs-CZ" sz="6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Německo </a:t>
            </a:r>
          </a:p>
          <a:p>
            <a:pPr algn="just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6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SEAT</a:t>
            </a: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</a:t>
            </a:r>
          </a:p>
          <a:p>
            <a:pPr algn="just"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			</a:t>
            </a:r>
            <a:r>
              <a:rPr lang="cs-CZ" sz="6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Španělsko </a:t>
            </a:r>
          </a:p>
          <a:p>
            <a:pPr algn="just"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				</a:t>
            </a:r>
          </a:p>
          <a:p>
            <a:pPr algn="just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			</a:t>
            </a:r>
          </a:p>
          <a:p>
            <a:pPr>
              <a:buNone/>
            </a:pPr>
            <a:r>
              <a:rPr lang="cs-CZ" sz="6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						</a:t>
            </a:r>
          </a:p>
          <a:p>
            <a:pPr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740352" y="6093296"/>
            <a:ext cx="304800" cy="304800"/>
          </a:xfrm>
          <a:prstGeom prst="rect">
            <a:avLst/>
          </a:prstGeom>
        </p:spPr>
      </p:pic>
      <p:pic>
        <p:nvPicPr>
          <p:cNvPr id="10" name="Obrázek 9" descr="loga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1844824"/>
            <a:ext cx="1285875" cy="7715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7037E-6 L 0.42987 0.4641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00" y="23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7.40741E-7 L 0.49289 -0.0729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00" y="-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22222E-6 L 0.42205 0.04074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00" y="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81481E-6 L 0.39844 -0.17084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00" y="-8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85185E-6 L 0.38264 -0.06759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00" y="-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7037E-7 L 0.43768 0.03588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00" y="1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474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435280" cy="2232249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  <a:hlinkClick r:id="rId3"/>
              </a:rPr>
              <a:t>http://img.karaoketexty.cz/img/artists/34754/audi-r-135978.jpg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  <a:hlinkClick r:id="rId4"/>
              </a:rPr>
              <a:t>http://www.auto-novinky.cz/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4"/>
              </a:rPr>
              <a:t>wp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4"/>
              </a:rPr>
              <a:t>-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4"/>
              </a:rPr>
              <a:t>content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4"/>
              </a:rPr>
              <a:t>/2009/07/Peugeot_308_RCZ_01.jpg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  <a:hlinkClick r:id="rId5"/>
              </a:rPr>
              <a:t>http://2.bp.blogspot.com/-YCJEeLEkpy0/TZsul5znwxI/AAAAAAAAA-U/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5"/>
              </a:rPr>
              <a:t>geXBQev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5"/>
              </a:rPr>
              <a:t>-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5"/>
              </a:rPr>
              <a:t>opE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5"/>
              </a:rPr>
              <a:t>/s1600/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5"/>
              </a:rPr>
              <a:t>Skoda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5"/>
              </a:rPr>
              <a:t>-Octavia2.jpg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  <a:hlinkClick r:id="rId6"/>
              </a:rPr>
              <a:t>http://files.pitrova.webnode.cz/system_preview_200000000-744b87543f/Pra%C4%8Dka%20Bosch.jpeg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  <a:hlinkClick r:id="rId7"/>
              </a:rPr>
              <a:t>http://data.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7"/>
              </a:rPr>
              <a:t>vsedomu.cz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7"/>
              </a:rPr>
              <a:t>/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7"/>
              </a:rPr>
              <a:t>elektro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7"/>
              </a:rPr>
              <a:t>/0021/460/pracka-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7"/>
              </a:rPr>
              <a:t>zanussi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7"/>
              </a:rPr>
              <a:t>-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7"/>
              </a:rPr>
              <a:t>zwq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7"/>
              </a:rPr>
              <a:t>-5100.jpg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  <a:hlinkClick r:id="rId8"/>
              </a:rPr>
              <a:t>http://www.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8"/>
              </a:rPr>
              <a:t>electroworld.cz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8"/>
              </a:rPr>
              <a:t>/is-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8"/>
              </a:rPr>
              <a:t>bin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8"/>
              </a:rPr>
              <a:t>intershop.static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8"/>
              </a:rPr>
              <a:t>/WFS/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8"/>
              </a:rPr>
              <a:t>store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8"/>
              </a:rPr>
              <a:t>-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8"/>
              </a:rPr>
              <a:t>electroworldCZ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8"/>
              </a:rPr>
              <a:t>-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8"/>
              </a:rPr>
              <a:t>Site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8"/>
              </a:rPr>
              <a:t>store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8"/>
              </a:rPr>
              <a:t>-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8"/>
              </a:rPr>
              <a:t>electroworldCZ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8"/>
              </a:rPr>
              <a:t>/cs_CZ/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8"/>
              </a:rPr>
              <a:t>masterdata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8"/>
              </a:rPr>
              <a:t>/450x450/n/ok/c3/nokc301silcs.jpg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  <a:hlinkClick r:id="rId9"/>
              </a:rPr>
              <a:t>http://data.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9"/>
              </a:rPr>
              <a:t>vsedomu.cz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9"/>
              </a:rPr>
              <a:t>/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9"/>
              </a:rPr>
              <a:t>elektro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9"/>
              </a:rPr>
              <a:t>/0001/460/varna-konvice-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9"/>
              </a:rPr>
              <a:t>tefal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9"/>
              </a:rPr>
              <a:t>-ki110d32-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9"/>
              </a:rPr>
              <a:t>performa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9"/>
              </a:rPr>
              <a:t>-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9"/>
              </a:rPr>
              <a:t>inox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9"/>
              </a:rPr>
              <a:t>-1-7l.jpg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  <a:hlinkClick r:id="rId10"/>
              </a:rPr>
              <a:t>http://cs.wikipedia.org/wiki/Soubor:Neratovice_Spolana_965.JPG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  <a:hlinkClick r:id="rId11"/>
              </a:rPr>
              <a:t>http://www.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11"/>
              </a:rPr>
              <a:t>rmalt.cz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11"/>
              </a:rPr>
              <a:t>/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11"/>
              </a:rPr>
              <a:t>images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11"/>
              </a:rPr>
              <a:t>/pneuservis.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11"/>
              </a:rPr>
              <a:t>jpg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  <a:hlinkClick r:id="rId12"/>
              </a:rPr>
              <a:t>http://cs.autolexicon.net/obr_clanky/cs_michelin-saver_001.jpg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  <a:hlinkClick r:id="rId13"/>
              </a:rPr>
              <a:t>http://www.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13"/>
              </a:rPr>
              <a:t>donauchem.cz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13"/>
              </a:rPr>
              <a:t>/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13"/>
              </a:rPr>
              <a:t>Images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13"/>
              </a:rPr>
              <a:t>/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13"/>
              </a:rPr>
              <a:t>Content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13"/>
              </a:rPr>
              <a:t>/food/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13"/>
              </a:rPr>
              <a:t>dc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13"/>
              </a:rPr>
              <a:t>_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13"/>
              </a:rPr>
              <a:t>lebensmittel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13"/>
              </a:rPr>
              <a:t>_02.aspx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  <a:hlinkClick r:id="rId14"/>
              </a:rPr>
              <a:t>http://benefit.cz/upload/image/L/2008_Prodejna_Mokr-___ECO_C___02.jpg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  <a:hlinkClick r:id="rId15"/>
              </a:rPr>
              <a:t>http://i.lidovky.cz/10/071/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15"/>
              </a:rPr>
              <a:t>lngal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15"/>
              </a:rPr>
              <a:t>/NEV344e5d_Airbus.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15"/>
              </a:rPr>
              <a:t>jpg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  <a:hlinkClick r:id="rId16"/>
              </a:rPr>
              <a:t>http://www.auto-car.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16"/>
              </a:rPr>
              <a:t>sk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16"/>
              </a:rPr>
              <a:t>/</a:t>
            </a:r>
            <a:r>
              <a:rPr lang="cs-CZ" sz="3600" dirty="0" err="1" smtClean="0">
                <a:latin typeface="Arial" pitchFamily="34" charset="0"/>
                <a:cs typeface="Arial" pitchFamily="34" charset="0"/>
                <a:hlinkClick r:id="rId16"/>
              </a:rPr>
              <a:t>images</a:t>
            </a:r>
            <a:r>
              <a:rPr lang="cs-CZ" sz="3600" dirty="0" smtClean="0">
                <a:latin typeface="Arial" pitchFamily="34" charset="0"/>
                <a:cs typeface="Arial" pitchFamily="34" charset="0"/>
                <a:hlinkClick r:id="rId16"/>
              </a:rPr>
              <a:t>/2613.gif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KORTUS, F., TEPLÝ, F. </a:t>
            </a:r>
            <a:r>
              <a:rPr lang="cs-CZ" sz="4800" i="1" dirty="0" smtClean="0">
                <a:latin typeface="Arial" pitchFamily="34" charset="0"/>
                <a:cs typeface="Arial" pitchFamily="34" charset="0"/>
              </a:rPr>
              <a:t>Evropa: pracovní sešit.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1. vydání. Praha: Nakladatelství Parta, 2007. ISBN: 978-80-7320-104-3.</a:t>
            </a:r>
            <a:r>
              <a:rPr lang="cs-CZ" sz="4800" dirty="0" smtClean="0"/>
              <a:t>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475656" y="5301208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i="1" dirty="0" smtClean="0"/>
          </a:p>
          <a:p>
            <a:endParaRPr lang="cs-CZ" i="1" dirty="0" smtClean="0"/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593</TotalTime>
  <Words>291</Words>
  <Application>Microsoft Office PowerPoint</Application>
  <PresentationFormat>Předvádění na obrazovce (4:3)</PresentationFormat>
  <Paragraphs>222</Paragraphs>
  <Slides>9</Slides>
  <Notes>1</Notes>
  <HiddenSlides>0</HiddenSlides>
  <MMClips>2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Dokument</vt:lpstr>
      <vt:lpstr>Z E M Ě P I S </vt:lpstr>
      <vt:lpstr>Popis prezentace </vt:lpstr>
      <vt:lpstr>Průmyslová výroba</vt:lpstr>
      <vt:lpstr>Elektrotechnika a elektronika</vt:lpstr>
      <vt:lpstr>Chemický průmysl a spotřeba</vt:lpstr>
      <vt:lpstr>CVIČENÍ </vt:lpstr>
      <vt:lpstr>CVIČENÍ </vt:lpstr>
      <vt:lpstr>CVIČENÍ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78</cp:revision>
  <dcterms:modified xsi:type="dcterms:W3CDTF">2012-09-18T06:08:58Z</dcterms:modified>
</cp:coreProperties>
</file>