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60" r:id="rId7"/>
    <p:sldId id="261" r:id="rId8"/>
    <p:sldId id="262" r:id="rId9"/>
    <p:sldId id="259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A5639-9B39-4862-BD55-DC7D128517CC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8EAF2-816E-4DD6-ADD4-E19951C686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517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ohn_of_Luxemburg.PNG?uselang=cs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Práce s učebnicí</a:t>
            </a:r>
            <a:r>
              <a:rPr lang="cs-CZ" baseline="0" dirty="0" smtClean="0"/>
              <a:t>: žáci doplní text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8EAF2-816E-4DD6-ADD4-E19951C686B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obr. 1: </a:t>
            </a:r>
            <a:r>
              <a:rPr lang="cs-CZ" dirty="0" smtClean="0">
                <a:hlinkClick r:id="rId3"/>
              </a:rPr>
              <a:t>h</a:t>
            </a:r>
            <a:r>
              <a:rPr lang="cs-CZ" u="none" dirty="0" smtClean="0">
                <a:hlinkClick r:id="rId3"/>
              </a:rPr>
              <a:t>ttp://commons.wikimedia.org/wiki/File:John_of_Luxemburg.PNG?uselang=cs</a:t>
            </a:r>
            <a:endParaRPr lang="cs-CZ" u="non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8EAF2-816E-4DD6-ADD4-E19951C686B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do mapy zakreslí daná města.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8EAF2-816E-4DD6-ADD4-E19951C686BE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E096FBF-67E4-46A6-9DBF-5AD9B92CB06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AE1876B-7AB8-4E65-9658-4AC7005CA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5279532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5" descr="Popis: Popis: Popis: logo s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88840"/>
            <a:ext cx="2536573" cy="1368152"/>
          </a:xfrm>
          <a:prstGeom prst="rect">
            <a:avLst/>
          </a:prstGeom>
          <a:noFill/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683568" y="3645024"/>
            <a:ext cx="8172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Masarykova základní škola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Debř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, Mladá Boleslav, příspěvková organizace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755576" y="4149080"/>
            <a:ext cx="8100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Název a číslo materiálu: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>
                <a:latin typeface="Arial" pitchFamily="34" charset="0"/>
                <a:ea typeface="Times New Roman" pitchFamily="18" charset="0"/>
                <a:cs typeface="Calibri" pitchFamily="34" charset="0"/>
              </a:rPr>
              <a:t>VY_32_INOVACE_09_Člověk a společnost_7. ročník_STOLETÁ VÁLKA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1115616" y="5085184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Autor: 		Mgr. Simona</a:t>
            </a:r>
            <a:r>
              <a:rPr kumimoji="0" lang="cs-CZ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 Martinková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Datum vytvoření:	</a:t>
            </a:r>
            <a:r>
              <a:rPr lang="cs-CZ" sz="1400" dirty="0" smtClean="0">
                <a:latin typeface="Arial" pitchFamily="34" charset="0"/>
                <a:ea typeface="Times New Roman" pitchFamily="18" charset="0"/>
                <a:cs typeface="Calibri" pitchFamily="34" charset="0"/>
              </a:rPr>
              <a:t>10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.01.2012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1115616" y="5805264"/>
            <a:ext cx="741682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Číslo projektu: CZ.1.07/1.4.00/21.1185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67463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Prezentace je určena pro žáky 7. ročníku.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Seznamuje je s významnými bitvami a osobnostmi 100leté války jako např. Jan Lucemburský a Johanka z Arku. 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Počet vyučovacích hodin: 1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Stoletá válka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1337-1453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332656"/>
            <a:ext cx="8352928" cy="567463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Stoletá válka probíhala mezi Anglií a Francií.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b="1" dirty="0" smtClean="0"/>
              <a:t>Příčiny: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Spory o královskou korunu: ve Francii vymřel rod Kapetovců a nastupuje rod z </a:t>
            </a:r>
            <a:r>
              <a:rPr lang="cs-CZ" sz="2600" dirty="0" err="1" smtClean="0"/>
              <a:t>Valois</a:t>
            </a:r>
            <a:r>
              <a:rPr lang="cs-CZ" sz="2600" dirty="0" smtClean="0"/>
              <a:t>.</a:t>
            </a:r>
          </a:p>
          <a:p>
            <a:pPr lvl="2">
              <a:lnSpc>
                <a:spcPct val="150000"/>
              </a:lnSpc>
              <a:spcBef>
                <a:spcPts val="0"/>
              </a:spcBef>
              <a:buClr>
                <a:schemeClr val="accent1"/>
              </a:buClr>
            </a:pPr>
            <a:r>
              <a:rPr lang="cs-CZ" sz="2600" dirty="0" smtClean="0"/>
              <a:t>Anglický král byl po matce z rodu Kapetovců a nárokoval si francouzskou korunu.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 Spor o oblast Flander – důležité obchodní centrum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92696"/>
            <a:ext cx="8363272" cy="531459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b="1" dirty="0" smtClean="0"/>
              <a:t>Bitva u Kresčaku</a:t>
            </a:r>
            <a:r>
              <a:rPr lang="cs-CZ" sz="2600" dirty="0" smtClean="0"/>
              <a:t>: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Odehrála se v roce ………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Bitvy se zúčastnil český král ……………………… a jeho syn ………………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Český král ……………………… v bitvě padl.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Angličané vyhráli.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Další  velkou porážku utržila Francie v roce 1415 v bitvě …………………… Poté Angličané dobyli Paříž.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Významné bitvy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23928" y="1268760"/>
            <a:ext cx="165618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1346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1844824"/>
            <a:ext cx="3024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Jan Lucemburský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2348880"/>
            <a:ext cx="165618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Karel IV.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2924944"/>
            <a:ext cx="3024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Jan Lucemburský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4581128"/>
            <a:ext cx="3024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u </a:t>
            </a:r>
            <a:r>
              <a:rPr lang="cs-CZ" sz="2600" dirty="0" err="1" smtClean="0"/>
              <a:t>Azincourtu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36712"/>
            <a:ext cx="8435280" cy="576064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Byl už zcela slepý. Svého koně nechal připoutat mezi koně svých věrných rytířů a nechal se zavést do nejrozbouřenější části bitvy.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2600" b="1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2600" b="1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2600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2600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Mohl Jan Lucemburský tato slova pronést?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Pravděpodobně ne, nikdy se nenaučil pořádně 			česky. </a:t>
            </a:r>
            <a:endParaRPr lang="cs-CZ" sz="2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Bitva u Kresčaku a Jan Lucemburský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996952"/>
            <a:ext cx="19716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álný popisek 4"/>
          <p:cNvSpPr/>
          <p:nvPr/>
        </p:nvSpPr>
        <p:spPr>
          <a:xfrm rot="360303">
            <a:off x="2633644" y="2439379"/>
            <a:ext cx="3193604" cy="1656184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285293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„</a:t>
            </a:r>
            <a:r>
              <a:rPr lang="cs-CZ" i="1" dirty="0" smtClean="0"/>
              <a:t>Toho bohdá nebude, aby český král z boje utíkal.</a:t>
            </a:r>
            <a:r>
              <a:rPr lang="cs-CZ" dirty="0" smtClean="0"/>
              <a:t>“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29969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3/39/Joan_of_arc_miniature_grad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708920"/>
            <a:ext cx="2524405" cy="381642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467600" cy="79695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Jana z Arku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980728"/>
            <a:ext cx="8568952" cy="549322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600" dirty="0" smtClean="0"/>
              <a:t>Osvobodila řadu měst od Angličanů – např. </a:t>
            </a:r>
            <a:r>
              <a:rPr lang="cs-CZ" sz="2600" dirty="0" err="1" smtClean="0"/>
              <a:t>Orleáns</a:t>
            </a:r>
            <a:endParaRPr lang="cs-CZ" sz="2600" dirty="0" smtClean="0"/>
          </a:p>
          <a:p>
            <a:pPr>
              <a:lnSpc>
                <a:spcPct val="150000"/>
              </a:lnSpc>
            </a:pPr>
            <a:r>
              <a:rPr lang="cs-CZ" sz="2600" dirty="0" smtClean="0"/>
              <a:t>Dopomohla fr. princi ke korunovaci.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Byla zajata Angličany a v Rouenu</a:t>
            </a:r>
          </a:p>
          <a:p>
            <a:pPr>
              <a:lnSpc>
                <a:spcPct val="150000"/>
              </a:lnSpc>
              <a:buNone/>
            </a:pPr>
            <a:r>
              <a:rPr lang="cs-CZ" sz="2600" dirty="0" smtClean="0"/>
              <a:t>		upálena jako čarodějnice.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148064" y="6453336"/>
            <a:ext cx="37192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http://cs.wikipedia.org/wiki/Soubor:Joan_of_arc_miniature_graded.jpg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003232" cy="60692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600" dirty="0" smtClean="0"/>
              <a:t>1453 byla Anglie poražena.</a:t>
            </a:r>
          </a:p>
          <a:p>
            <a:pPr>
              <a:lnSpc>
                <a:spcPct val="150000"/>
              </a:lnSpc>
            </a:pPr>
            <a:r>
              <a:rPr lang="cs-CZ" sz="2600" b="1" dirty="0" smtClean="0"/>
              <a:t>Důsledky:</a:t>
            </a:r>
          </a:p>
          <a:p>
            <a:pPr lvl="1">
              <a:lnSpc>
                <a:spcPct val="150000"/>
              </a:lnSpc>
            </a:pPr>
            <a:r>
              <a:rPr lang="cs-CZ" sz="2400" dirty="0" smtClean="0"/>
              <a:t>Anglie si ponechala ve Francii pouze město Calais. </a:t>
            </a:r>
          </a:p>
          <a:p>
            <a:pPr lvl="1">
              <a:lnSpc>
                <a:spcPct val="150000"/>
              </a:lnSpc>
            </a:pPr>
            <a:r>
              <a:rPr lang="cs-CZ" sz="2400" dirty="0" smtClean="0"/>
              <a:t>Francie i Anglie byly válkou vyčerpané: v Anglii propukla tzv. válka růží (občanská válka) </a:t>
            </a:r>
          </a:p>
          <a:p>
            <a:pPr lvl="1">
              <a:lnSpc>
                <a:spcPct val="150000"/>
              </a:lnSpc>
            </a:pPr>
            <a:r>
              <a:rPr lang="cs-CZ" sz="2400" dirty="0" smtClean="0"/>
              <a:t>Francie se stala evropskou mocností.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764704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Kresčak </a:t>
            </a:r>
            <a:endParaRPr lang="cs-CZ" sz="2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84784"/>
            <a:ext cx="21602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</a:t>
            </a:r>
            <a:r>
              <a:rPr lang="cs-CZ" sz="2600" dirty="0" err="1" smtClean="0"/>
              <a:t>Azincourt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276872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err="1" smtClean="0"/>
              <a:t>Orleáns</a:t>
            </a:r>
            <a:r>
              <a:rPr lang="cs-CZ" sz="2600" dirty="0" smtClean="0"/>
              <a:t> </a:t>
            </a:r>
            <a:endParaRPr lang="cs-CZ" sz="2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1" y="260648"/>
            <a:ext cx="4942719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755576" y="3068960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Calais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3789040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Rouen</a:t>
            </a:r>
            <a:endParaRPr lang="cs-CZ" sz="2600" dirty="0"/>
          </a:p>
        </p:txBody>
      </p:sp>
      <p:sp>
        <p:nvSpPr>
          <p:cNvPr id="10" name="Obdélník 9"/>
          <p:cNvSpPr/>
          <p:nvPr/>
        </p:nvSpPr>
        <p:spPr>
          <a:xfrm>
            <a:off x="3923928" y="6237312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50" dirty="0" smtClean="0"/>
              <a:t>http://commons.wikimedia.org/wiki/File:Hundred_years_war.gif</a:t>
            </a:r>
            <a:endParaRPr lang="cs-CZ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4120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/>
              <a:t>Použitá literatura: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340768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VÁLKOVÁ VERONIKA. </a:t>
            </a:r>
            <a:r>
              <a:rPr lang="cs-CZ" sz="2400" i="1" dirty="0"/>
              <a:t>Dějepis </a:t>
            </a:r>
            <a:r>
              <a:rPr lang="cs-CZ" sz="2400" i="1" dirty="0" smtClean="0"/>
              <a:t>7</a:t>
            </a:r>
            <a:r>
              <a:rPr lang="cs-CZ" sz="2400" dirty="0" smtClean="0"/>
              <a:t>: </a:t>
            </a:r>
            <a:r>
              <a:rPr lang="cs-CZ" sz="2400" i="1" dirty="0" smtClean="0"/>
              <a:t>středověk a raný novověk</a:t>
            </a:r>
            <a:r>
              <a:rPr lang="cs-CZ" sz="2400" dirty="0" smtClean="0"/>
              <a:t>. </a:t>
            </a:r>
            <a:r>
              <a:rPr lang="cs-CZ" sz="2400" dirty="0"/>
              <a:t>Praha: </a:t>
            </a:r>
            <a:r>
              <a:rPr lang="cs-CZ" sz="2400" dirty="0" err="1"/>
              <a:t>SPN</a:t>
            </a:r>
            <a:r>
              <a:rPr lang="cs-CZ" sz="2400" dirty="0"/>
              <a:t>. </a:t>
            </a:r>
            <a:r>
              <a:rPr lang="cs-CZ" sz="2400" dirty="0" err="1"/>
              <a:t>ISBN</a:t>
            </a:r>
            <a:r>
              <a:rPr lang="cs-CZ" sz="2400" dirty="0"/>
              <a:t> </a:t>
            </a:r>
            <a:r>
              <a:rPr lang="cs-CZ" sz="2400" dirty="0" smtClean="0"/>
              <a:t>978-80-7235-373-6.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539552" y="2564904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Všechny uveřejněné odkazy [cit. </a:t>
            </a:r>
            <a:r>
              <a:rPr lang="cs-CZ" sz="2400" dirty="0" smtClean="0"/>
              <a:t>10-01-2012</a:t>
            </a:r>
            <a:r>
              <a:rPr lang="cs-CZ" sz="2400" dirty="0"/>
              <a:t>] dostupné pod licencí public </a:t>
            </a:r>
            <a:r>
              <a:rPr lang="cs-CZ" sz="2400" dirty="0" err="1"/>
              <a:t>domain</a:t>
            </a:r>
            <a:r>
              <a:rPr lang="cs-CZ" sz="2400" dirty="0"/>
              <a:t> na: &lt;http://commons.wikimedia.org/wiki/Main_Page&gt;.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</TotalTime>
  <Words>367</Words>
  <Application>Microsoft Office PowerPoint</Application>
  <PresentationFormat>Předvádění na obrazovce (4:3)</PresentationFormat>
  <Paragraphs>64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Prezentace aplikace PowerPoint</vt:lpstr>
      <vt:lpstr>Prezentace aplikace PowerPoint</vt:lpstr>
      <vt:lpstr>Stoletá válka</vt:lpstr>
      <vt:lpstr>Prezentace aplikace PowerPoint</vt:lpstr>
      <vt:lpstr>Významné bitvy</vt:lpstr>
      <vt:lpstr>Bitva u Kresčaku a Jan Lucemburský</vt:lpstr>
      <vt:lpstr>Jana z Arku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 Martinková</dc:creator>
  <cp:lastModifiedBy>Simona Martinková</cp:lastModifiedBy>
  <cp:revision>5</cp:revision>
  <dcterms:created xsi:type="dcterms:W3CDTF">2012-05-28T13:58:38Z</dcterms:created>
  <dcterms:modified xsi:type="dcterms:W3CDTF">2012-09-18T08:09:21Z</dcterms:modified>
</cp:coreProperties>
</file>