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wav" ContentType="audio/wav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2" r:id="rId5"/>
    <p:sldId id="263" r:id="rId6"/>
    <p:sldId id="25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6.emf"/><Relationship Id="rId4" Type="http://schemas.openxmlformats.org/officeDocument/2006/relationships/package" Target="../embeddings/Dokument_aplikace_Microsoft_Word1.docx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1.wav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rezervace.npu.cz/pamatky-podle-kraju/" TargetMode="External"/><Relationship Id="rId3" Type="http://schemas.openxmlformats.org/officeDocument/2006/relationships/hyperlink" Target="http://cs.wikipedia.org/wiki/St%C5%99edo%C4%8Desk%C3%BD_kraj" TargetMode="External"/><Relationship Id="rId7" Type="http://schemas.openxmlformats.org/officeDocument/2006/relationships/hyperlink" Target="http://turistickyatlas.cz/vse/misto/6565_zamek-konopiste.html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turistickyatlas.cz/vse/misto/6258_hrad-karlstejn.html" TargetMode="External"/><Relationship Id="rId5" Type="http://schemas.openxmlformats.org/officeDocument/2006/relationships/hyperlink" Target="http://turistickyatlas.cz/vse/misto/6266_hrad-krivoklat.html" TargetMode="External"/><Relationship Id="rId4" Type="http://schemas.openxmlformats.org/officeDocument/2006/relationships/hyperlink" Target="http://www.kr-stredocesky.cz/portal/stredocesky-kraj/" TargetMode="External"/><Relationship Id="rId9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3123778"/>
          </a:xfrm>
        </p:spPr>
        <p:txBody>
          <a:bodyPr>
            <a:normAutofit/>
          </a:bodyPr>
          <a:lstStyle/>
          <a:p>
            <a:pPr algn="ctr"/>
            <a:r>
              <a:rPr lang="cs-CZ" sz="6600" b="1" dirty="0" smtClean="0">
                <a:latin typeface="Arial" pitchFamily="34" charset="0"/>
                <a:cs typeface="Arial" pitchFamily="34" charset="0"/>
              </a:rPr>
              <a:t>Z E M Ě P I S 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sz="1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1800" b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VY_52_INOVACE_01_02_kraj </a:t>
            </a:r>
            <a:r>
              <a:rPr lang="cs-CZ" sz="1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Vysočina 2</a:t>
            </a:r>
            <a:endParaRPr lang="cs-CZ" sz="1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1259632" y="2852936"/>
            <a:ext cx="5976937" cy="990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Popis prezentace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None/>
            </a:pPr>
            <a:endParaRPr lang="cs-CZ" sz="2800" dirty="0" smtClean="0">
              <a:cs typeface="Arial" pitchFamily="34" charset="0"/>
            </a:endParaRP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3. snímek – cvičení (slepá mapa)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4. snímek – cvičení (křížovka)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5. snímek – cvičení (památky v UNESCO)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6. snímek – seznam informačních zdrojů 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332656"/>
            <a:ext cx="8496944" cy="5112568"/>
          </a:xfrm>
        </p:spPr>
        <p:txBody>
          <a:bodyPr>
            <a:normAutofit/>
          </a:bodyPr>
          <a:lstStyle/>
          <a:p>
            <a:pPr algn="ctr"/>
            <a:r>
              <a:rPr lang="cs-CZ" sz="2400" cap="none" dirty="0" smtClean="0">
                <a:cs typeface="Arial" pitchFamily="34" charset="0"/>
              </a:rPr>
              <a:t>CVIČENÍ </a:t>
            </a:r>
          </a:p>
          <a:p>
            <a:pPr algn="just"/>
            <a:r>
              <a:rPr lang="cs-CZ" sz="2000" cap="none" dirty="0" smtClean="0">
                <a:solidFill>
                  <a:schemeClr val="tx1"/>
                </a:solidFill>
                <a:cs typeface="Arial" pitchFamily="34" charset="0"/>
              </a:rPr>
              <a:t>Vybarvi hnědou barvou Českomoravskou vrchovinu. </a:t>
            </a:r>
          </a:p>
          <a:p>
            <a:pPr algn="just"/>
            <a:r>
              <a:rPr lang="cs-CZ" sz="2000" cap="none" dirty="0" smtClean="0">
                <a:solidFill>
                  <a:schemeClr val="tx1"/>
                </a:solidFill>
                <a:cs typeface="Arial" pitchFamily="34" charset="0"/>
              </a:rPr>
              <a:t>Modrou barvou řeky </a:t>
            </a:r>
            <a:r>
              <a:rPr lang="cs-CZ" sz="2000" cap="none" dirty="0" err="1" smtClean="0">
                <a:solidFill>
                  <a:schemeClr val="tx1"/>
                </a:solidFill>
                <a:cs typeface="Arial" pitchFamily="34" charset="0"/>
              </a:rPr>
              <a:t>Želivku</a:t>
            </a:r>
            <a:r>
              <a:rPr lang="cs-CZ" sz="2000" cap="none" dirty="0" smtClean="0">
                <a:solidFill>
                  <a:schemeClr val="tx1"/>
                </a:solidFill>
                <a:cs typeface="Arial" pitchFamily="34" charset="0"/>
              </a:rPr>
              <a:t>, Sázavu a Svratku. </a:t>
            </a:r>
          </a:p>
          <a:p>
            <a:pPr algn="just"/>
            <a:r>
              <a:rPr lang="cs-CZ" sz="2000" cap="none" dirty="0" smtClean="0">
                <a:solidFill>
                  <a:schemeClr val="tx1"/>
                </a:solidFill>
                <a:cs typeface="Arial" pitchFamily="34" charset="0"/>
              </a:rPr>
              <a:t>Doplň města Jihlava, Žďár nad Sázavou a Havlíčkův Brod. </a:t>
            </a:r>
          </a:p>
          <a:p>
            <a:pPr algn="just"/>
            <a:endParaRPr lang="cs-CZ" cap="none" dirty="0" smtClean="0">
              <a:cs typeface="Arial" pitchFamily="34" charset="0"/>
            </a:endParaRPr>
          </a:p>
          <a:p>
            <a:pPr algn="just"/>
            <a:endParaRPr lang="cs-CZ" cap="none" dirty="0" smtClean="0">
              <a:latin typeface="Arial" pitchFamily="34" charset="0"/>
              <a:cs typeface="Arial" pitchFamily="34" charset="0"/>
            </a:endParaRPr>
          </a:p>
          <a:p>
            <a:pPr algn="just"/>
            <a:endParaRPr lang="cs-CZ" cap="none" dirty="0" smtClean="0">
              <a:latin typeface="Arial" pitchFamily="34" charset="0"/>
              <a:cs typeface="Arial" pitchFamily="34" charset="0"/>
            </a:endParaRPr>
          </a:p>
          <a:p>
            <a:pPr algn="just"/>
            <a:endParaRPr lang="cs-CZ" cap="none" dirty="0" smtClean="0">
              <a:latin typeface="Arial" pitchFamily="34" charset="0"/>
              <a:cs typeface="Arial" pitchFamily="34" charset="0"/>
            </a:endParaRPr>
          </a:p>
          <a:p>
            <a:pPr algn="just"/>
            <a:endParaRPr lang="cs-CZ" cap="none" dirty="0" smtClean="0">
              <a:latin typeface="Arial" pitchFamily="34" charset="0"/>
              <a:cs typeface="Arial" pitchFamily="34" charset="0"/>
            </a:endParaRPr>
          </a:p>
          <a:p>
            <a:pPr algn="just"/>
            <a:endParaRPr lang="cs-CZ" cap="none" dirty="0" smtClean="0">
              <a:latin typeface="Arial" pitchFamily="34" charset="0"/>
              <a:cs typeface="Arial" pitchFamily="34" charset="0"/>
            </a:endParaRPr>
          </a:p>
          <a:p>
            <a:pPr algn="just"/>
            <a:endParaRPr lang="cs-CZ" cap="none" dirty="0" smtClean="0">
              <a:latin typeface="Arial" pitchFamily="34" charset="0"/>
              <a:cs typeface="Arial" pitchFamily="34" charset="0"/>
            </a:endParaRPr>
          </a:p>
          <a:p>
            <a:pPr algn="just"/>
            <a:endParaRPr lang="cs-CZ" cap="none" dirty="0" smtClean="0">
              <a:latin typeface="Arial" pitchFamily="34" charset="0"/>
              <a:cs typeface="Arial" pitchFamily="34" charset="0"/>
            </a:endParaRPr>
          </a:p>
          <a:p>
            <a:pPr algn="just"/>
            <a:endParaRPr lang="cs-CZ" cap="none" dirty="0" smtClean="0">
              <a:latin typeface="Arial" pitchFamily="34" charset="0"/>
              <a:cs typeface="Arial" pitchFamily="34" charset="0"/>
            </a:endParaRPr>
          </a:p>
          <a:p>
            <a:pPr algn="just"/>
            <a:endParaRPr lang="cs-CZ" cap="none" dirty="0" smtClean="0">
              <a:latin typeface="Arial" pitchFamily="34" charset="0"/>
              <a:cs typeface="Arial" pitchFamily="34" charset="0"/>
            </a:endParaRPr>
          </a:p>
          <a:p>
            <a:pPr algn="just"/>
            <a:endParaRPr lang="cs-CZ" cap="none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9" name="Obrázek 8" descr="slepá vysočin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63688" y="1916832"/>
            <a:ext cx="5067300" cy="4676775"/>
          </a:xfrm>
          <a:prstGeom prst="rect">
            <a:avLst/>
          </a:prstGeom>
        </p:spPr>
      </p:pic>
      <p:sp>
        <p:nvSpPr>
          <p:cNvPr id="10" name="Veselý obličej 9"/>
          <p:cNvSpPr/>
          <p:nvPr/>
        </p:nvSpPr>
        <p:spPr>
          <a:xfrm>
            <a:off x="6300192" y="476672"/>
            <a:ext cx="792088" cy="792088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Cvičení </a:t>
            </a:r>
            <a:r>
              <a:rPr lang="cs-CZ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  <a:sym typeface="Wingdings"/>
              </a:rPr>
              <a:t>?</a:t>
            </a:r>
            <a:endParaRPr lang="cs-CZ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ctr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Vyluštěním tajenky získáš název nejhlubší přehrady v republice, která se nachází v kraji Vysočina.</a:t>
            </a:r>
          </a:p>
          <a:p>
            <a:pPr algn="ctr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 </a:t>
            </a:r>
          </a:p>
          <a:p>
            <a:pPr algn="ctr">
              <a:buNone/>
            </a:pPr>
            <a:endParaRPr lang="cs-CZ" sz="2400" b="1" dirty="0" smtClean="0">
              <a:solidFill>
                <a:srgbClr val="002060"/>
              </a:solidFill>
            </a:endParaRPr>
          </a:p>
          <a:p>
            <a:pPr algn="ctr">
              <a:buNone/>
            </a:pPr>
            <a:endParaRPr lang="cs-CZ" sz="2400" b="1" dirty="0" smtClean="0">
              <a:solidFill>
                <a:srgbClr val="002060"/>
              </a:solidFill>
            </a:endParaRPr>
          </a:p>
          <a:p>
            <a:pPr algn="ctr">
              <a:buNone/>
            </a:pPr>
            <a:endParaRPr lang="cs-CZ" sz="2400" b="1" dirty="0" smtClean="0">
              <a:solidFill>
                <a:srgbClr val="002060"/>
              </a:solidFill>
            </a:endParaRPr>
          </a:p>
          <a:p>
            <a:pPr algn="just">
              <a:buNone/>
            </a:pPr>
            <a:r>
              <a:rPr lang="cs-CZ" sz="1700" b="1" dirty="0" smtClean="0">
                <a:solidFill>
                  <a:srgbClr val="002060"/>
                </a:solidFill>
              </a:rPr>
              <a:t>3.3=…</a:t>
            </a:r>
          </a:p>
          <a:p>
            <a:pPr algn="just">
              <a:buNone/>
            </a:pPr>
            <a:r>
              <a:rPr lang="cs-CZ" sz="1700" b="1" dirty="0" err="1" smtClean="0">
                <a:solidFill>
                  <a:srgbClr val="002060"/>
                </a:solidFill>
              </a:rPr>
              <a:t>bezhrbý</a:t>
            </a:r>
            <a:r>
              <a:rPr lang="cs-CZ" sz="1700" b="1" dirty="0" smtClean="0">
                <a:solidFill>
                  <a:srgbClr val="002060"/>
                </a:solidFill>
              </a:rPr>
              <a:t> velbloud…</a:t>
            </a:r>
          </a:p>
          <a:p>
            <a:pPr algn="just">
              <a:buNone/>
            </a:pPr>
            <a:r>
              <a:rPr lang="cs-CZ" sz="1700" b="1" dirty="0" smtClean="0">
                <a:solidFill>
                  <a:srgbClr val="002060"/>
                </a:solidFill>
              </a:rPr>
              <a:t>král zvířat…</a:t>
            </a:r>
          </a:p>
          <a:p>
            <a:pPr algn="just">
              <a:buNone/>
            </a:pPr>
            <a:r>
              <a:rPr lang="cs-CZ" sz="1700" b="1" dirty="0" smtClean="0">
                <a:solidFill>
                  <a:srgbClr val="002060"/>
                </a:solidFill>
              </a:rPr>
              <a:t>do bramboráku přijde…</a:t>
            </a:r>
          </a:p>
          <a:p>
            <a:pPr algn="just">
              <a:buNone/>
            </a:pPr>
            <a:r>
              <a:rPr lang="cs-CZ" sz="1700" b="1" dirty="0" smtClean="0">
                <a:solidFill>
                  <a:srgbClr val="002060"/>
                </a:solidFill>
              </a:rPr>
              <a:t>……s mákem </a:t>
            </a:r>
          </a:p>
          <a:p>
            <a:pPr algn="just">
              <a:buNone/>
            </a:pPr>
            <a:r>
              <a:rPr lang="cs-CZ" sz="1700" b="1" dirty="0" smtClean="0">
                <a:solidFill>
                  <a:srgbClr val="002060"/>
                </a:solidFill>
              </a:rPr>
              <a:t>jedovatý had u nás …</a:t>
            </a:r>
          </a:p>
          <a:p>
            <a:pPr algn="just">
              <a:buNone/>
            </a:pPr>
            <a:r>
              <a:rPr lang="cs-CZ" sz="1700" b="1" dirty="0" smtClean="0">
                <a:solidFill>
                  <a:srgbClr val="002060"/>
                </a:solidFill>
              </a:rPr>
              <a:t>má ráda banány… 					</a:t>
            </a:r>
          </a:p>
          <a:p>
            <a:pPr algn="just">
              <a:buNone/>
            </a:pPr>
            <a:r>
              <a:rPr lang="cs-CZ" sz="1700" b="1" dirty="0" smtClean="0">
                <a:solidFill>
                  <a:srgbClr val="002060"/>
                </a:solidFill>
              </a:rPr>
              <a:t>mládě krávy…</a:t>
            </a:r>
          </a:p>
          <a:p>
            <a:pPr algn="just">
              <a:buNone/>
            </a:pPr>
            <a:endParaRPr lang="cs-CZ" sz="1700" b="1" dirty="0" smtClean="0">
              <a:solidFill>
                <a:srgbClr val="002060"/>
              </a:solidFill>
            </a:endParaRPr>
          </a:p>
          <a:p>
            <a:pPr algn="just">
              <a:buNone/>
            </a:pPr>
            <a:r>
              <a:rPr lang="cs-CZ" sz="1700" b="1" dirty="0" smtClean="0">
                <a:solidFill>
                  <a:srgbClr val="002060"/>
                </a:solidFill>
              </a:rPr>
              <a:t>							TAJENKA:  </a:t>
            </a:r>
            <a:r>
              <a:rPr lang="cs-CZ" sz="1700" b="1" dirty="0" smtClean="0">
                <a:solidFill>
                  <a:srgbClr val="FF0000"/>
                </a:solidFill>
              </a:rPr>
              <a:t>DALEŠICE</a:t>
            </a:r>
          </a:p>
          <a:p>
            <a:pPr algn="just">
              <a:buNone/>
            </a:pPr>
            <a:endParaRPr lang="cs-CZ" sz="2400" b="1" dirty="0" smtClean="0">
              <a:solidFill>
                <a:srgbClr val="002060"/>
              </a:solidFill>
            </a:endParaRPr>
          </a:p>
          <a:p>
            <a:pPr algn="just">
              <a:buNone/>
            </a:pPr>
            <a:endParaRPr lang="cs-CZ" sz="2400" b="1" dirty="0" smtClean="0">
              <a:solidFill>
                <a:srgbClr val="002060"/>
              </a:solidFill>
            </a:endParaRPr>
          </a:p>
          <a:p>
            <a:pPr algn="just">
              <a:buNone/>
            </a:pPr>
            <a:endParaRPr lang="cs-CZ" sz="2400" b="1" dirty="0">
              <a:solidFill>
                <a:srgbClr val="002060"/>
              </a:solidFill>
            </a:endParaRPr>
          </a:p>
        </p:txBody>
      </p:sp>
      <p:graphicFrame>
        <p:nvGraphicFramePr>
          <p:cNvPr id="1028" name="Object 4"/>
          <p:cNvGraphicFramePr>
            <a:graphicFrameLocks noChangeAspect="1"/>
          </p:cNvGraphicFramePr>
          <p:nvPr/>
        </p:nvGraphicFramePr>
        <p:xfrm>
          <a:off x="2915816" y="2204864"/>
          <a:ext cx="5921375" cy="237626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2" name="Dokument" r:id="rId4" imgW="5921556" imgH="1862191" progId="Word.Document.12">
                  <p:embed/>
                </p:oleObj>
              </mc:Choice>
              <mc:Fallback>
                <p:oleObj name="Dokument" r:id="rId4" imgW="5921556" imgH="1862191" progId="Word.Document.12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15816" y="2204864"/>
                        <a:ext cx="5921375" cy="2376264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Cvičení </a:t>
            </a:r>
            <a:r>
              <a:rPr lang="cs-CZ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  <a:sym typeface="Wingdings"/>
              </a:rPr>
              <a:t>?</a:t>
            </a:r>
            <a:endParaRPr lang="cs-CZ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84784"/>
            <a:ext cx="8686800" cy="4595341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1600" b="1" dirty="0" smtClean="0">
                <a:solidFill>
                  <a:srgbClr val="002060"/>
                </a:solidFill>
              </a:rPr>
              <a:t>Najdi ve slovníku význam zkratky UNESCO. Která dvě města kraje Vysočina jsou zapsány do seznamu kulturního dědictví UNESCO? </a:t>
            </a:r>
          </a:p>
          <a:p>
            <a:pPr algn="ctr">
              <a:buNone/>
            </a:pPr>
            <a:endParaRPr lang="cs-CZ" sz="24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UNESCO</a:t>
            </a:r>
          </a:p>
          <a:p>
            <a:pPr algn="ctr">
              <a:buNone/>
            </a:pPr>
            <a:endParaRPr lang="cs-CZ" sz="2400" b="1" dirty="0" smtClean="0">
              <a:solidFill>
                <a:srgbClr val="002060"/>
              </a:solidFill>
            </a:endParaRPr>
          </a:p>
          <a:p>
            <a:pPr algn="ctr">
              <a:buNone/>
            </a:pPr>
            <a:endParaRPr lang="cs-CZ" sz="2400" b="1" dirty="0" smtClean="0">
              <a:solidFill>
                <a:srgbClr val="002060"/>
              </a:solidFill>
            </a:endParaRPr>
          </a:p>
          <a:p>
            <a:pPr algn="just">
              <a:buNone/>
            </a:pPr>
            <a:r>
              <a:rPr lang="cs-CZ" sz="1700" b="1" dirty="0" smtClean="0">
                <a:solidFill>
                  <a:srgbClr val="002060"/>
                </a:solidFill>
              </a:rPr>
              <a:t>					</a:t>
            </a:r>
          </a:p>
          <a:p>
            <a:pPr algn="just">
              <a:buNone/>
            </a:pPr>
            <a:r>
              <a:rPr lang="cs-CZ" sz="1700" b="1" dirty="0" smtClean="0">
                <a:solidFill>
                  <a:srgbClr val="002060"/>
                </a:solidFill>
              </a:rPr>
              <a:t>							</a:t>
            </a:r>
            <a:endParaRPr lang="cs-CZ" sz="1700" b="1" dirty="0" smtClean="0">
              <a:solidFill>
                <a:srgbClr val="FF0000"/>
              </a:solidFill>
            </a:endParaRPr>
          </a:p>
          <a:p>
            <a:pPr algn="just">
              <a:buNone/>
            </a:pPr>
            <a:endParaRPr lang="cs-CZ" sz="2400" b="1" dirty="0" smtClean="0">
              <a:solidFill>
                <a:srgbClr val="002060"/>
              </a:solidFill>
            </a:endParaRPr>
          </a:p>
          <a:p>
            <a:pPr algn="just">
              <a:buNone/>
            </a:pPr>
            <a:endParaRPr lang="cs-CZ" sz="2400" b="1" dirty="0" smtClean="0">
              <a:solidFill>
                <a:srgbClr val="002060"/>
              </a:solidFill>
            </a:endParaRPr>
          </a:p>
          <a:p>
            <a:pPr algn="just">
              <a:buNone/>
            </a:pP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4" name="Popisek se šipkou nahoru 3"/>
          <p:cNvSpPr/>
          <p:nvPr/>
        </p:nvSpPr>
        <p:spPr>
          <a:xfrm>
            <a:off x="467544" y="4509120"/>
            <a:ext cx="1368152" cy="1368152"/>
          </a:xfrm>
          <a:prstGeom prst="upArrowCallou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JIHLAVA 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5" name="Popisek se šipkou nahoru 4"/>
          <p:cNvSpPr/>
          <p:nvPr/>
        </p:nvSpPr>
        <p:spPr>
          <a:xfrm>
            <a:off x="2123728" y="4509120"/>
            <a:ext cx="1368152" cy="1368152"/>
          </a:xfrm>
          <a:prstGeom prst="upArrowCallou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TŘEBÍČ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6" name="Popisek se šipkou nahoru 5"/>
          <p:cNvSpPr/>
          <p:nvPr/>
        </p:nvSpPr>
        <p:spPr>
          <a:xfrm>
            <a:off x="3851920" y="4509120"/>
            <a:ext cx="1368152" cy="1368152"/>
          </a:xfrm>
          <a:prstGeom prst="upArrowCallou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PELHŘIMOV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7" name="Popisek se šipkou nahoru 6"/>
          <p:cNvSpPr/>
          <p:nvPr/>
        </p:nvSpPr>
        <p:spPr>
          <a:xfrm>
            <a:off x="5508104" y="4509120"/>
            <a:ext cx="1368152" cy="1368152"/>
          </a:xfrm>
          <a:prstGeom prst="upArrowCallou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TELČ 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8" name="Popisek se šipkou nahoru 7"/>
          <p:cNvSpPr/>
          <p:nvPr/>
        </p:nvSpPr>
        <p:spPr>
          <a:xfrm>
            <a:off x="7164288" y="4509120"/>
            <a:ext cx="1440160" cy="1368152"/>
          </a:xfrm>
          <a:prstGeom prst="upArrowCallou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HAVLÍČKŮV BROD 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9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4427984" y="2132856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33  E" pathEditMode="relative" ptsTypes="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33  E" pathEditMode="relative" ptsTypes="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4745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5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Seznam informačních zdrojů 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435280" cy="2620888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endParaRPr lang="cs-CZ" sz="2200" dirty="0" smtClean="0"/>
          </a:p>
          <a:p>
            <a:pPr>
              <a:buNone/>
            </a:pPr>
            <a:r>
              <a:rPr lang="cs-CZ" sz="1700" dirty="0" smtClean="0">
                <a:latin typeface="Arial" pitchFamily="34" charset="0"/>
                <a:cs typeface="Arial" pitchFamily="34" charset="0"/>
                <a:hlinkClick r:id="rId3"/>
              </a:rPr>
              <a:t>http://cs.wikipedia.org/wiki/St%C5%99edo%C4%8Desk%C3%BD_kraj</a:t>
            </a:r>
            <a:endParaRPr lang="cs-CZ" sz="17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7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700" dirty="0" smtClean="0">
                <a:latin typeface="Arial" pitchFamily="34" charset="0"/>
                <a:cs typeface="Arial" pitchFamily="34" charset="0"/>
                <a:hlinkClick r:id="rId4"/>
              </a:rPr>
              <a:t>http://www.</a:t>
            </a:r>
            <a:r>
              <a:rPr lang="cs-CZ" sz="1700" dirty="0" err="1" smtClean="0">
                <a:latin typeface="Arial" pitchFamily="34" charset="0"/>
                <a:cs typeface="Arial" pitchFamily="34" charset="0"/>
                <a:hlinkClick r:id="rId4"/>
              </a:rPr>
              <a:t>kr</a:t>
            </a:r>
            <a:r>
              <a:rPr lang="cs-CZ" sz="1700" dirty="0" smtClean="0">
                <a:latin typeface="Arial" pitchFamily="34" charset="0"/>
                <a:cs typeface="Arial" pitchFamily="34" charset="0"/>
                <a:hlinkClick r:id="rId4"/>
              </a:rPr>
              <a:t>-</a:t>
            </a:r>
            <a:r>
              <a:rPr lang="cs-CZ" sz="1700" dirty="0" err="1" smtClean="0">
                <a:latin typeface="Arial" pitchFamily="34" charset="0"/>
                <a:cs typeface="Arial" pitchFamily="34" charset="0"/>
                <a:hlinkClick r:id="rId4"/>
              </a:rPr>
              <a:t>stredocesky.cz</a:t>
            </a:r>
            <a:r>
              <a:rPr lang="cs-CZ" sz="1700" dirty="0" smtClean="0">
                <a:latin typeface="Arial" pitchFamily="34" charset="0"/>
                <a:cs typeface="Arial" pitchFamily="34" charset="0"/>
                <a:hlinkClick r:id="rId4"/>
              </a:rPr>
              <a:t>/</a:t>
            </a:r>
            <a:r>
              <a:rPr lang="cs-CZ" sz="1700" dirty="0" err="1" smtClean="0">
                <a:latin typeface="Arial" pitchFamily="34" charset="0"/>
                <a:cs typeface="Arial" pitchFamily="34" charset="0"/>
                <a:hlinkClick r:id="rId4"/>
              </a:rPr>
              <a:t>portal</a:t>
            </a:r>
            <a:r>
              <a:rPr lang="cs-CZ" sz="1700" dirty="0" smtClean="0">
                <a:latin typeface="Arial" pitchFamily="34" charset="0"/>
                <a:cs typeface="Arial" pitchFamily="34" charset="0"/>
                <a:hlinkClick r:id="rId4"/>
              </a:rPr>
              <a:t>/</a:t>
            </a:r>
            <a:r>
              <a:rPr lang="cs-CZ" sz="1700" dirty="0" err="1" smtClean="0">
                <a:latin typeface="Arial" pitchFamily="34" charset="0"/>
                <a:cs typeface="Arial" pitchFamily="34" charset="0"/>
                <a:hlinkClick r:id="rId4"/>
              </a:rPr>
              <a:t>stredocesky</a:t>
            </a:r>
            <a:r>
              <a:rPr lang="cs-CZ" sz="1700" dirty="0" smtClean="0">
                <a:latin typeface="Arial" pitchFamily="34" charset="0"/>
                <a:cs typeface="Arial" pitchFamily="34" charset="0"/>
                <a:hlinkClick r:id="rId4"/>
              </a:rPr>
              <a:t>-kraj/</a:t>
            </a:r>
            <a:endParaRPr lang="cs-CZ" sz="17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7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700" dirty="0" smtClean="0">
                <a:latin typeface="Arial" pitchFamily="34" charset="0"/>
                <a:cs typeface="Arial" pitchFamily="34" charset="0"/>
                <a:hlinkClick r:id="rId5"/>
              </a:rPr>
              <a:t>http://turistickyatlas.cz/vse/misto/6266_hrad-krivoklat.html</a:t>
            </a:r>
            <a:endParaRPr lang="cs-CZ" sz="17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7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700" dirty="0" smtClean="0">
                <a:latin typeface="Arial" pitchFamily="34" charset="0"/>
                <a:cs typeface="Arial" pitchFamily="34" charset="0"/>
                <a:hlinkClick r:id="rId6"/>
              </a:rPr>
              <a:t>http://turistickyatlas.cz/vse/misto/6258_hrad-karlstejn.html</a:t>
            </a:r>
            <a:endParaRPr lang="cs-CZ" sz="17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7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700" dirty="0" smtClean="0">
                <a:latin typeface="Arial" pitchFamily="34" charset="0"/>
                <a:cs typeface="Arial" pitchFamily="34" charset="0"/>
                <a:hlinkClick r:id="rId7"/>
              </a:rPr>
              <a:t>http://turistickyatlas.cz/vse/misto/6565_zamek-konopiste.html</a:t>
            </a:r>
            <a:endParaRPr lang="cs-CZ" sz="17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7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700" dirty="0" smtClean="0">
                <a:latin typeface="Arial" pitchFamily="34" charset="0"/>
                <a:cs typeface="Arial" pitchFamily="34" charset="0"/>
                <a:hlinkClick r:id="rId8"/>
              </a:rPr>
              <a:t>http://rezervace.</a:t>
            </a:r>
            <a:r>
              <a:rPr lang="cs-CZ" sz="1700" dirty="0" err="1" smtClean="0">
                <a:latin typeface="Arial" pitchFamily="34" charset="0"/>
                <a:cs typeface="Arial" pitchFamily="34" charset="0"/>
                <a:hlinkClick r:id="rId8"/>
              </a:rPr>
              <a:t>npu.cz</a:t>
            </a:r>
            <a:r>
              <a:rPr lang="cs-CZ" sz="1700" dirty="0" smtClean="0">
                <a:latin typeface="Arial" pitchFamily="34" charset="0"/>
                <a:cs typeface="Arial" pitchFamily="34" charset="0"/>
                <a:hlinkClick r:id="rId8"/>
              </a:rPr>
              <a:t>/</a:t>
            </a:r>
            <a:r>
              <a:rPr lang="cs-CZ" sz="1700" dirty="0" err="1" smtClean="0">
                <a:latin typeface="Arial" pitchFamily="34" charset="0"/>
                <a:cs typeface="Arial" pitchFamily="34" charset="0"/>
                <a:hlinkClick r:id="rId8"/>
              </a:rPr>
              <a:t>pamatky</a:t>
            </a:r>
            <a:r>
              <a:rPr lang="cs-CZ" sz="1700" dirty="0" smtClean="0">
                <a:latin typeface="Arial" pitchFamily="34" charset="0"/>
                <a:cs typeface="Arial" pitchFamily="34" charset="0"/>
                <a:hlinkClick r:id="rId8"/>
              </a:rPr>
              <a:t>-podle-</a:t>
            </a:r>
            <a:r>
              <a:rPr lang="cs-CZ" sz="1700" dirty="0" err="1" smtClean="0">
                <a:latin typeface="Arial" pitchFamily="34" charset="0"/>
                <a:cs typeface="Arial" pitchFamily="34" charset="0"/>
                <a:hlinkClick r:id="rId8"/>
              </a:rPr>
              <a:t>kraju</a:t>
            </a:r>
            <a:r>
              <a:rPr lang="cs-CZ" sz="1700" dirty="0" smtClean="0">
                <a:latin typeface="Arial" pitchFamily="34" charset="0"/>
                <a:cs typeface="Arial" pitchFamily="34" charset="0"/>
                <a:hlinkClick r:id="rId8"/>
              </a:rPr>
              <a:t>/</a:t>
            </a:r>
            <a:endParaRPr lang="cs-CZ" sz="17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200" dirty="0" smtClean="0"/>
          </a:p>
          <a:p>
            <a:pPr>
              <a:buNone/>
            </a:pPr>
            <a:endParaRPr lang="cs-CZ" sz="2200" dirty="0" smtClean="0"/>
          </a:p>
          <a:p>
            <a:pPr>
              <a:buNone/>
            </a:pPr>
            <a:endParaRPr lang="cs-CZ" sz="2200" dirty="0" smtClean="0"/>
          </a:p>
          <a:p>
            <a:pPr>
              <a:buNone/>
            </a:pPr>
            <a:endParaRPr lang="cs-CZ" sz="2200" dirty="0" smtClean="0"/>
          </a:p>
          <a:p>
            <a:pPr>
              <a:buNone/>
            </a:pPr>
            <a:endParaRPr lang="cs-CZ" sz="2200" dirty="0" smtClean="0"/>
          </a:p>
          <a:p>
            <a:pPr>
              <a:buNone/>
            </a:pPr>
            <a:endParaRPr lang="cs-CZ" sz="2200" dirty="0" smtClean="0"/>
          </a:p>
          <a:p>
            <a:pPr>
              <a:buNone/>
            </a:pPr>
            <a:endParaRPr lang="cs-CZ" sz="2200" dirty="0" smtClean="0"/>
          </a:p>
          <a:p>
            <a:pPr>
              <a:buNone/>
            </a:pPr>
            <a:endParaRPr lang="cs-CZ" sz="2200" dirty="0" smtClean="0"/>
          </a:p>
          <a:p>
            <a:pPr>
              <a:buNone/>
            </a:pPr>
            <a:endParaRPr lang="cs-CZ" sz="22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691680" y="4509120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179512" y="5877272"/>
            <a:ext cx="89644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Monika Nováková.</a:t>
            </a:r>
            <a:endParaRPr lang="cs-CZ" i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373</TotalTime>
  <Words>187</Words>
  <Application>Microsoft Office PowerPoint</Application>
  <PresentationFormat>Předvádění na obrazovce (4:3)</PresentationFormat>
  <Paragraphs>82</Paragraphs>
  <Slides>6</Slides>
  <Notes>0</Notes>
  <HiddenSlides>0</HiddenSlides>
  <MMClips>1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Cesta</vt:lpstr>
      <vt:lpstr>Dokument</vt:lpstr>
      <vt:lpstr>Z E M Ě P I S </vt:lpstr>
      <vt:lpstr>Popis prezentace </vt:lpstr>
      <vt:lpstr>Prezentace aplikace PowerPoint</vt:lpstr>
      <vt:lpstr>Cvičení ?</vt:lpstr>
      <vt:lpstr>Cvičení ?</vt:lpstr>
      <vt:lpstr>Seznam informačních zdrojů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 Ě M Ě P I S</dc:title>
  <dc:creator>pc</dc:creator>
  <cp:lastModifiedBy>pc</cp:lastModifiedBy>
  <cp:revision>58</cp:revision>
  <dcterms:modified xsi:type="dcterms:W3CDTF">2012-09-18T05:53:43Z</dcterms:modified>
</cp:coreProperties>
</file>