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av" ContentType="audio/wav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61" r:id="rId6"/>
    <p:sldId id="257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FF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7.png"/><Relationship Id="rId2" Type="http://schemas.openxmlformats.org/officeDocument/2006/relationships/audio" Target="../media/audio1.wav"/><Relationship Id="rId1" Type="http://schemas.openxmlformats.org/officeDocument/2006/relationships/vmlDrawing" Target="../drawings/vmlDrawing1.vml"/><Relationship Id="rId6" Type="http://schemas.openxmlformats.org/officeDocument/2006/relationships/image" Target="../media/image6.emf"/><Relationship Id="rId5" Type="http://schemas.openxmlformats.org/officeDocument/2006/relationships/package" Target="../embeddings/Dokument_aplikace_Microsoft_Word1.docx"/><Relationship Id="rId4" Type="http://schemas.openxmlformats.org/officeDocument/2006/relationships/oleObject" Target="../embeddings/oleObject1.bin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Olomouck%C3%BD_kraj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hyperlink" Target="http://www.ods.cz/olomouc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3"/>
            <a:ext cx="7772400" cy="3123778"/>
          </a:xfrm>
        </p:spPr>
        <p:txBody>
          <a:bodyPr>
            <a:normAutofit/>
          </a:bodyPr>
          <a:lstStyle/>
          <a:p>
            <a:pPr algn="ctr"/>
            <a:r>
              <a:rPr lang="cs-CZ" sz="6600" b="1" dirty="0" smtClean="0">
                <a:latin typeface="Arial" pitchFamily="34" charset="0"/>
                <a:cs typeface="Arial" pitchFamily="34" charset="0"/>
              </a:rPr>
              <a:t>Z E M Ě P I S </a:t>
            </a:r>
            <a:endParaRPr lang="cs-CZ" sz="6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sz="1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1800" b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VY_52_INOVACE_04_02_Olomoucký </a:t>
            </a:r>
            <a:r>
              <a:rPr lang="cs-CZ" sz="1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kraj 2</a:t>
            </a:r>
            <a:endParaRPr lang="cs-CZ" sz="1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1259632" y="2852936"/>
            <a:ext cx="5976937" cy="990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Popis prezentace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3. snímek – cvičení (slepá mapka)</a:t>
            </a: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4. snímek – cvičení (křížovka)</a:t>
            </a: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5. snímek – cvičení (města Olomouckého kraje)</a:t>
            </a: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6. snímek – seznam informačních zdrojů </a:t>
            </a:r>
          </a:p>
          <a:p>
            <a:pPr>
              <a:buNone/>
            </a:pPr>
            <a:endParaRPr lang="cs-CZ" sz="2800" dirty="0" smtClean="0">
              <a:cs typeface="Arial" pitchFamily="34" charset="0"/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3399"/>
            </a:gs>
            <a:gs pos="25000">
              <a:srgbClr val="FF6633"/>
            </a:gs>
            <a:gs pos="50000">
              <a:srgbClr val="FFFF00"/>
            </a:gs>
            <a:gs pos="75000">
              <a:srgbClr val="01A78F"/>
            </a:gs>
            <a:gs pos="100000">
              <a:srgbClr val="3366F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21134"/>
            <a:ext cx="8610600" cy="6032202"/>
          </a:xfrm>
        </p:spPr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4"/>
          </p:nvPr>
        </p:nvSpPr>
        <p:spPr>
          <a:xfrm>
            <a:off x="5004048" y="1316037"/>
            <a:ext cx="3240360" cy="3941763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19" name="Zástupný symbol pro text 18"/>
          <p:cNvSpPr>
            <a:spLocks noGrp="1"/>
          </p:cNvSpPr>
          <p:nvPr>
            <p:ph type="body" idx="1"/>
          </p:nvPr>
        </p:nvSpPr>
        <p:spPr>
          <a:xfrm>
            <a:off x="251520" y="188640"/>
            <a:ext cx="5400600" cy="5256584"/>
          </a:xfrm>
        </p:spPr>
        <p:txBody>
          <a:bodyPr>
            <a:noAutofit/>
          </a:bodyPr>
          <a:lstStyle/>
          <a:p>
            <a:pPr algn="just"/>
            <a:r>
              <a:rPr lang="cs-CZ" sz="4000" cap="none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  <a:sym typeface="Wingdings"/>
              </a:rPr>
              <a:t>CVIČENÍ   </a:t>
            </a:r>
          </a:p>
          <a:p>
            <a:pPr algn="just"/>
            <a:endParaRPr lang="cs-CZ" sz="1700" cap="none" dirty="0" smtClean="0">
              <a:latin typeface="Arial" pitchFamily="34" charset="0"/>
              <a:cs typeface="Arial" pitchFamily="34" charset="0"/>
              <a:sym typeface="Wingdings"/>
            </a:endParaRPr>
          </a:p>
          <a:p>
            <a:pPr algn="just"/>
            <a:endParaRPr lang="cs-CZ" sz="1700" cap="none" dirty="0" smtClean="0">
              <a:latin typeface="Arial" pitchFamily="34" charset="0"/>
              <a:cs typeface="Arial" pitchFamily="34" charset="0"/>
              <a:sym typeface="Wingdings"/>
            </a:endParaRPr>
          </a:p>
          <a:p>
            <a:pPr algn="just"/>
            <a:endParaRPr lang="cs-CZ" sz="1700" cap="none" dirty="0" smtClean="0">
              <a:latin typeface="Arial" pitchFamily="34" charset="0"/>
              <a:cs typeface="Arial" pitchFamily="34" charset="0"/>
              <a:sym typeface="Wingdings"/>
            </a:endParaRPr>
          </a:p>
          <a:p>
            <a:pPr algn="just"/>
            <a:endParaRPr lang="cs-CZ" sz="1700" cap="none" dirty="0" smtClean="0">
              <a:latin typeface="Arial" pitchFamily="34" charset="0"/>
              <a:cs typeface="Arial" pitchFamily="34" charset="0"/>
              <a:sym typeface="Wingdings"/>
            </a:endParaRPr>
          </a:p>
          <a:p>
            <a:r>
              <a:rPr lang="cs-CZ" sz="2000" cap="none" dirty="0" smtClean="0">
                <a:latin typeface="Arial" pitchFamily="34" charset="0"/>
                <a:cs typeface="Arial" pitchFamily="34" charset="0"/>
                <a:sym typeface="Wingdings"/>
              </a:rPr>
              <a:t>- </a:t>
            </a:r>
            <a:r>
              <a:rPr lang="cs-CZ" sz="2000" b="1" cap="none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  <a:sym typeface="Wingdings"/>
              </a:rPr>
              <a:t>hnědou barvou </a:t>
            </a:r>
            <a:r>
              <a:rPr lang="cs-CZ" sz="2000" cap="none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  <a:sym typeface="Wingdings"/>
              </a:rPr>
              <a:t>zakresli Hrubý Jeseník a Kralický Sněžník </a:t>
            </a:r>
          </a:p>
          <a:p>
            <a:r>
              <a:rPr lang="cs-CZ" sz="2000" cap="none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  <a:sym typeface="Wingdings"/>
              </a:rPr>
              <a:t>- </a:t>
            </a:r>
            <a:r>
              <a:rPr lang="cs-CZ" sz="2000" b="1" cap="none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  <a:sym typeface="Wingdings"/>
              </a:rPr>
              <a:t>modrou barvou </a:t>
            </a:r>
            <a:r>
              <a:rPr lang="cs-CZ" sz="2000" cap="none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  <a:sym typeface="Wingdings"/>
              </a:rPr>
              <a:t>zvýrazni řeky </a:t>
            </a:r>
          </a:p>
          <a:p>
            <a:r>
              <a:rPr lang="cs-CZ" sz="2000" cap="none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  <a:sym typeface="Wingdings"/>
              </a:rPr>
              <a:t>- </a:t>
            </a:r>
            <a:r>
              <a:rPr lang="cs-CZ" sz="2000" b="1" cap="none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  <a:sym typeface="Wingdings"/>
              </a:rPr>
              <a:t>zelenou barvou </a:t>
            </a:r>
            <a:r>
              <a:rPr lang="cs-CZ" sz="2000" cap="none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  <a:sym typeface="Wingdings"/>
              </a:rPr>
              <a:t>vyznač nížiny Olomouckého kraje </a:t>
            </a:r>
          </a:p>
          <a:p>
            <a:r>
              <a:rPr lang="cs-CZ" sz="2000" cap="none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  <a:sym typeface="Wingdings"/>
              </a:rPr>
              <a:t>- doplň do mapy jména měst: Jeseník, Olomouc a Přerov</a:t>
            </a:r>
            <a:r>
              <a:rPr lang="cs-CZ" sz="1600" cap="none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  <a:sym typeface="Wingdings"/>
              </a:rPr>
              <a:t> </a:t>
            </a:r>
          </a:p>
          <a:p>
            <a:pPr algn="just"/>
            <a:endParaRPr lang="cs-CZ" sz="1700" cap="none" dirty="0" smtClean="0">
              <a:latin typeface="Arial" pitchFamily="34" charset="0"/>
              <a:cs typeface="Arial" pitchFamily="34" charset="0"/>
              <a:sym typeface="Wingdings"/>
            </a:endParaRPr>
          </a:p>
          <a:p>
            <a:pPr algn="just"/>
            <a:endParaRPr lang="cs-CZ" sz="1700" cap="none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Obrázek 4" descr="Snímek 0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724128" y="764704"/>
            <a:ext cx="3017520" cy="4197096"/>
          </a:xfrm>
          <a:prstGeom prst="rect">
            <a:avLst/>
          </a:prstGeom>
        </p:spPr>
      </p:pic>
      <p:sp>
        <p:nvSpPr>
          <p:cNvPr id="6" name="Veselý obličej 5"/>
          <p:cNvSpPr/>
          <p:nvPr/>
        </p:nvSpPr>
        <p:spPr>
          <a:xfrm>
            <a:off x="2627784" y="620688"/>
            <a:ext cx="936104" cy="792088"/>
          </a:xfrm>
          <a:prstGeom prst="smileyFac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Cvičení 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8443664" cy="4724400"/>
          </a:xfrm>
        </p:spPr>
        <p:txBody>
          <a:bodyPr>
            <a:normAutofit fontScale="92500" lnSpcReduction="20000"/>
          </a:bodyPr>
          <a:lstStyle/>
          <a:p>
            <a:pPr algn="just">
              <a:buNone/>
            </a:pPr>
            <a:r>
              <a:rPr lang="cs-CZ" dirty="0" smtClean="0"/>
              <a:t>	</a:t>
            </a:r>
            <a:r>
              <a:rPr lang="cs-CZ" sz="1800" b="1" dirty="0" smtClean="0">
                <a:solidFill>
                  <a:srgbClr val="CCFFFF"/>
                </a:solidFill>
              </a:rPr>
              <a:t>Vyluštěním </a:t>
            </a:r>
            <a:r>
              <a:rPr lang="cs-CZ" sz="1800" b="1" dirty="0" err="1" smtClean="0">
                <a:solidFill>
                  <a:srgbClr val="CCFFFF"/>
                </a:solidFill>
              </a:rPr>
              <a:t>osmisměrky</a:t>
            </a:r>
            <a:r>
              <a:rPr lang="cs-CZ" sz="1800" b="1" dirty="0" smtClean="0">
                <a:solidFill>
                  <a:srgbClr val="CCFFFF"/>
                </a:solidFill>
              </a:rPr>
              <a:t> dostaneš název města, kde je jediná výroba ručního papíru v naší republice. Na tento druh papíru se tisknou důležité státní dokumenty a mezinárodní smlouvy. </a:t>
            </a:r>
          </a:p>
          <a:p>
            <a:pPr algn="just">
              <a:buNone/>
            </a:pPr>
            <a:endParaRPr lang="cs-CZ" sz="1800" b="1" dirty="0" smtClean="0"/>
          </a:p>
          <a:p>
            <a:pPr algn="just">
              <a:buNone/>
            </a:pPr>
            <a:endParaRPr lang="cs-CZ" sz="1800" b="1" dirty="0" smtClean="0"/>
          </a:p>
          <a:p>
            <a:pPr algn="just">
              <a:buNone/>
            </a:pPr>
            <a:endParaRPr lang="cs-CZ" sz="1800" b="1" dirty="0" smtClean="0"/>
          </a:p>
          <a:p>
            <a:pPr algn="just">
              <a:buNone/>
            </a:pPr>
            <a:endParaRPr lang="cs-CZ" sz="1800" b="1" dirty="0" smtClean="0"/>
          </a:p>
          <a:p>
            <a:pPr algn="just">
              <a:buNone/>
            </a:pPr>
            <a:endParaRPr lang="cs-CZ" sz="1800" b="1" dirty="0" smtClean="0"/>
          </a:p>
          <a:p>
            <a:pPr algn="just">
              <a:buNone/>
            </a:pPr>
            <a:endParaRPr lang="cs-CZ" sz="1800" b="1" dirty="0" smtClean="0"/>
          </a:p>
          <a:p>
            <a:pPr algn="just">
              <a:buNone/>
            </a:pPr>
            <a:endParaRPr lang="cs-CZ" sz="1800" b="1" dirty="0" smtClean="0"/>
          </a:p>
          <a:p>
            <a:pPr algn="just">
              <a:buNone/>
            </a:pPr>
            <a:endParaRPr lang="cs-CZ" sz="1800" b="1" dirty="0" smtClean="0"/>
          </a:p>
          <a:p>
            <a:pPr algn="just">
              <a:buNone/>
            </a:pPr>
            <a:endParaRPr lang="cs-CZ" sz="1800" b="1" dirty="0" smtClean="0"/>
          </a:p>
          <a:p>
            <a:pPr algn="ctr">
              <a:buNone/>
            </a:pPr>
            <a:r>
              <a:rPr lang="cs-CZ" sz="1800" b="1" dirty="0" smtClean="0">
                <a:solidFill>
                  <a:srgbClr val="0070C0"/>
                </a:solidFill>
              </a:rPr>
              <a:t>(slimák, ocas, svět, maso, kuna, </a:t>
            </a:r>
            <a:r>
              <a:rPr lang="cs-CZ" sz="1800" b="1" dirty="0" err="1" smtClean="0">
                <a:solidFill>
                  <a:srgbClr val="0070C0"/>
                </a:solidFill>
              </a:rPr>
              <a:t>Ája</a:t>
            </a:r>
            <a:r>
              <a:rPr lang="cs-CZ" sz="1800" b="1" dirty="0" smtClean="0">
                <a:solidFill>
                  <a:srgbClr val="0070C0"/>
                </a:solidFill>
              </a:rPr>
              <a:t>, okoun, kus, oči, ucho, nos)</a:t>
            </a:r>
          </a:p>
          <a:p>
            <a:pPr algn="just">
              <a:buNone/>
            </a:pPr>
            <a:endParaRPr lang="cs-CZ" sz="1800" b="1" dirty="0" smtClean="0">
              <a:solidFill>
                <a:srgbClr val="0070C0"/>
              </a:solidFill>
            </a:endParaRPr>
          </a:p>
          <a:p>
            <a:pPr algn="ctr">
              <a:buNone/>
            </a:pPr>
            <a:endParaRPr lang="cs-CZ" sz="1800" b="1" dirty="0" smtClean="0"/>
          </a:p>
          <a:p>
            <a:pPr algn="ctr">
              <a:buNone/>
            </a:pPr>
            <a:r>
              <a:rPr lang="cs-CZ" sz="1800" b="1" dirty="0" smtClean="0"/>
              <a:t>TAJENKA: </a:t>
            </a:r>
            <a:r>
              <a:rPr lang="cs-CZ" sz="1800" b="1" dirty="0" smtClean="0">
                <a:solidFill>
                  <a:srgbClr val="FF0000"/>
                </a:solidFill>
              </a:rPr>
              <a:t>VELKÉ LOSINY</a:t>
            </a:r>
          </a:p>
          <a:p>
            <a:pPr algn="just">
              <a:buNone/>
            </a:pPr>
            <a:endParaRPr lang="cs-CZ" sz="1800" b="1" dirty="0" smtClean="0"/>
          </a:p>
          <a:p>
            <a:pPr algn="just">
              <a:buNone/>
            </a:pPr>
            <a:r>
              <a:rPr lang="cs-CZ" sz="1800" b="1" dirty="0" smtClean="0"/>
              <a:t> </a:t>
            </a:r>
          </a:p>
          <a:p>
            <a:pPr algn="just">
              <a:buNone/>
            </a:pPr>
            <a:endParaRPr lang="cs-CZ" sz="1800" b="1" dirty="0" smtClean="0"/>
          </a:p>
          <a:p>
            <a:pPr algn="just">
              <a:buNone/>
            </a:pPr>
            <a:endParaRPr lang="cs-CZ" sz="1800" b="1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6" name="Veselý obličej 5"/>
          <p:cNvSpPr/>
          <p:nvPr/>
        </p:nvSpPr>
        <p:spPr>
          <a:xfrm>
            <a:off x="5796136" y="188640"/>
            <a:ext cx="936104" cy="792088"/>
          </a:xfrm>
          <a:prstGeom prst="smileyFac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3073" name="Object 1"/>
          <p:cNvGraphicFramePr>
            <a:graphicFrameLocks noChangeAspect="1"/>
          </p:cNvGraphicFramePr>
          <p:nvPr/>
        </p:nvGraphicFramePr>
        <p:xfrm>
          <a:off x="611560" y="2780928"/>
          <a:ext cx="8208912" cy="244827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6" name="Dokument" r:id="rId5" imgW="6052337" imgH="1102599" progId="Word.Document.12">
                  <p:embed/>
                </p:oleObj>
              </mc:Choice>
              <mc:Fallback>
                <p:oleObj name="Dokument" r:id="rId5" imgW="6052337" imgH="1102599" progId="Word.Document.12">
                  <p:embed/>
                  <p:pic>
                    <p:nvPicPr>
                      <p:cNvPr id="0" name="Picture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1560" y="2780928"/>
                        <a:ext cx="8208912" cy="244827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7" name="j0214098.wav">
            <a:hlinkClick r:id="" action="ppaction://media"/>
          </p:cNvPr>
          <p:cNvPicPr>
            <a:picLocks noRot="1" noChangeAspect="1"/>
          </p:cNvPicPr>
          <p:nvPr>
            <a:wavAudioFile r:embed="rId2" name="j0214098.wav"/>
          </p:nvPr>
        </p:nvPicPr>
        <p:blipFill>
          <a:blip r:embed="rId7" cstate="print"/>
          <a:stretch>
            <a:fillRect/>
          </a:stretch>
        </p:blipFill>
        <p:spPr>
          <a:xfrm>
            <a:off x="4355976" y="6093296"/>
            <a:ext cx="304800" cy="304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4745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83568"/>
          </a:xfrm>
        </p:spPr>
        <p:txBody>
          <a:bodyPr/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CVIČENÍ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8659688" cy="472440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000" b="1" dirty="0" smtClean="0"/>
              <a:t>Seřaď města Olomouckého kraje podle abecedy.</a:t>
            </a:r>
            <a:r>
              <a:rPr lang="cs-CZ" dirty="0" smtClean="0"/>
              <a:t>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13" name="Veselý obličej 12"/>
          <p:cNvSpPr/>
          <p:nvPr/>
        </p:nvSpPr>
        <p:spPr>
          <a:xfrm>
            <a:off x="5796136" y="188640"/>
            <a:ext cx="936104" cy="792088"/>
          </a:xfrm>
          <a:prstGeom prst="smileyFac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ástupný symbol pro obsah 1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16" name="Elipsa 15"/>
          <p:cNvSpPr/>
          <p:nvPr/>
        </p:nvSpPr>
        <p:spPr>
          <a:xfrm>
            <a:off x="899592" y="2276872"/>
            <a:ext cx="1728192" cy="792088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OLOMOUC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7" name="Elipsa 16"/>
          <p:cNvSpPr/>
          <p:nvPr/>
        </p:nvSpPr>
        <p:spPr>
          <a:xfrm>
            <a:off x="3347864" y="2276872"/>
            <a:ext cx="1728192" cy="792088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VELKÉ LOSINY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8" name="Elipsa 17"/>
          <p:cNvSpPr/>
          <p:nvPr/>
        </p:nvSpPr>
        <p:spPr>
          <a:xfrm>
            <a:off x="1043608" y="4509120"/>
            <a:ext cx="1728192" cy="792088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ŠUMPERK </a:t>
            </a:r>
            <a:endParaRPr lang="cs-CZ" b="1" dirty="0"/>
          </a:p>
        </p:txBody>
      </p:sp>
      <p:sp>
        <p:nvSpPr>
          <p:cNvPr id="19" name="Elipsa 18"/>
          <p:cNvSpPr/>
          <p:nvPr/>
        </p:nvSpPr>
        <p:spPr>
          <a:xfrm>
            <a:off x="2411760" y="3284984"/>
            <a:ext cx="1728192" cy="792088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JESENÍK </a:t>
            </a:r>
            <a:endParaRPr lang="cs-CZ" b="1" dirty="0"/>
          </a:p>
        </p:txBody>
      </p:sp>
      <p:sp>
        <p:nvSpPr>
          <p:cNvPr id="20" name="Elipsa 19"/>
          <p:cNvSpPr/>
          <p:nvPr/>
        </p:nvSpPr>
        <p:spPr>
          <a:xfrm>
            <a:off x="6012160" y="2276872"/>
            <a:ext cx="1728192" cy="792088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PŘEROV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1" name="Elipsa 20"/>
          <p:cNvSpPr/>
          <p:nvPr/>
        </p:nvSpPr>
        <p:spPr>
          <a:xfrm>
            <a:off x="4932040" y="3356992"/>
            <a:ext cx="1728192" cy="792088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ZÁBŘEH </a:t>
            </a:r>
            <a:endParaRPr lang="cs-CZ" b="1" dirty="0"/>
          </a:p>
        </p:txBody>
      </p:sp>
      <p:sp>
        <p:nvSpPr>
          <p:cNvPr id="22" name="Elipsa 21"/>
          <p:cNvSpPr/>
          <p:nvPr/>
        </p:nvSpPr>
        <p:spPr>
          <a:xfrm>
            <a:off x="3635896" y="4509120"/>
            <a:ext cx="1728192" cy="792088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LITOVEL</a:t>
            </a:r>
            <a:endParaRPr lang="cs-CZ" b="1" dirty="0"/>
          </a:p>
        </p:txBody>
      </p:sp>
      <p:sp>
        <p:nvSpPr>
          <p:cNvPr id="23" name="Elipsa 22"/>
          <p:cNvSpPr/>
          <p:nvPr/>
        </p:nvSpPr>
        <p:spPr>
          <a:xfrm>
            <a:off x="6156176" y="4293096"/>
            <a:ext cx="1944216" cy="792088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PROSTĚJOV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Seznam informačních zdrojů 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435280" cy="2836912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1300" dirty="0" smtClean="0">
                <a:latin typeface="Arial" pitchFamily="34" charset="0"/>
                <a:cs typeface="Arial" pitchFamily="34" charset="0"/>
                <a:hlinkClick r:id="rId3"/>
              </a:rPr>
              <a:t>http://cs.wikipedia.org/wiki/Olomouck%C3%BD_kraj</a:t>
            </a:r>
            <a:endParaRPr lang="cs-CZ" sz="13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3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300" dirty="0" smtClean="0">
                <a:latin typeface="Arial" pitchFamily="34" charset="0"/>
                <a:cs typeface="Arial" pitchFamily="34" charset="0"/>
                <a:hlinkClick r:id="rId4"/>
              </a:rPr>
              <a:t>http://www.</a:t>
            </a:r>
            <a:r>
              <a:rPr lang="cs-CZ" sz="1300" dirty="0" err="1" smtClean="0">
                <a:latin typeface="Arial" pitchFamily="34" charset="0"/>
                <a:cs typeface="Arial" pitchFamily="34" charset="0"/>
                <a:hlinkClick r:id="rId4"/>
              </a:rPr>
              <a:t>ods.cz</a:t>
            </a:r>
            <a:r>
              <a:rPr lang="cs-CZ" sz="1300" dirty="0" smtClean="0">
                <a:latin typeface="Arial" pitchFamily="34" charset="0"/>
                <a:cs typeface="Arial" pitchFamily="34" charset="0"/>
                <a:hlinkClick r:id="rId4"/>
              </a:rPr>
              <a:t>/</a:t>
            </a:r>
            <a:r>
              <a:rPr lang="cs-CZ" sz="1300" dirty="0" err="1" smtClean="0">
                <a:latin typeface="Arial" pitchFamily="34" charset="0"/>
                <a:cs typeface="Arial" pitchFamily="34" charset="0"/>
                <a:hlinkClick r:id="rId4"/>
              </a:rPr>
              <a:t>olomouc</a:t>
            </a:r>
            <a:r>
              <a:rPr lang="cs-CZ" sz="1300" dirty="0" smtClean="0">
                <a:latin typeface="Arial" pitchFamily="34" charset="0"/>
                <a:cs typeface="Arial" pitchFamily="34" charset="0"/>
                <a:hlinkClick r:id="rId4"/>
              </a:rPr>
              <a:t>/</a:t>
            </a:r>
            <a:endParaRPr lang="cs-CZ" sz="13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3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300" dirty="0" smtClean="0">
                <a:latin typeface="Arial" pitchFamily="34" charset="0"/>
                <a:cs typeface="Arial" pitchFamily="34" charset="0"/>
              </a:rPr>
              <a:t>KARTUS, F., TEPLÝ, F. (2006): </a:t>
            </a:r>
            <a:r>
              <a:rPr lang="cs-CZ" sz="1300" i="1" dirty="0" smtClean="0">
                <a:latin typeface="Arial" pitchFamily="34" charset="0"/>
                <a:cs typeface="Arial" pitchFamily="34" charset="0"/>
              </a:rPr>
              <a:t>Zeměpis </a:t>
            </a:r>
            <a:r>
              <a:rPr lang="cs-CZ" sz="1300" i="1" smtClean="0">
                <a:latin typeface="Arial" pitchFamily="34" charset="0"/>
                <a:cs typeface="Arial" pitchFamily="34" charset="0"/>
              </a:rPr>
              <a:t>Česká republika: </a:t>
            </a:r>
            <a:r>
              <a:rPr lang="cs-CZ" sz="1300" i="1" dirty="0" smtClean="0">
                <a:latin typeface="Arial" pitchFamily="34" charset="0"/>
                <a:cs typeface="Arial" pitchFamily="34" charset="0"/>
              </a:rPr>
              <a:t>Pracovní sešit</a:t>
            </a:r>
            <a:r>
              <a:rPr lang="cs-CZ" sz="1300" dirty="0" smtClean="0">
                <a:latin typeface="Arial" pitchFamily="34" charset="0"/>
                <a:cs typeface="Arial" pitchFamily="34" charset="0"/>
              </a:rPr>
              <a:t>. Praha: Portál.  ISBN 80-7320-088-0. 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200" dirty="0" smtClean="0"/>
          </a:p>
          <a:p>
            <a:pPr algn="ctr">
              <a:buNone/>
            </a:pPr>
            <a:endParaRPr lang="cs-CZ" sz="2000" dirty="0" smtClean="0"/>
          </a:p>
          <a:p>
            <a:pPr algn="ctr">
              <a:buNone/>
            </a:pPr>
            <a:endParaRPr lang="cs-CZ" sz="2000" dirty="0" smtClean="0"/>
          </a:p>
          <a:p>
            <a:pPr algn="ctr">
              <a:buNone/>
            </a:pPr>
            <a:endParaRPr lang="cs-CZ" sz="2000" dirty="0" smtClean="0"/>
          </a:p>
          <a:p>
            <a:pPr algn="ctr">
              <a:buNone/>
            </a:pPr>
            <a:endParaRPr lang="cs-CZ" sz="2000" dirty="0" smtClean="0"/>
          </a:p>
          <a:p>
            <a:pPr algn="ctr">
              <a:buNone/>
            </a:pPr>
            <a:endParaRPr lang="cs-CZ" sz="2000" dirty="0" smtClean="0"/>
          </a:p>
          <a:p>
            <a:pPr algn="ctr"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691680" y="4509120"/>
            <a:ext cx="5976938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179512" y="5877272"/>
            <a:ext cx="89644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Mgr. Monika Nováková.</a:t>
            </a:r>
            <a:endParaRPr lang="cs-CZ" i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395</TotalTime>
  <Words>150</Words>
  <Application>Microsoft Office PowerPoint</Application>
  <PresentationFormat>Předvádění na obrazovce (4:3)</PresentationFormat>
  <Paragraphs>70</Paragraphs>
  <Slides>6</Slides>
  <Notes>0</Notes>
  <HiddenSlides>0</HiddenSlides>
  <MMClips>1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Cesta</vt:lpstr>
      <vt:lpstr>Dokument</vt:lpstr>
      <vt:lpstr>Z E M Ě P I S </vt:lpstr>
      <vt:lpstr>Popis prezentace </vt:lpstr>
      <vt:lpstr>   </vt:lpstr>
      <vt:lpstr>Cvičení  </vt:lpstr>
      <vt:lpstr>CVIČENÍ </vt:lpstr>
      <vt:lpstr>Seznam informačních zdrojů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 Ě M Ě P I S</dc:title>
  <dc:creator>pc</dc:creator>
  <cp:lastModifiedBy>pc</cp:lastModifiedBy>
  <cp:revision>64</cp:revision>
  <dcterms:modified xsi:type="dcterms:W3CDTF">2012-09-18T05:54:56Z</dcterms:modified>
</cp:coreProperties>
</file>