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image" Target="../media/image10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Soubor:Olomouc_Region_CoA_CZ.svg" TargetMode="Externa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hyperlink" Target="http://cs.wikipedia.org/wiki/Soubor:Flag_of_Olomouc_Region.sv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audio1.wav"/><Relationship Id="rId1" Type="http://schemas.openxmlformats.org/officeDocument/2006/relationships/vmlDrawing" Target="../drawings/vmlDrawing1.vml"/><Relationship Id="rId5" Type="http://schemas.openxmlformats.org/officeDocument/2006/relationships/image" Target="../media/image9.png"/><Relationship Id="rId4" Type="http://schemas.openxmlformats.org/officeDocument/2006/relationships/package" Target="../embeddings/Dokument_aplikace_Microsoft_Office_Word1.docx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slideLayout" Target="../slideLayouts/slideLayout2.xml"/><Relationship Id="rId7" Type="http://schemas.openxmlformats.org/officeDocument/2006/relationships/package" Target="../embeddings/Dokument_aplikace_Microsoft_Office_Word4.docx"/><Relationship Id="rId2" Type="http://schemas.openxmlformats.org/officeDocument/2006/relationships/audio" Target="../media/audio1.wav"/><Relationship Id="rId1" Type="http://schemas.openxmlformats.org/officeDocument/2006/relationships/vmlDrawing" Target="../drawings/vmlDrawing2.vml"/><Relationship Id="rId6" Type="http://schemas.openxmlformats.org/officeDocument/2006/relationships/package" Target="../embeddings/Dokument_aplikace_Microsoft_Office_Word3.docx"/><Relationship Id="rId5" Type="http://schemas.openxmlformats.org/officeDocument/2006/relationships/package" Target="../embeddings/Dokument_aplikace_Microsoft_Office_Word2.docx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Olomouck%C3%BD_kraj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://www.ods.cz/olomouc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 E M Ě P I S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8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VY_52_INOVACE_03_02_Olomoucký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kraj</a:t>
            </a:r>
            <a:endParaRPr lang="cs-CZ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259632" y="2852936"/>
            <a:ext cx="5976937" cy="99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Popis prezentace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3. snímek – znak, vlajka a mapa 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4. snímek – řeky Olomouckého kraje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5. snímek – města Olomouckého kraje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6. snímek – cvičení (křížovka)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7. snímek – cvičení (rébus)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8. snímek – seznam informačních zdrojů </a:t>
            </a:r>
          </a:p>
          <a:p>
            <a:pPr>
              <a:buNone/>
            </a:pPr>
            <a:endParaRPr lang="cs-CZ" sz="2800" dirty="0" smtClean="0">
              <a:cs typeface="Arial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olomoucký kraj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vlajka , znak a mapa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9" name="Zástupný symbol pro text 18"/>
          <p:cNvSpPr>
            <a:spLocks noGrp="1"/>
          </p:cNvSpPr>
          <p:nvPr>
            <p:ph type="body" idx="1"/>
          </p:nvPr>
        </p:nvSpPr>
        <p:spPr>
          <a:xfrm>
            <a:off x="251520" y="1268760"/>
            <a:ext cx="5400600" cy="4176464"/>
          </a:xfrm>
        </p:spPr>
        <p:txBody>
          <a:bodyPr>
            <a:noAutofit/>
          </a:bodyPr>
          <a:lstStyle/>
          <a:p>
            <a:pPr algn="just">
              <a:buFont typeface="Wingdings" pitchFamily="2" charset="2"/>
              <a:buChar char="§"/>
            </a:pPr>
            <a:r>
              <a:rPr lang="cs-CZ" sz="1700" b="1" cap="none" dirty="0" smtClean="0">
                <a:latin typeface="+mn-lt"/>
                <a:cs typeface="Arial" pitchFamily="34" charset="0"/>
              </a:rPr>
              <a:t> rozmanitý povrch </a:t>
            </a:r>
          </a:p>
          <a:p>
            <a:pPr algn="just"/>
            <a:endParaRPr lang="cs-CZ" sz="1700" b="1" cap="none" dirty="0" smtClean="0">
              <a:latin typeface="+mn-lt"/>
              <a:cs typeface="Arial" pitchFamily="34" charset="0"/>
            </a:endParaRPr>
          </a:p>
          <a:p>
            <a:pPr algn="just">
              <a:buFont typeface="Wingdings" pitchFamily="2" charset="2"/>
              <a:buChar char="§"/>
            </a:pPr>
            <a:r>
              <a:rPr lang="cs-CZ" sz="1700" b="1" cap="none" dirty="0" smtClean="0">
                <a:latin typeface="+mn-lt"/>
                <a:cs typeface="Arial" pitchFamily="34" charset="0"/>
              </a:rPr>
              <a:t> úrodné nížiny </a:t>
            </a:r>
          </a:p>
          <a:p>
            <a:pPr algn="just"/>
            <a:endParaRPr lang="cs-CZ" sz="1700" b="1" cap="none" dirty="0" smtClean="0">
              <a:latin typeface="+mn-lt"/>
              <a:cs typeface="Arial" pitchFamily="34" charset="0"/>
            </a:endParaRPr>
          </a:p>
          <a:p>
            <a:pPr algn="just">
              <a:buFont typeface="Wingdings" pitchFamily="2" charset="2"/>
              <a:buChar char="§"/>
            </a:pPr>
            <a:r>
              <a:rPr lang="cs-CZ" sz="1700" b="1" cap="none" dirty="0" smtClean="0">
                <a:latin typeface="+mn-lt"/>
                <a:cs typeface="Arial" pitchFamily="34" charset="0"/>
              </a:rPr>
              <a:t> nejvyšší hora Jeseníků </a:t>
            </a:r>
            <a:r>
              <a:rPr lang="cs-CZ" sz="1700" b="1" cap="none" dirty="0" smtClean="0">
                <a:latin typeface="+mn-lt"/>
                <a:cs typeface="Arial" pitchFamily="34" charset="0"/>
                <a:sym typeface="Wingdings"/>
              </a:rPr>
              <a:t> </a:t>
            </a:r>
            <a:r>
              <a:rPr lang="cs-CZ" sz="1700" b="1" u="sng" cap="none" dirty="0" smtClean="0">
                <a:latin typeface="+mn-lt"/>
                <a:cs typeface="Arial" pitchFamily="34" charset="0"/>
                <a:sym typeface="Wingdings"/>
              </a:rPr>
              <a:t>PRADĚD </a:t>
            </a:r>
            <a:r>
              <a:rPr lang="cs-CZ" sz="1700" b="1" cap="none" dirty="0" smtClean="0">
                <a:latin typeface="+mn-lt"/>
                <a:cs typeface="Arial" pitchFamily="34" charset="0"/>
                <a:sym typeface="Wingdings"/>
              </a:rPr>
              <a:t>(1491 m)</a:t>
            </a:r>
          </a:p>
          <a:p>
            <a:pPr algn="just"/>
            <a:endParaRPr lang="cs-CZ" sz="1700" b="1" cap="none" dirty="0" smtClean="0">
              <a:latin typeface="+mn-lt"/>
              <a:cs typeface="Arial" pitchFamily="34" charset="0"/>
              <a:sym typeface="Wingdings"/>
            </a:endParaRPr>
          </a:p>
          <a:p>
            <a:pPr algn="just">
              <a:buFont typeface="Wingdings" pitchFamily="2" charset="2"/>
              <a:buChar char="§"/>
            </a:pPr>
            <a:r>
              <a:rPr lang="cs-CZ" sz="1700" b="1" cap="none" dirty="0" smtClean="0">
                <a:latin typeface="+mn-lt"/>
                <a:cs typeface="Arial" pitchFamily="34" charset="0"/>
                <a:sym typeface="Wingdings"/>
              </a:rPr>
              <a:t> podnebí  nejteplejší v Hornomoravském úvahu </a:t>
            </a:r>
          </a:p>
          <a:p>
            <a:pPr algn="just"/>
            <a:endParaRPr lang="cs-CZ" sz="1700" b="1" cap="none" dirty="0" smtClean="0">
              <a:latin typeface="+mn-lt"/>
              <a:cs typeface="Arial" pitchFamily="34" charset="0"/>
              <a:sym typeface="Wingdings"/>
            </a:endParaRPr>
          </a:p>
          <a:p>
            <a:pPr algn="just">
              <a:buFont typeface="Wingdings" pitchFamily="2" charset="2"/>
              <a:buChar char="§"/>
            </a:pPr>
            <a:r>
              <a:rPr lang="cs-CZ" sz="1700" b="1" cap="none" dirty="0" smtClean="0">
                <a:latin typeface="+mn-lt"/>
                <a:cs typeface="Arial" pitchFamily="34" charset="0"/>
                <a:sym typeface="Wingdings"/>
              </a:rPr>
              <a:t> chladné podnebí Jeseníky </a:t>
            </a:r>
          </a:p>
          <a:p>
            <a:pPr algn="just"/>
            <a:endParaRPr lang="cs-CZ" sz="1700" b="1" cap="none" dirty="0" smtClean="0">
              <a:latin typeface="+mn-lt"/>
              <a:cs typeface="Arial" pitchFamily="34" charset="0"/>
              <a:sym typeface="Wingdings"/>
            </a:endParaRPr>
          </a:p>
          <a:p>
            <a:pPr algn="just">
              <a:buFont typeface="Wingdings" pitchFamily="2" charset="2"/>
              <a:buChar char="§"/>
            </a:pPr>
            <a:r>
              <a:rPr lang="cs-CZ" sz="1700" b="1" cap="none" dirty="0" smtClean="0">
                <a:latin typeface="+mn-lt"/>
                <a:cs typeface="Arial" pitchFamily="34" charset="0"/>
                <a:sym typeface="Wingdings"/>
              </a:rPr>
              <a:t> Haná (nejúrodnější část kraje, pěstuje se zde cukrovka, pšenice, ječmen, chmel)</a:t>
            </a:r>
          </a:p>
          <a:p>
            <a:pPr algn="just"/>
            <a:endParaRPr lang="cs-CZ" sz="1700" cap="none" dirty="0" smtClean="0">
              <a:latin typeface="Arial" pitchFamily="34" charset="0"/>
              <a:cs typeface="Arial" pitchFamily="34" charset="0"/>
              <a:sym typeface="Wingdings"/>
            </a:endParaRPr>
          </a:p>
          <a:p>
            <a:pPr algn="just"/>
            <a:endParaRPr lang="cs-CZ" sz="1700" cap="none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9" name="Obrázek 8" descr="{{{název}}} – znak">
            <a:hlinkClick r:id="rId2" tooltip="&quot;{{{název}}} – znak&quot;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1484784"/>
            <a:ext cx="85725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{{{název}}} – vlajka">
            <a:hlinkClick r:id="rId4" tooltip="&quot;{{{název}}} – vlajka&quot;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1556792"/>
            <a:ext cx="1047750" cy="69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 descr="olomoucmap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012160" y="2780928"/>
            <a:ext cx="2103120" cy="30449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Řeky OLOMOUCKÉHO kraje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8443664" cy="47244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5" name="Dvojitá vlna 4"/>
          <p:cNvSpPr/>
          <p:nvPr/>
        </p:nvSpPr>
        <p:spPr>
          <a:xfrm>
            <a:off x="1619672" y="1556792"/>
            <a:ext cx="2880320" cy="3312368"/>
          </a:xfrm>
          <a:prstGeom prst="doubleWav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B0F0"/>
                </a:solidFill>
              </a:rPr>
              <a:t>MORAVA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7" name="Dvojitá vlna 6"/>
          <p:cNvSpPr/>
          <p:nvPr/>
        </p:nvSpPr>
        <p:spPr>
          <a:xfrm>
            <a:off x="4644008" y="2060848"/>
            <a:ext cx="2808312" cy="3456384"/>
          </a:xfrm>
          <a:prstGeom prst="doubleWav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B0F0"/>
                </a:solidFill>
              </a:rPr>
              <a:t>BEČVA</a:t>
            </a:r>
            <a:endParaRPr lang="cs-CZ" sz="32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83568"/>
          </a:xfrm>
        </p:spPr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Města OLOMOUCKÉHO kraje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8659688" cy="47244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Vodorovný svitek 4"/>
          <p:cNvSpPr/>
          <p:nvPr/>
        </p:nvSpPr>
        <p:spPr>
          <a:xfrm>
            <a:off x="2699792" y="1196752"/>
            <a:ext cx="3960440" cy="1800200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OLOMOUC</a:t>
            </a:r>
          </a:p>
          <a:p>
            <a:pPr algn="ctr"/>
            <a:r>
              <a:rPr lang="cs-CZ" b="1" dirty="0" smtClean="0">
                <a:solidFill>
                  <a:srgbClr val="C00000"/>
                </a:solidFill>
              </a:rPr>
              <a:t>krajský úřad </a:t>
            </a:r>
          </a:p>
          <a:p>
            <a:pPr algn="ctr"/>
            <a:r>
              <a:rPr lang="cs-CZ" b="1" dirty="0" smtClean="0">
                <a:solidFill>
                  <a:srgbClr val="C00000"/>
                </a:solidFill>
              </a:rPr>
              <a:t>výstava květin</a:t>
            </a:r>
          </a:p>
          <a:p>
            <a:pPr algn="ctr"/>
            <a:r>
              <a:rPr lang="cs-CZ" b="1" dirty="0" smtClean="0">
                <a:solidFill>
                  <a:srgbClr val="C00000"/>
                </a:solidFill>
              </a:rPr>
              <a:t>výroba olomouckých tvarůžků 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6660232" y="4797152"/>
            <a:ext cx="2160240" cy="1080120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PROSTĚJOV </a:t>
            </a:r>
          </a:p>
          <a:p>
            <a:pPr algn="ctr"/>
            <a:r>
              <a:rPr lang="cs-CZ" b="1" dirty="0" smtClean="0">
                <a:solidFill>
                  <a:srgbClr val="C00000"/>
                </a:solidFill>
              </a:rPr>
              <a:t>výroba oděvů značky OP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8" name="Vodorovný svitek 7"/>
          <p:cNvSpPr/>
          <p:nvPr/>
        </p:nvSpPr>
        <p:spPr>
          <a:xfrm>
            <a:off x="539552" y="3140968"/>
            <a:ext cx="2808312" cy="1152128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PŘEROV</a:t>
            </a:r>
          </a:p>
          <a:p>
            <a:pPr algn="ctr"/>
            <a:r>
              <a:rPr lang="cs-CZ" b="1" dirty="0" smtClean="0">
                <a:solidFill>
                  <a:srgbClr val="C00000"/>
                </a:solidFill>
              </a:rPr>
              <a:t>průmysl, dopravní uzel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9" name="Vodorovný svitek 8"/>
          <p:cNvSpPr/>
          <p:nvPr/>
        </p:nvSpPr>
        <p:spPr>
          <a:xfrm>
            <a:off x="3347864" y="4869160"/>
            <a:ext cx="2736304" cy="1080120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ZÁBŘEH a LITOVEL 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0" name="Vodorovný svitek 9"/>
          <p:cNvSpPr/>
          <p:nvPr/>
        </p:nvSpPr>
        <p:spPr>
          <a:xfrm>
            <a:off x="3851920" y="3068960"/>
            <a:ext cx="1728192" cy="1224136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JESENÍK </a:t>
            </a:r>
          </a:p>
          <a:p>
            <a:pPr algn="ctr"/>
            <a:r>
              <a:rPr lang="cs-CZ" b="1" dirty="0" smtClean="0">
                <a:solidFill>
                  <a:srgbClr val="C00000"/>
                </a:solidFill>
              </a:rPr>
              <a:t>lázně </a:t>
            </a:r>
            <a:endParaRPr lang="cs-CZ" dirty="0"/>
          </a:p>
        </p:txBody>
      </p:sp>
      <p:sp>
        <p:nvSpPr>
          <p:cNvPr id="11" name="Vodorovný svitek 10"/>
          <p:cNvSpPr/>
          <p:nvPr/>
        </p:nvSpPr>
        <p:spPr>
          <a:xfrm>
            <a:off x="539552" y="4797152"/>
            <a:ext cx="2160240" cy="1224136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ŠUMPERK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2" name="Vodorovný svitek 11"/>
          <p:cNvSpPr/>
          <p:nvPr/>
        </p:nvSpPr>
        <p:spPr>
          <a:xfrm>
            <a:off x="5940152" y="3068960"/>
            <a:ext cx="2952328" cy="1224136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VELKÉ LOSINY</a:t>
            </a:r>
          </a:p>
          <a:p>
            <a:pPr algn="ctr"/>
            <a:r>
              <a:rPr lang="cs-CZ" b="1" dirty="0" smtClean="0">
                <a:solidFill>
                  <a:srgbClr val="C00000"/>
                </a:solidFill>
              </a:rPr>
              <a:t>výroba ručního papíru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r>
              <a:rPr lang="cs-CZ" sz="2400" dirty="0" smtClean="0"/>
              <a:t>	</a:t>
            </a:r>
            <a:r>
              <a:rPr lang="cs-CZ" sz="1800" b="1" dirty="0" smtClean="0"/>
              <a:t>	Na polích Olomouckého kraje se pěstuje ječmen, ze kterého  </a:t>
            </a:r>
            <a:r>
              <a:rPr lang="cs-CZ" sz="1800" b="1" dirty="0" smtClean="0"/>
              <a:t>                         se </a:t>
            </a:r>
            <a:r>
              <a:rPr lang="cs-CZ" sz="1800" b="1" dirty="0" smtClean="0"/>
              <a:t>vyrábí surovina pro výrobu piva. Vylušti tajenku a dozvíš se název. 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b="1" dirty="0" smtClean="0">
                <a:solidFill>
                  <a:srgbClr val="0070C0"/>
                </a:solidFill>
              </a:rPr>
              <a:t>1. pečivo ….</a:t>
            </a:r>
          </a:p>
          <a:p>
            <a:pPr>
              <a:buNone/>
            </a:pPr>
            <a:endParaRPr lang="cs-CZ" sz="18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800" b="1" dirty="0" smtClean="0">
                <a:solidFill>
                  <a:srgbClr val="0070C0"/>
                </a:solidFill>
              </a:rPr>
              <a:t>2. táta a ….</a:t>
            </a:r>
          </a:p>
          <a:p>
            <a:pPr>
              <a:buNone/>
            </a:pPr>
            <a:endParaRPr lang="cs-CZ" sz="18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800" b="1" dirty="0" smtClean="0">
                <a:solidFill>
                  <a:srgbClr val="0070C0"/>
                </a:solidFill>
              </a:rPr>
              <a:t>3. mládě krávy …. </a:t>
            </a:r>
          </a:p>
          <a:p>
            <a:pPr>
              <a:buNone/>
            </a:pPr>
            <a:endParaRPr lang="cs-CZ" sz="18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800" b="1" dirty="0" smtClean="0">
                <a:solidFill>
                  <a:srgbClr val="0070C0"/>
                </a:solidFill>
              </a:rPr>
              <a:t>4. svítí ….</a:t>
            </a:r>
          </a:p>
          <a:p>
            <a:pPr>
              <a:buNone/>
            </a:pPr>
            <a:endParaRPr lang="cs-CZ" sz="1800" b="1" dirty="0" smtClean="0"/>
          </a:p>
          <a:p>
            <a:pPr>
              <a:buNone/>
            </a:pPr>
            <a:r>
              <a:rPr lang="cs-CZ" sz="1800" b="1" dirty="0" smtClean="0"/>
              <a:t>    Tajenka:</a:t>
            </a:r>
            <a:r>
              <a:rPr lang="cs-CZ" sz="1800" dirty="0" smtClean="0"/>
              <a:t> </a:t>
            </a:r>
            <a:r>
              <a:rPr lang="cs-CZ" sz="1800" b="1" dirty="0" smtClean="0">
                <a:solidFill>
                  <a:srgbClr val="FF0000"/>
                </a:solidFill>
              </a:rPr>
              <a:t>CHMEL</a:t>
            </a:r>
          </a:p>
          <a:p>
            <a:pPr algn="ctr">
              <a:buNone/>
            </a:pPr>
            <a:endParaRPr lang="cs-CZ" sz="1800" dirty="0" smtClean="0"/>
          </a:p>
          <a:p>
            <a:pPr>
              <a:buNone/>
            </a:pPr>
            <a:endParaRPr lang="cs-CZ" sz="2000" dirty="0" smtClean="0"/>
          </a:p>
          <a:p>
            <a:pPr algn="ctr">
              <a:buNone/>
            </a:pPr>
            <a:endParaRPr lang="cs-CZ" sz="2400" b="1" cap="all" dirty="0" smtClean="0"/>
          </a:p>
          <a:p>
            <a:pPr algn="ctr">
              <a:buNone/>
            </a:pPr>
            <a:endParaRPr lang="cs-CZ" sz="2400" b="1" cap="all" dirty="0" smtClean="0"/>
          </a:p>
          <a:p>
            <a:pPr algn="ctr">
              <a:buNone/>
            </a:pPr>
            <a:endParaRPr lang="cs-CZ" sz="2400" b="1" cap="all" dirty="0" smtClean="0"/>
          </a:p>
          <a:p>
            <a:pPr algn="ctr">
              <a:buNone/>
            </a:pPr>
            <a:endParaRPr lang="cs-CZ" sz="2400" b="1" cap="all" dirty="0" smtClean="0"/>
          </a:p>
          <a:p>
            <a:pPr>
              <a:buNone/>
            </a:pPr>
            <a:endParaRPr lang="cs-CZ" sz="1800" dirty="0"/>
          </a:p>
        </p:txBody>
      </p:sp>
      <p:sp>
        <p:nvSpPr>
          <p:cNvPr id="4" name="Veselý obličej 3"/>
          <p:cNvSpPr/>
          <p:nvPr/>
        </p:nvSpPr>
        <p:spPr>
          <a:xfrm>
            <a:off x="5724128" y="260648"/>
            <a:ext cx="792088" cy="72008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2771800" y="2636912"/>
          <a:ext cx="5921375" cy="3312368"/>
        </p:xfrm>
        <a:graphic>
          <a:graphicData uri="http://schemas.openxmlformats.org/presentationml/2006/ole">
            <p:oleObj spid="_x0000_s1029" name="Dokument" r:id="rId4" imgW="5921556" imgH="1102599" progId="Word.Document.12">
              <p:embed/>
            </p:oleObj>
          </a:graphicData>
        </a:graphic>
      </p:graphicFrame>
      <p:pic>
        <p:nvPicPr>
          <p:cNvPr id="6" name="j0214098.wav">
            <a:hlinkClick r:id="" action="ppaction://media"/>
          </p:cNvPr>
          <p:cNvPicPr>
            <a:picLocks noRot="1" noChangeAspect="1"/>
          </p:cNvPicPr>
          <p:nvPr>
            <a:wavAudioFile r:embed="rId2" name="j0214098.wav"/>
          </p:nvPr>
        </p:nvPicPr>
        <p:blipFill>
          <a:blip r:embed="rId5" cstate="print"/>
          <a:stretch>
            <a:fillRect/>
          </a:stretch>
        </p:blipFill>
        <p:spPr>
          <a:xfrm>
            <a:off x="4499992" y="6165304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1800" b="1" dirty="0" smtClean="0"/>
              <a:t>Vylušti název vynálezce léčebné minerální vody. </a:t>
            </a:r>
          </a:p>
          <a:p>
            <a:pPr algn="just">
              <a:buNone/>
            </a:pPr>
            <a:endParaRPr lang="cs-CZ" sz="1800" b="1" dirty="0" smtClean="0"/>
          </a:p>
          <a:p>
            <a:pPr algn="just">
              <a:buNone/>
            </a:pPr>
            <a:endParaRPr lang="cs-CZ" sz="1800" b="1" dirty="0" smtClean="0"/>
          </a:p>
          <a:p>
            <a:pPr algn="just">
              <a:buNone/>
            </a:pPr>
            <a:endParaRPr lang="cs-CZ" sz="1800" b="1" dirty="0" smtClean="0"/>
          </a:p>
          <a:p>
            <a:pPr algn="just">
              <a:buNone/>
            </a:pPr>
            <a:endParaRPr lang="cs-CZ" sz="1800" b="1" dirty="0" smtClean="0"/>
          </a:p>
          <a:p>
            <a:pPr algn="just">
              <a:buNone/>
            </a:pPr>
            <a:endParaRPr lang="cs-CZ" sz="1800" b="1" dirty="0" smtClean="0"/>
          </a:p>
          <a:p>
            <a:pPr algn="just">
              <a:buNone/>
            </a:pPr>
            <a:endParaRPr lang="cs-CZ" sz="1800" b="1" dirty="0" smtClean="0"/>
          </a:p>
          <a:p>
            <a:pPr algn="just">
              <a:buNone/>
            </a:pPr>
            <a:endParaRPr lang="cs-CZ" sz="1800" b="1" dirty="0" smtClean="0"/>
          </a:p>
          <a:p>
            <a:pPr algn="just">
              <a:buNone/>
            </a:pPr>
            <a:endParaRPr lang="cs-CZ" sz="1800" b="1" dirty="0" smtClean="0"/>
          </a:p>
          <a:p>
            <a:pPr algn="ctr">
              <a:buNone/>
            </a:pPr>
            <a:r>
              <a:rPr lang="cs-CZ" sz="1800" b="1" dirty="0" smtClean="0"/>
              <a:t>TAJENKA: </a:t>
            </a:r>
          </a:p>
          <a:p>
            <a:pPr algn="ctr">
              <a:buNone/>
            </a:pPr>
            <a:endParaRPr lang="cs-CZ" sz="1800" b="1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Veselý obličej 4"/>
          <p:cNvSpPr/>
          <p:nvPr/>
        </p:nvSpPr>
        <p:spPr>
          <a:xfrm>
            <a:off x="5724128" y="260648"/>
            <a:ext cx="792088" cy="72008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1115616" y="1988840"/>
          <a:ext cx="7344816" cy="1080120"/>
        </p:xfrm>
        <a:graphic>
          <a:graphicData uri="http://schemas.openxmlformats.org/presentationml/2006/ole">
            <p:oleObj spid="_x0000_s2059" name="Dokument" r:id="rId5" imgW="5921556" imgH="722803" progId="Word.Document.12">
              <p:embed/>
            </p:oleObj>
          </a:graphicData>
        </a:graphic>
      </p:graphicFrame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1115616" y="2852936"/>
          <a:ext cx="7344816" cy="1944216"/>
        </p:xfrm>
        <a:graphic>
          <a:graphicData uri="http://schemas.openxmlformats.org/presentationml/2006/ole">
            <p:oleObj spid="_x0000_s2060" name="Dokument" r:id="rId6" imgW="5921556" imgH="1292677" progId="Word.Document.12">
              <p:embed/>
            </p:oleObj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1115616" y="4941168"/>
          <a:ext cx="7344816" cy="1152128"/>
        </p:xfrm>
        <a:graphic>
          <a:graphicData uri="http://schemas.openxmlformats.org/presentationml/2006/ole">
            <p:oleObj spid="_x0000_s2061" name="Dokument" r:id="rId7" imgW="5921556" imgH="722803" progId="Word.Document.12">
              <p:embed/>
            </p:oleObj>
          </a:graphicData>
        </a:graphic>
      </p:graphicFrame>
      <p:pic>
        <p:nvPicPr>
          <p:cNvPr id="8" name="j0214098.wav">
            <a:hlinkClick r:id="" action="ppaction://media"/>
          </p:cNvPr>
          <p:cNvPicPr>
            <a:picLocks noRot="1" noChangeAspect="1"/>
          </p:cNvPicPr>
          <p:nvPr>
            <a:wavAudioFile r:embed="rId2" name="j0214098.wav"/>
          </p:nvPr>
        </p:nvPicPr>
        <p:blipFill>
          <a:blip r:embed="rId8" cstate="print"/>
          <a:stretch>
            <a:fillRect/>
          </a:stretch>
        </p:blipFill>
        <p:spPr>
          <a:xfrm>
            <a:off x="4788024" y="5949280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283691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http://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cs.wikipedia.org/wiki/Olomouck%C3%BD_kraj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/>
              <a:t>URBAN, Tomáš.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18.9.2012]. Dostupný na </a:t>
            </a:r>
            <a:r>
              <a:rPr lang="cs-CZ" sz="1200" dirty="0" smtClean="0"/>
              <a:t>WWW</a:t>
            </a:r>
            <a:r>
              <a:rPr lang="cs-CZ" sz="1200" dirty="0" smtClean="0"/>
              <a:t> </a:t>
            </a:r>
            <a:r>
              <a:rPr lang="cs-CZ" sz="1200" dirty="0" smtClean="0"/>
              <a:t>&lt;http</a:t>
            </a:r>
            <a:r>
              <a:rPr lang="cs-CZ" sz="1200" dirty="0" smtClean="0"/>
              <a:t>://cs.wikipedia.org/wiki/Soubor:Olomouc_Region_CoA_CZ.svg</a:t>
            </a:r>
            <a:r>
              <a:rPr lang="cs-CZ" sz="1200" dirty="0" smtClean="0"/>
              <a:t>&gt;.</a:t>
            </a:r>
          </a:p>
          <a:p>
            <a:pPr>
              <a:buNone/>
            </a:pPr>
            <a:r>
              <a:rPr lang="cs-CZ" sz="1200" dirty="0" smtClean="0"/>
              <a:t>URBAN, Tomáš.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18.9.2012]. Dostupný na WWW: &lt;http://cs.wikipedia.org/wiki/Soubor:Flag_of_Olomouc_Region.svg</a:t>
            </a:r>
            <a:r>
              <a:rPr lang="cs-CZ" sz="1200" dirty="0" smtClean="0"/>
              <a:t>&gt;.</a:t>
            </a: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://www.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ods.cz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olomouc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KARTUS, F., TEPLÝ, F. (2006):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Zeměpis Česká republika: Pracovní sešit.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1. vydání. Praha: Portál. ISBN 80-7320-088-0.  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2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Monika Nováková.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322</TotalTime>
  <Words>255</Words>
  <Application>Microsoft Office PowerPoint</Application>
  <PresentationFormat>Předvádění na obrazovce (4:3)</PresentationFormat>
  <Paragraphs>100</Paragraphs>
  <Slides>8</Slides>
  <Notes>0</Notes>
  <HiddenSlides>0</HiddenSlides>
  <MMClips>2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Dokument</vt:lpstr>
      <vt:lpstr>Z E M Ě P I S </vt:lpstr>
      <vt:lpstr>Popis prezentace </vt:lpstr>
      <vt:lpstr>olomoucký kraj </vt:lpstr>
      <vt:lpstr>Řeky OLOMOUCKÉHO kraje </vt:lpstr>
      <vt:lpstr>Města OLOMOUCKÉHO kraje </vt:lpstr>
      <vt:lpstr>CVIČENÍ </vt:lpstr>
      <vt:lpstr>Cvičení </vt:lpstr>
      <vt:lpstr>Seznam informačních zdrojů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Ě M Ě P I S</dc:title>
  <dc:creator>pc</dc:creator>
  <cp:lastModifiedBy>Dum</cp:lastModifiedBy>
  <cp:revision>56</cp:revision>
  <dcterms:modified xsi:type="dcterms:W3CDTF">2012-09-18T09:06:55Z</dcterms:modified>
</cp:coreProperties>
</file>