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5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Soubor:Flag_of_Central_Bohemian_Region.svg" TargetMode="Externa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.jpeg"/><Relationship Id="rId5" Type="http://schemas.openxmlformats.org/officeDocument/2006/relationships/image" Target="../media/image6.png"/><Relationship Id="rId4" Type="http://schemas.openxmlformats.org/officeDocument/2006/relationships/hyperlink" Target="http://cs.wikipedia.org/wiki/Soubor:Central_Bohemian_Region_CoA_CZ.sv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rezervace.npu.cz/pamatky-podle-kraju/" TargetMode="External"/><Relationship Id="rId3" Type="http://schemas.openxmlformats.org/officeDocument/2006/relationships/hyperlink" Target="http://cs.wikipedia.org/wiki/St%C5%99edo%C4%8Desk%C3%BD_kraj" TargetMode="External"/><Relationship Id="rId7" Type="http://schemas.openxmlformats.org/officeDocument/2006/relationships/hyperlink" Target="http://turistickyatlas.cz/vse/misto/6565_zamek-konopiste.html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uristickyatlas.cz/vse/misto/6258_hrad-karlstejn.html" TargetMode="External"/><Relationship Id="rId5" Type="http://schemas.openxmlformats.org/officeDocument/2006/relationships/hyperlink" Target="http://turistickyatlas.cz/vse/misto/6266_hrad-krivoklat.html" TargetMode="External"/><Relationship Id="rId4" Type="http://schemas.openxmlformats.org/officeDocument/2006/relationships/hyperlink" Target="http://www.kr-stredocesky.cz/portal/stredocesky-kraj/" TargetMode="External"/><Relationship Id="rId9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3123778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/>
              <a:t>Z E M Ě P I S 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1800" b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VY_52_INOVACE_12_02_Středočeský </a:t>
            </a:r>
            <a:r>
              <a:rPr lang="cs-CZ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kraj</a:t>
            </a:r>
            <a:endParaRPr lang="cs-CZ" sz="1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259632" y="2852936"/>
            <a:ext cx="5976937" cy="990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Popis prezentace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endParaRPr lang="cs-CZ" sz="2800" dirty="0" smtClean="0">
              <a:cs typeface="Arial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3. snímek – vlajka, znak a mapa  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4. snímek – hrady a zámky Středočeského kraje 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5. snímek – cvičení (použij mapu a doplň věty) 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6. snímek – cvičení (doplň slepou mapu)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7. snímek – seznam informačních zdrojů  </a:t>
            </a: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Středočeský kraj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332656"/>
            <a:ext cx="4968552" cy="5112568"/>
          </a:xfrm>
        </p:spPr>
        <p:txBody>
          <a:bodyPr>
            <a:normAutofit/>
          </a:bodyPr>
          <a:lstStyle/>
          <a:p>
            <a:pPr algn="just"/>
            <a:endParaRPr lang="cs-CZ" cap="none" dirty="0" smtClean="0">
              <a:cs typeface="Arial" pitchFamily="34" charset="0"/>
            </a:endParaRPr>
          </a:p>
          <a:p>
            <a:pPr algn="just"/>
            <a:endParaRPr lang="cs-CZ" cap="none" dirty="0" smtClean="0">
              <a:cs typeface="Arial" pitchFamily="34" charset="0"/>
            </a:endParaRP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r>
              <a:rPr lang="cs-CZ" cap="none" dirty="0" smtClean="0">
                <a:solidFill>
                  <a:srgbClr val="000000"/>
                </a:solidFill>
                <a:cs typeface="Arial" pitchFamily="34" charset="0"/>
              </a:rPr>
              <a:t> největší kraj v ČR </a:t>
            </a: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r>
              <a:rPr lang="cs-CZ" cap="none" dirty="0" smtClean="0">
                <a:solidFill>
                  <a:srgbClr val="000000"/>
                </a:solidFill>
                <a:cs typeface="Arial" pitchFamily="34" charset="0"/>
              </a:rPr>
              <a:t> krajský úřad sídlí v Praze </a:t>
            </a: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r>
              <a:rPr lang="cs-CZ" cap="none" dirty="0" smtClean="0">
                <a:solidFill>
                  <a:srgbClr val="000000"/>
                </a:solidFill>
                <a:cs typeface="Arial" pitchFamily="34" charset="0"/>
              </a:rPr>
              <a:t> rovinatý povrch </a:t>
            </a: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r>
              <a:rPr lang="cs-CZ" cap="none" dirty="0" smtClean="0">
                <a:solidFill>
                  <a:srgbClr val="000000"/>
                </a:solidFill>
                <a:cs typeface="Arial" pitchFamily="34" charset="0"/>
              </a:rPr>
              <a:t> řeka Vltava se vlévá do Labe u Mělníka </a:t>
            </a: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r>
              <a:rPr lang="cs-CZ" cap="none" dirty="0" smtClean="0">
                <a:solidFill>
                  <a:srgbClr val="000000"/>
                </a:solidFill>
                <a:cs typeface="Arial" pitchFamily="34" charset="0"/>
              </a:rPr>
              <a:t> vrchovina Brdy </a:t>
            </a:r>
          </a:p>
          <a:p>
            <a:pPr algn="just"/>
            <a:endParaRPr lang="cs-CZ" cap="none" dirty="0" smtClean="0">
              <a:cs typeface="Arial" pitchFamily="34" charset="0"/>
            </a:endParaRPr>
          </a:p>
          <a:p>
            <a:pPr algn="just"/>
            <a:endParaRPr lang="cs-CZ" cap="none" dirty="0" smtClean="0">
              <a:cs typeface="Arial" pitchFamily="34" charset="0"/>
            </a:endParaRPr>
          </a:p>
          <a:p>
            <a:pPr algn="just"/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Vlajka, znak A MAPA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3" name="Obrázek 12" descr="{{{název}}} – vlajka">
            <a:hlinkClick r:id="rId2" tooltip="&quot;{{{název}}} – vlajka&quot;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1988840"/>
            <a:ext cx="1047750" cy="695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Obrázek 13" descr="{{{název}}} – znak">
            <a:hlinkClick r:id="rId4" tooltip="&quot;{{{název}}} – znak&quot;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08304" y="1916832"/>
            <a:ext cx="857250" cy="102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stredocesky_kraj_mapa_2_33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796136" y="3429000"/>
            <a:ext cx="2062286" cy="1589143"/>
          </a:xfrm>
          <a:prstGeom prst="rect">
            <a:avLst/>
          </a:prstGeom>
        </p:spPr>
      </p:pic>
      <p:sp>
        <p:nvSpPr>
          <p:cNvPr id="15" name="Elipsa 14"/>
          <p:cNvSpPr/>
          <p:nvPr/>
        </p:nvSpPr>
        <p:spPr>
          <a:xfrm>
            <a:off x="539552" y="2276872"/>
            <a:ext cx="2088232" cy="72008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dirty="0" smtClean="0"/>
          </a:p>
          <a:p>
            <a:pPr algn="ctr"/>
            <a:r>
              <a:rPr lang="cs-CZ" sz="1400" b="1" dirty="0" smtClean="0">
                <a:solidFill>
                  <a:schemeClr val="bg1"/>
                </a:solidFill>
              </a:rPr>
              <a:t>Mladá Boleslav</a:t>
            </a:r>
          </a:p>
          <a:p>
            <a:pPr algn="ctr"/>
            <a:r>
              <a:rPr lang="cs-CZ" sz="1400" b="1" dirty="0" smtClean="0">
                <a:solidFill>
                  <a:schemeClr val="bg1"/>
                </a:solidFill>
              </a:rPr>
              <a:t>Automobilka 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</a:p>
          <a:p>
            <a:pPr algn="ctr"/>
            <a:endParaRPr lang="cs-CZ" sz="1400" dirty="0"/>
          </a:p>
        </p:txBody>
      </p:sp>
      <p:sp>
        <p:nvSpPr>
          <p:cNvPr id="16" name="Elipsa 15"/>
          <p:cNvSpPr/>
          <p:nvPr/>
        </p:nvSpPr>
        <p:spPr>
          <a:xfrm>
            <a:off x="2411760" y="2996952"/>
            <a:ext cx="2448272" cy="72008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bg1"/>
                </a:solidFill>
              </a:rPr>
              <a:t>Kladno </a:t>
            </a:r>
          </a:p>
          <a:p>
            <a:pPr algn="ctr"/>
            <a:r>
              <a:rPr lang="cs-CZ" sz="1400" b="1" dirty="0" smtClean="0">
                <a:solidFill>
                  <a:schemeClr val="bg1"/>
                </a:solidFill>
              </a:rPr>
              <a:t>Největší město kraje </a:t>
            </a:r>
            <a:endParaRPr lang="cs-CZ" sz="1400" b="1" dirty="0">
              <a:solidFill>
                <a:schemeClr val="bg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395536" y="3789040"/>
            <a:ext cx="2016224" cy="72008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bg1"/>
                </a:solidFill>
              </a:rPr>
              <a:t>Poděbrady </a:t>
            </a:r>
          </a:p>
          <a:p>
            <a:pPr algn="ctr"/>
            <a:r>
              <a:rPr lang="cs-CZ" sz="1400" b="1" dirty="0" smtClean="0">
                <a:solidFill>
                  <a:schemeClr val="bg1"/>
                </a:solidFill>
              </a:rPr>
              <a:t>Lázně </a:t>
            </a:r>
            <a:endParaRPr lang="cs-CZ" sz="1400" b="1" dirty="0">
              <a:solidFill>
                <a:schemeClr val="bg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2627784" y="4509120"/>
            <a:ext cx="2160240" cy="72008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bg1"/>
                </a:solidFill>
              </a:rPr>
              <a:t>Neratovice </a:t>
            </a:r>
          </a:p>
          <a:p>
            <a:pPr algn="ctr"/>
            <a:r>
              <a:rPr lang="cs-CZ" sz="1400" b="1" dirty="0" smtClean="0">
                <a:solidFill>
                  <a:schemeClr val="bg1"/>
                </a:solidFill>
              </a:rPr>
              <a:t>Chemické závody </a:t>
            </a:r>
            <a:endParaRPr lang="cs-CZ" sz="1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Hrady a zámky středočeského kraje </a:t>
            </a:r>
            <a:endParaRPr lang="cs-CZ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8515672" cy="47244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Karlštejn 	         	                          Konopiště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Křivoklát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5" name="Obrázek 4" descr="Karlstej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2348880"/>
            <a:ext cx="2395984" cy="1905000"/>
          </a:xfrm>
          <a:prstGeom prst="rect">
            <a:avLst/>
          </a:prstGeom>
        </p:spPr>
      </p:pic>
      <p:pic>
        <p:nvPicPr>
          <p:cNvPr id="6" name="Obrázek 5" descr="krivokla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75856" y="4365104"/>
            <a:ext cx="2520280" cy="1905000"/>
          </a:xfrm>
          <a:prstGeom prst="rect">
            <a:avLst/>
          </a:prstGeom>
        </p:spPr>
      </p:pic>
      <p:pic>
        <p:nvPicPr>
          <p:cNvPr id="7" name="Obrázek 6" descr="Konopist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228184" y="2276872"/>
            <a:ext cx="2376264" cy="18722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CEBF5"/>
            </a:gs>
            <a:gs pos="8000">
              <a:srgbClr val="83A7C3"/>
            </a:gs>
            <a:gs pos="13000">
              <a:srgbClr val="768FB9"/>
            </a:gs>
            <a:gs pos="21001">
              <a:srgbClr val="83A7C3"/>
            </a:gs>
            <a:gs pos="52000">
              <a:srgbClr val="FFFFFF"/>
            </a:gs>
            <a:gs pos="56000">
              <a:srgbClr val="9C6563"/>
            </a:gs>
            <a:gs pos="58000">
              <a:srgbClr val="80302D"/>
            </a:gs>
            <a:gs pos="71001">
              <a:srgbClr val="C0524E"/>
            </a:gs>
            <a:gs pos="94000">
              <a:srgbClr val="EBDAD4"/>
            </a:gs>
            <a:gs pos="100000">
              <a:srgbClr val="55261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Cvičení </a:t>
            </a:r>
            <a:r>
              <a:rPr lang="cs-CZ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  <a:sym typeface="Wingdings"/>
              </a:rPr>
              <a:t>?</a:t>
            </a:r>
            <a:endParaRPr lang="cs-CZ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8659688" cy="47244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Použij mapu Středočeského kraje nebo slova v závorce. </a:t>
            </a:r>
          </a:p>
          <a:p>
            <a:pPr algn="ctr">
              <a:buNone/>
            </a:pPr>
            <a:r>
              <a:rPr lang="cs-CZ" sz="2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(Kladno, Brdy, Braník, Křivoklát, Berounka) </a:t>
            </a:r>
          </a:p>
          <a:p>
            <a:pPr algn="ctr">
              <a:buNone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algn="ctr">
              <a:buNone/>
            </a:pPr>
            <a:r>
              <a:rPr lang="cs-CZ" sz="2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Doplň věty: </a:t>
            </a:r>
          </a:p>
          <a:p>
            <a:pPr algn="ctr">
              <a:buNone/>
            </a:pPr>
            <a:endParaRPr lang="cs-CZ" sz="2400" b="1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Karlštejn leží na řece _ _ _ _ _ . 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Na Berounce leží hrad _ _ _ _ _ . 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Největší město kraje _ _ _ _ _ . 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Hora nedaleko Vlašimi _ _ _ _ _ .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Nejvýznamnější vrchovina _ _ _ _ _ .    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Cvičení </a:t>
            </a:r>
            <a:r>
              <a:rPr lang="cs-CZ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  <a:sym typeface="Wingdings"/>
              </a:rPr>
              <a:t>?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Doplň </a:t>
            </a:r>
            <a:r>
              <a:rPr lang="cs-CZ" sz="240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slepou mapu.</a:t>
            </a:r>
            <a:endParaRPr lang="cs-CZ" sz="24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algn="ctr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 </a:t>
            </a:r>
          </a:p>
          <a:p>
            <a:pPr algn="ctr">
              <a:buNone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algn="ctr">
              <a:buNone/>
            </a:pP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5" name="Obrázek 4" descr="mapa_k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9712" y="2132856"/>
            <a:ext cx="4900613" cy="398621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2620888"/>
          </a:xfrm>
        </p:spPr>
        <p:txBody>
          <a:bodyPr>
            <a:noAutofit/>
          </a:bodyPr>
          <a:lstStyle/>
          <a:p>
            <a:pPr>
              <a:buNone/>
            </a:pPr>
            <a:endParaRPr lang="cs-CZ" sz="1200" dirty="0" smtClean="0"/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3"/>
              </a:rPr>
              <a:t>http://cs.wikipedia.org/wiki/St%C5%99edo%C4%8Desk%C3%BD_kraj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http://www.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4"/>
              </a:rPr>
              <a:t>kr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-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4"/>
              </a:rPr>
              <a:t>stredocesky.cz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/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4"/>
              </a:rPr>
              <a:t>portal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/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4"/>
              </a:rPr>
              <a:t>stredocesky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-kraj/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http://turistickyatlas.cz/vse/misto/6266_hrad-krivoklat.html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6"/>
              </a:rPr>
              <a:t>http://turistickyatlas.cz/vse/misto/6258_hrad-karlstejn.html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7"/>
              </a:rPr>
              <a:t>http://turistickyatlas.cz/vse/misto/6565_zamek-konopiste.html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8"/>
              </a:rPr>
              <a:t>http://rezervace.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8"/>
              </a:rPr>
              <a:t>npu.cz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8"/>
              </a:rPr>
              <a:t>/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8"/>
              </a:rPr>
              <a:t>pamatky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8"/>
              </a:rPr>
              <a:t>-podle-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8"/>
              </a:rPr>
              <a:t>kraju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8"/>
              </a:rPr>
              <a:t>/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691680" y="4509120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79512" y="5877272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Monika Nováková.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200</TotalTime>
  <Words>230</Words>
  <Application>Microsoft Office PowerPoint</Application>
  <PresentationFormat>Předvádění na obrazovce (4:3)</PresentationFormat>
  <Paragraphs>86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Z E M Ě P I S </vt:lpstr>
      <vt:lpstr>Popis prezentace </vt:lpstr>
      <vt:lpstr>Středočeský kraj </vt:lpstr>
      <vt:lpstr>Hrady a zámky středočeského kraje </vt:lpstr>
      <vt:lpstr>Cvičení ?</vt:lpstr>
      <vt:lpstr>Cvičení ?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 Ě M Ě P I S</dc:title>
  <dc:creator>pc</dc:creator>
  <cp:lastModifiedBy>pc</cp:lastModifiedBy>
  <cp:revision>47</cp:revision>
  <dcterms:modified xsi:type="dcterms:W3CDTF">2012-09-18T05:58:31Z</dcterms:modified>
</cp:coreProperties>
</file>