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4" r:id="rId10"/>
    <p:sldId id="265" r:id="rId11"/>
    <p:sldId id="268" r:id="rId12"/>
    <p:sldId id="270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925E76"/>
    <a:srgbClr val="99578B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3" autoAdjust="0"/>
    <p:restoredTop sz="94660"/>
  </p:normalViewPr>
  <p:slideViewPr>
    <p:cSldViewPr>
      <p:cViewPr varScale="1">
        <p:scale>
          <a:sx n="69" d="100"/>
          <a:sy n="69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8.emf"/><Relationship Id="rId4" Type="http://schemas.openxmlformats.org/officeDocument/2006/relationships/package" Target="../embeddings/Dokument_aplikace_Microsoft_Word1.docx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www.mucl.cz/cz/region/ceskolipsko/" TargetMode="External"/><Relationship Id="rId7" Type="http://schemas.openxmlformats.org/officeDocument/2006/relationships/hyperlink" Target="http://cs.wikipedia.org/wiki/Soubor:Vlajkaceskalipa.gif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skolipskoinfo.cz/default/index/index/3/hrady-zriceniny/" TargetMode="External"/><Relationship Id="rId5" Type="http://schemas.openxmlformats.org/officeDocument/2006/relationships/hyperlink" Target="http://www.liberec.czso.cz/xl/redakce.nsf/i/administrativni_rozdeleni_okresu_cl/$File/&#268;esk&#225;%20L&#237;pa.gif" TargetMode="External"/><Relationship Id="rId4" Type="http://schemas.openxmlformats.org/officeDocument/2006/relationships/hyperlink" Target="http://www.tydenvlk.cz/zpravy-3/7913-ceska-lipa-da-nejvice-do-cyklostezku-a-opravy-materin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VY_52_INOVACE_14_02_Českolipsko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snímek – Českolipsko-místní region(vlajka a znak)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snímek – památky Českolipska - hrady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5. snímek – památky Českolipska - zámky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6. snímek – církevní památky Českolipska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7. snímek – rozhledny Českolipska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8. snímek – přírodní památky a rezervace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9. snímek – cvičení (zaškrtni správnou odpověď)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10. snímek – cvičení (doplň věty)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11. snímek – cvičení (přiřaď k sobě správné dvojice)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12. snímek – cvičení (křížovka)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13. snímek – seznam informačních zdrojů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českolipsko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764704"/>
            <a:ext cx="5400600" cy="4752528"/>
          </a:xfrm>
        </p:spPr>
        <p:txBody>
          <a:bodyPr>
            <a:noAutofit/>
          </a:bodyPr>
          <a:lstStyle/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Českolipsko </a:t>
            </a:r>
            <a:r>
              <a:rPr lang="cs-CZ" sz="16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 </a:t>
            </a:r>
            <a:r>
              <a:rPr lang="cs-CZ" sz="16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severočeské  pohraničí, proniká část        Českého středohoří a Lužických hor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6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tvořeno rozsáhlými plochami rybníků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6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pokrývají lesy – jehličnaté na horách, smíšené a bory v podhůří a dolinách, na vyvřelinách bučiny.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6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střední a jižní část českolipského okresu je dnes nazývána Máchovým krajem</a:t>
            </a:r>
          </a:p>
          <a:p>
            <a:pPr algn="just"/>
            <a:endParaRPr lang="cs-CZ" sz="1600" b="1" cap="none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cs-CZ" sz="1600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6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700" b="1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 descr="znak%20ceska%20lip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4328" y="1340768"/>
            <a:ext cx="1325880" cy="1478280"/>
          </a:xfrm>
          <a:prstGeom prst="rect">
            <a:avLst/>
          </a:prstGeom>
        </p:spPr>
      </p:pic>
      <p:pic>
        <p:nvPicPr>
          <p:cNvPr id="16" name="Obrázek 15" descr="Vlajkaceskalip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1412776"/>
            <a:ext cx="1543050" cy="1028700"/>
          </a:xfrm>
          <a:prstGeom prst="rect">
            <a:avLst/>
          </a:prstGeom>
        </p:spPr>
      </p:pic>
      <p:pic>
        <p:nvPicPr>
          <p:cNvPr id="9" name="Obrázek 8" descr="českolipsko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3284984"/>
            <a:ext cx="2671945" cy="18907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5E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Památky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českolipska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hrady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412776"/>
            <a:ext cx="8587680" cy="49118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/>
              <a:t>     </a:t>
            </a: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Bezděz 		      Houska 	 Vodní hrad Lipý 	    Skalní hrad sloup </a:t>
            </a: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1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Kokořín</a:t>
            </a: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	Zřícenina Jestřebí 	     Zřícenina Děvín 	     Zřícenina </a:t>
            </a:r>
            <a:r>
              <a:rPr lang="cs-CZ" sz="1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Ronov</a:t>
            </a: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		</a:t>
            </a: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</a:t>
            </a:r>
          </a:p>
          <a:p>
            <a:pPr>
              <a:buNone/>
            </a:pP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	</a:t>
            </a:r>
            <a:r>
              <a:rPr lang="cs-CZ" sz="1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Ralsko</a:t>
            </a:r>
            <a:r>
              <a:rPr lang="cs-CZ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bezde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772816"/>
            <a:ext cx="1195705" cy="856615"/>
          </a:xfrm>
          <a:prstGeom prst="rect">
            <a:avLst/>
          </a:prstGeom>
        </p:spPr>
      </p:pic>
      <p:pic>
        <p:nvPicPr>
          <p:cNvPr id="6" name="Obrázek 5" descr="slouphra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1772816"/>
            <a:ext cx="1143000" cy="857250"/>
          </a:xfrm>
          <a:prstGeom prst="rect">
            <a:avLst/>
          </a:prstGeom>
        </p:spPr>
      </p:pic>
      <p:pic>
        <p:nvPicPr>
          <p:cNvPr id="7" name="Obrázek 6" descr="hous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1700808"/>
            <a:ext cx="1270000" cy="952500"/>
          </a:xfrm>
          <a:prstGeom prst="rect">
            <a:avLst/>
          </a:prstGeom>
        </p:spPr>
      </p:pic>
      <p:pic>
        <p:nvPicPr>
          <p:cNvPr id="8" name="Obrázek 7" descr="vodníhrad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1960" y="1772816"/>
            <a:ext cx="1219200" cy="914400"/>
          </a:xfrm>
          <a:prstGeom prst="rect">
            <a:avLst/>
          </a:prstGeom>
        </p:spPr>
      </p:pic>
      <p:pic>
        <p:nvPicPr>
          <p:cNvPr id="9" name="Obrázek 8" descr="kokořínhra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3573016"/>
            <a:ext cx="1219200" cy="914400"/>
          </a:xfrm>
          <a:prstGeom prst="rect">
            <a:avLst/>
          </a:prstGeom>
        </p:spPr>
      </p:pic>
      <p:pic>
        <p:nvPicPr>
          <p:cNvPr id="10" name="Obrázek 9" descr="jestřebíhra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55776" y="3501008"/>
            <a:ext cx="914400" cy="1219200"/>
          </a:xfrm>
          <a:prstGeom prst="rect">
            <a:avLst/>
          </a:prstGeom>
        </p:spPr>
      </p:pic>
      <p:pic>
        <p:nvPicPr>
          <p:cNvPr id="11" name="Obrázek 10" descr="Děvínhrad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11960" y="3573016"/>
            <a:ext cx="1219200" cy="914400"/>
          </a:xfrm>
          <a:prstGeom prst="rect">
            <a:avLst/>
          </a:prstGeom>
        </p:spPr>
      </p:pic>
      <p:pic>
        <p:nvPicPr>
          <p:cNvPr id="12" name="Obrázek 11" descr="Ralskohrad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707904" y="5301208"/>
            <a:ext cx="1219200" cy="914400"/>
          </a:xfrm>
          <a:prstGeom prst="rect">
            <a:avLst/>
          </a:prstGeom>
        </p:spPr>
      </p:pic>
      <p:pic>
        <p:nvPicPr>
          <p:cNvPr id="13" name="Obrázek 12" descr="Ronovhrad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56176" y="3573016"/>
            <a:ext cx="1143000" cy="857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5E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Památky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českolipska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zámky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		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Zámek Doksy 			Zámek Bělá pod Bezdězem </a:t>
            </a:r>
          </a:p>
          <a:p>
            <a:pPr>
              <a:buNone/>
            </a:pPr>
            <a:endParaRPr lang="cs-CZ" sz="20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	Zámek Zákupy 		       Zámek </a:t>
            </a:r>
            <a:r>
              <a:rPr lang="cs-CZ" sz="2000" b="1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Lemberk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pic>
        <p:nvPicPr>
          <p:cNvPr id="7" name="Zástupný symbol pro obsah 3" descr="zákupyzáme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4221088"/>
            <a:ext cx="2438400" cy="1828800"/>
          </a:xfrm>
        </p:spPr>
      </p:pic>
      <p:pic>
        <p:nvPicPr>
          <p:cNvPr id="8" name="Obrázek 7" descr="zamek-doks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2060848"/>
            <a:ext cx="2186609" cy="1641944"/>
          </a:xfrm>
          <a:prstGeom prst="rect">
            <a:avLst/>
          </a:prstGeom>
        </p:spPr>
      </p:pic>
      <p:pic>
        <p:nvPicPr>
          <p:cNvPr id="9" name="Obrázek 8" descr="zamekbělá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2060848"/>
            <a:ext cx="2286000" cy="1722120"/>
          </a:xfrm>
          <a:prstGeom prst="rect">
            <a:avLst/>
          </a:prstGeom>
        </p:spPr>
      </p:pic>
      <p:pic>
        <p:nvPicPr>
          <p:cNvPr id="10" name="Obrázek 9" descr="zámeklemberk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4221088"/>
            <a:ext cx="2571750" cy="1714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5E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Církevní památky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českolipska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1400" b="1" dirty="0" smtClean="0"/>
              <a:t>		</a:t>
            </a:r>
            <a:r>
              <a:rPr lang="cs-CZ" sz="1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Kostel sv. Máří Magdalény 		Kostel narození Panny Marie </a:t>
            </a:r>
          </a:p>
          <a:p>
            <a:pPr algn="just">
              <a:buNone/>
            </a:pPr>
            <a:endParaRPr lang="cs-CZ" sz="1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 algn="just">
              <a:buNone/>
            </a:pPr>
            <a:r>
              <a:rPr lang="cs-CZ" sz="1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Klášterní basilika všech svatých   	Starý židovský hřbitov 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800" dirty="0"/>
          </a:p>
        </p:txBody>
      </p:sp>
      <p:pic>
        <p:nvPicPr>
          <p:cNvPr id="4" name="Obrázek 3" descr="magalenakostel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348880"/>
            <a:ext cx="1950720" cy="1463040"/>
          </a:xfrm>
          <a:prstGeom prst="rect">
            <a:avLst/>
          </a:prstGeom>
        </p:spPr>
      </p:pic>
      <p:pic>
        <p:nvPicPr>
          <p:cNvPr id="5" name="Obrázek 4" descr="ceska-lipa-kostel-narozen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2348880"/>
            <a:ext cx="1600200" cy="1600200"/>
          </a:xfrm>
          <a:prstGeom prst="rect">
            <a:avLst/>
          </a:prstGeom>
        </p:spPr>
      </p:pic>
      <p:pic>
        <p:nvPicPr>
          <p:cNvPr id="6" name="Obrázek 5" descr="klášter česká lípa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4797152"/>
            <a:ext cx="2235200" cy="1676400"/>
          </a:xfrm>
          <a:prstGeom prst="rect">
            <a:avLst/>
          </a:prstGeom>
        </p:spPr>
      </p:pic>
      <p:pic>
        <p:nvPicPr>
          <p:cNvPr id="7" name="Obrázek 6" descr="hřbitovceskalíp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4797152"/>
            <a:ext cx="2286000" cy="152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5E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Rozhledny Českolipska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1600" b="1" dirty="0" smtClean="0">
                <a:solidFill>
                  <a:srgbClr val="FF00FF"/>
                </a:solidFill>
              </a:rPr>
              <a:t>Vyhlídková věž v Jablonném v Podještědí </a:t>
            </a:r>
          </a:p>
          <a:p>
            <a:pPr>
              <a:buNone/>
            </a:pPr>
            <a:endParaRPr lang="cs-CZ" sz="1600" b="1" dirty="0" smtClean="0">
              <a:solidFill>
                <a:srgbClr val="FF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FF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FF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FF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FF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FF00FF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FF00FF"/>
                </a:solidFill>
              </a:rPr>
              <a:t>               Vrch </a:t>
            </a:r>
            <a:r>
              <a:rPr lang="cs-CZ" sz="1600" b="1" dirty="0" err="1" smtClean="0">
                <a:solidFill>
                  <a:srgbClr val="FF00FF"/>
                </a:solidFill>
              </a:rPr>
              <a:t>Ronov</a:t>
            </a:r>
            <a:r>
              <a:rPr lang="cs-CZ" sz="1600" b="1" dirty="0" smtClean="0">
                <a:solidFill>
                  <a:srgbClr val="FF00FF"/>
                </a:solidFill>
              </a:rPr>
              <a:t> 					   Rozhledna na </a:t>
            </a:r>
            <a:r>
              <a:rPr lang="cs-CZ" sz="1600" b="1" dirty="0" err="1" smtClean="0">
                <a:solidFill>
                  <a:srgbClr val="FF00FF"/>
                </a:solidFill>
              </a:rPr>
              <a:t>Vratenské</a:t>
            </a:r>
            <a:r>
              <a:rPr lang="cs-CZ" sz="1600" b="1" dirty="0" smtClean="0">
                <a:solidFill>
                  <a:srgbClr val="FF00FF"/>
                </a:solidFill>
              </a:rPr>
              <a:t> hoře </a:t>
            </a:r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							</a:t>
            </a:r>
          </a:p>
          <a:p>
            <a:pPr>
              <a:buNone/>
            </a:pPr>
            <a:endParaRPr lang="cs-CZ" sz="1400" b="1" dirty="0"/>
          </a:p>
        </p:txBody>
      </p:sp>
      <p:pic>
        <p:nvPicPr>
          <p:cNvPr id="4" name="Obrázek 3" descr="věžjablonn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1916832"/>
            <a:ext cx="1651000" cy="2202180"/>
          </a:xfrm>
          <a:prstGeom prst="rect">
            <a:avLst/>
          </a:prstGeom>
        </p:spPr>
      </p:pic>
      <p:pic>
        <p:nvPicPr>
          <p:cNvPr id="5" name="Obrázek 4" descr="rozhlednaho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4005064"/>
            <a:ext cx="1517904" cy="2286000"/>
          </a:xfrm>
          <a:prstGeom prst="rect">
            <a:avLst/>
          </a:prstGeom>
        </p:spPr>
      </p:pic>
      <p:pic>
        <p:nvPicPr>
          <p:cNvPr id="6" name="Obrázek 5" descr="Ronovhra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4149080"/>
            <a:ext cx="2286000" cy="1714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5E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Přírodní památky a rezervace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českolipska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Bobří potok </a:t>
            </a:r>
          </a:p>
          <a:p>
            <a:pPr algn="ctr">
              <a:buNone/>
            </a:pPr>
            <a:r>
              <a:rPr lang="cs-CZ" sz="2400" b="1" dirty="0" err="1" smtClean="0">
                <a:solidFill>
                  <a:srgbClr val="FFC000"/>
                </a:solidFill>
              </a:rPr>
              <a:t>Robečský</a:t>
            </a:r>
            <a:r>
              <a:rPr lang="cs-CZ" sz="2400" b="1" dirty="0" smtClean="0">
                <a:solidFill>
                  <a:srgbClr val="FFC000"/>
                </a:solidFill>
              </a:rPr>
              <a:t> potok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Zdislavina studánka </a:t>
            </a:r>
          </a:p>
          <a:p>
            <a:pPr algn="ctr">
              <a:buNone/>
            </a:pPr>
            <a:r>
              <a:rPr lang="cs-CZ" sz="2400" b="1" dirty="0" err="1" smtClean="0">
                <a:solidFill>
                  <a:srgbClr val="FFC000"/>
                </a:solidFill>
              </a:rPr>
              <a:t>Holanské</a:t>
            </a:r>
            <a:r>
              <a:rPr lang="cs-CZ" sz="2400" b="1" dirty="0" smtClean="0">
                <a:solidFill>
                  <a:srgbClr val="FFC000"/>
                </a:solidFill>
              </a:rPr>
              <a:t> rybníky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Národní přírodní  rezervace </a:t>
            </a:r>
            <a:r>
              <a:rPr lang="cs-CZ" sz="2400" b="1" dirty="0" err="1" smtClean="0">
                <a:solidFill>
                  <a:srgbClr val="FFC000"/>
                </a:solidFill>
              </a:rPr>
              <a:t>Novozámecký</a:t>
            </a:r>
            <a:r>
              <a:rPr lang="cs-CZ" sz="2400" b="1" dirty="0" smtClean="0">
                <a:solidFill>
                  <a:srgbClr val="FFC000"/>
                </a:solidFill>
              </a:rPr>
              <a:t> rybník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Máchovo jezero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Národní přírodní památka Peklo </a:t>
            </a: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							</a:t>
            </a:r>
          </a:p>
          <a:p>
            <a:pPr>
              <a:buNone/>
            </a:pP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b="1" cap="none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Jaké je největší město Českolipska?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Nový Bor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Doksy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Dubá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Česká Lípa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endParaRPr lang="cs-CZ" sz="2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ctr">
              <a:buClr>
                <a:srgbClr val="002060"/>
              </a:buClr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Jaké je největší jezero na Českolipsku?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Kaufmanovo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jezero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Máchovo jezero 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Malé jezero</a:t>
            </a:r>
          </a:p>
          <a:p>
            <a:pPr marL="514350" indent="-514350">
              <a:buClr>
                <a:srgbClr val="002060"/>
              </a:buClr>
              <a:buAutoNum type="alphaLcParenR"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Českolipské jezero </a:t>
            </a:r>
          </a:p>
          <a:p>
            <a:pPr marL="514350" indent="-514350">
              <a:buNone/>
            </a:pPr>
            <a:endParaRPr lang="cs-CZ" sz="2400" dirty="0"/>
          </a:p>
        </p:txBody>
      </p:sp>
      <p:sp>
        <p:nvSpPr>
          <p:cNvPr id="4" name="Veselý obličej 3"/>
          <p:cNvSpPr/>
          <p:nvPr/>
        </p:nvSpPr>
        <p:spPr>
          <a:xfrm>
            <a:off x="5652120" y="548680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b="1" cap="none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Doplň: 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 algn="just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Chráněné území zahrnuje asi 4 km dlouhou část území…………. potoka</a:t>
            </a:r>
          </a:p>
          <a:p>
            <a:pPr marL="514350" indent="-514350" algn="just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mezi obcemi ………… a Česká Lípa. Potok vytéká z ……………. rybníka </a:t>
            </a:r>
          </a:p>
          <a:p>
            <a:pPr marL="514350" indent="-514350" algn="just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zařezává se hluboko do druhohorních kvádrových………….. tvořících</a:t>
            </a:r>
          </a:p>
          <a:p>
            <a:pPr marL="514350" indent="-514350" algn="just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geologický podklad oblasti.</a:t>
            </a:r>
          </a:p>
          <a:p>
            <a:pPr marL="514350" indent="-514350"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Dokonči věty:  </a:t>
            </a:r>
          </a:p>
          <a:p>
            <a:pPr marL="514350" indent="-514350" algn="just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14350" indent="-514350" algn="just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Údolí má místy téměř svislé skalní….. .</a:t>
            </a:r>
          </a:p>
          <a:p>
            <a:pPr marL="514350" indent="-514350" algn="just">
              <a:buNone/>
            </a:pPr>
            <a:endParaRPr lang="cs-CZ" sz="2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just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údolí je bohatý výskyt bledule…... .</a:t>
            </a:r>
          </a:p>
          <a:p>
            <a:pPr marL="514350" indent="-514350" algn="just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marL="514350" indent="-514350" algn="just">
              <a:buNone/>
            </a:pPr>
            <a:endParaRPr lang="cs-CZ" sz="2000" b="1" dirty="0"/>
          </a:p>
        </p:txBody>
      </p:sp>
      <p:sp>
        <p:nvSpPr>
          <p:cNvPr id="5" name="Veselý obličej 4"/>
          <p:cNvSpPr/>
          <p:nvPr/>
        </p:nvSpPr>
        <p:spPr>
          <a:xfrm>
            <a:off x="5652120" y="548680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b="1" cap="none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Utvoř správné dvojice :</a:t>
            </a:r>
          </a:p>
          <a:p>
            <a:pPr marL="514350" lvl="0" indent="-514350" algn="ctr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Bledule 		bahenní 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Prvosenka 		jarní 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Konvalinka 		vyšší 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Blatouch 		vonná </a:t>
            </a:r>
          </a:p>
          <a:p>
            <a:pPr>
              <a:buNone/>
            </a:pPr>
            <a:endParaRPr lang="cs-CZ" sz="2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lvl="0"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 se nazývá kriticky ohrožený druh kapradiny?  </a:t>
            </a:r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solidFill>
                  <a:srgbClr val="002060"/>
                </a:solidFill>
              </a:rPr>
              <a:t>………………..</a:t>
            </a:r>
          </a:p>
          <a:p>
            <a:endParaRPr lang="cs-CZ" sz="2000" b="1" dirty="0"/>
          </a:p>
        </p:txBody>
      </p:sp>
      <p:sp>
        <p:nvSpPr>
          <p:cNvPr id="5" name="Veselý obličej 4"/>
          <p:cNvSpPr/>
          <p:nvPr/>
        </p:nvSpPr>
        <p:spPr>
          <a:xfrm>
            <a:off x="5652120" y="548680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b="1" cap="none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/>
              <a:t>Doplň křížovku a zapiš tajenku: </a:t>
            </a:r>
          </a:p>
          <a:p>
            <a:pPr>
              <a:buNone/>
            </a:pPr>
            <a:endParaRPr lang="cs-CZ" sz="2000" b="1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endParaRPr lang="cs-CZ" sz="1600" dirty="0" smtClean="0"/>
          </a:p>
          <a:p>
            <a:pPr lvl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1. Jak se nazývá geomorfologický jev? </a:t>
            </a:r>
          </a:p>
          <a:p>
            <a:pPr lvl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2. Jaká rostlina má v názvu slovo jarní? </a:t>
            </a:r>
          </a:p>
          <a:p>
            <a:pPr lvl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3. Doplň slovo….přírody </a:t>
            </a:r>
          </a:p>
          <a:p>
            <a:pPr lvl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4. Kdo hnízdí v NPP Peklo?   </a:t>
            </a:r>
          </a:p>
          <a:p>
            <a:pPr lvl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5. S jakou obcí je spjat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Robečský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potok?  </a:t>
            </a:r>
          </a:p>
          <a:p>
            <a:pPr lvl="0" algn="ctr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TAJENKA:  PEKLO  </a:t>
            </a:r>
          </a:p>
          <a:p>
            <a:pPr lvl="0">
              <a:buNone/>
            </a:pPr>
            <a:endParaRPr lang="cs-CZ" sz="1600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5652120" y="548680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619672" y="1844824"/>
          <a:ext cx="5921375" cy="2592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4" name="Dokument" r:id="rId4" imgW="5921556" imgH="1292677" progId="Word.Document.12">
                  <p:embed/>
                </p:oleObj>
              </mc:Choice>
              <mc:Fallback>
                <p:oleObj name="Dokument" r:id="rId4" imgW="5921556" imgH="1292677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1844824"/>
                        <a:ext cx="5921375" cy="2592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35283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mucl.cz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/cz/region/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ceskolipsko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tydenvlk.cz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zpravy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-3/7913-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ceska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lipa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da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nejvice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-do-cyklostezku-a-opravy-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materinky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liberec.czso.cz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xl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/redakce.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nsf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/i/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administrativni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_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rozdeleni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_okresu_cl/$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File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/Česká%20Lípa.gif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http://ceskolipskoinfo.cz/default/index/index/3/hrady-zriceniny/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http://cs.wikipedia.org/wiki/Soubor:Vlajkaceskalipa.gif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MAUSEROVÁ, R.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Machův kraj: tradiční turistický region.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Doksy: Město Doksy.  </a:t>
            </a:r>
            <a:endParaRPr lang="cs-CZ" sz="120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615</TotalTime>
  <Words>382</Words>
  <Application>Microsoft Office PowerPoint</Application>
  <PresentationFormat>Předvádění na obrazovce (4:3)</PresentationFormat>
  <Paragraphs>174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Cesta</vt:lpstr>
      <vt:lpstr>Dokument</vt:lpstr>
      <vt:lpstr>Z E M Ě P I S </vt:lpstr>
      <vt:lpstr>Popis prezentace </vt:lpstr>
      <vt:lpstr>českolipsko</vt:lpstr>
      <vt:lpstr>Památky českolipska – hrady </vt:lpstr>
      <vt:lpstr>Památky českolipska – zámky </vt:lpstr>
      <vt:lpstr>Církevní památky českolipska</vt:lpstr>
      <vt:lpstr>Rozhledny Českolipska</vt:lpstr>
      <vt:lpstr>Přírodní památky a rezervace českolipska </vt:lpstr>
      <vt:lpstr>CVIČENÍ </vt:lpstr>
      <vt:lpstr>CVIČENÍ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81</cp:revision>
  <dcterms:modified xsi:type="dcterms:W3CDTF">2012-09-18T05:59:16Z</dcterms:modified>
</cp:coreProperties>
</file>