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wav" ContentType="audio/wav"/>
  <Default Extension="docx" ContentType="application/vnd.openxmlformats-officedocument.wordprocessingml.document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57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3300"/>
    <a:srgbClr val="000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85" autoAdjust="0"/>
    <p:restoredTop sz="94660"/>
  </p:normalViewPr>
  <p:slideViewPr>
    <p:cSldViewPr>
      <p:cViewPr varScale="1">
        <p:scale>
          <a:sx n="103" d="100"/>
          <a:sy n="103" d="100"/>
        </p:scale>
        <p:origin x="-2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://cs.wikipedia.org/wiki/Soubor:Flag_of_South_Bohemian_Region.svg" TargetMode="Externa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7.gif"/><Relationship Id="rId5" Type="http://schemas.openxmlformats.org/officeDocument/2006/relationships/image" Target="../media/image6.png"/><Relationship Id="rId4" Type="http://schemas.openxmlformats.org/officeDocument/2006/relationships/hyperlink" Target="http://cs.wikipedia.org/wiki/Soubor:South_Bohemian_Region_CoA_CZ.svg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audio1.wav"/><Relationship Id="rId1" Type="http://schemas.openxmlformats.org/officeDocument/2006/relationships/vmlDrawing" Target="../drawings/vmlDrawing1.vml"/><Relationship Id="rId5" Type="http://schemas.openxmlformats.org/officeDocument/2006/relationships/image" Target="../media/image9.png"/><Relationship Id="rId4" Type="http://schemas.openxmlformats.org/officeDocument/2006/relationships/package" Target="../embeddings/Dokument_aplikace_Microsoft_Office_Word1.docx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aa.ecn.cz/img_upload/e6ffb6c50bc1424ab10ecf09e063cd63/albums/userpics/10005/Elektrarna_Prunerov_II_20070926.jpg" TargetMode="External"/><Relationship Id="rId3" Type="http://schemas.openxmlformats.org/officeDocument/2006/relationships/hyperlink" Target="http://cs.wikipedia.org/wiki/St%C5%99edo%C4%8Desk%C3%BD_kraj" TargetMode="External"/><Relationship Id="rId7" Type="http://schemas.openxmlformats.org/officeDocument/2006/relationships/hyperlink" Target="http://www.nazeleno.cz/energie/vodni-energie/vodni-elektrarny-v-ceske-republice-kolik-vyrobi-elektriny.aspx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nazeleno.cz/energie/vetrna-energie/nove-zdroje-v-evrope-jednoznacne-vedou-vetrne-elektrarny.aspx" TargetMode="External"/><Relationship Id="rId5" Type="http://schemas.openxmlformats.org/officeDocument/2006/relationships/hyperlink" Target="http://www.cbvk.cz/index.php?lang=CZ&amp;s=knihovny" TargetMode="External"/><Relationship Id="rId4" Type="http://schemas.openxmlformats.org/officeDocument/2006/relationships/hyperlink" Target="http://www.cbudejovice.czso.cz/xc/redakce.nsf/i/charakteristika_kraje" TargetMode="External"/><Relationship Id="rId9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476673"/>
            <a:ext cx="7772400" cy="3123778"/>
          </a:xfrm>
        </p:spPr>
        <p:txBody>
          <a:bodyPr>
            <a:normAutofit/>
          </a:bodyPr>
          <a:lstStyle/>
          <a:p>
            <a:pPr algn="ctr"/>
            <a:r>
              <a:rPr lang="cs-CZ" sz="6600" b="1" dirty="0" smtClean="0">
                <a:latin typeface="Arial" pitchFamily="34" charset="0"/>
                <a:cs typeface="Arial" pitchFamily="34" charset="0"/>
              </a:rPr>
              <a:t>Z E M Ě P I S </a:t>
            </a:r>
            <a:endParaRPr lang="cs-CZ" sz="6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cs-CZ" sz="1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cs-CZ" sz="1800" b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VY_52_INOVACE_16_02_Jihočeský </a:t>
            </a:r>
            <a:r>
              <a:rPr lang="cs-CZ" sz="1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kraj</a:t>
            </a:r>
            <a:endParaRPr lang="cs-CZ" sz="1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1259632" y="2852936"/>
            <a:ext cx="5976937" cy="990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Popis prezentace 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None/>
            </a:pP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3. snímek – znak, vlajka a mapa  </a:t>
            </a:r>
          </a:p>
          <a:p>
            <a:pPr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4. snímek – řeky a nádrže Jihočeského kraje </a:t>
            </a:r>
          </a:p>
          <a:p>
            <a:pPr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5. snímek – města Jihočeského kraje </a:t>
            </a:r>
          </a:p>
          <a:p>
            <a:pPr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6. snímek – cvičení (křížovka)</a:t>
            </a:r>
          </a:p>
          <a:p>
            <a:pPr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7. snímek – cvičení (dej do kroužku správný obrázek)</a:t>
            </a:r>
          </a:p>
          <a:p>
            <a:pPr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8. snímek – seznam informačních zdrojů </a:t>
            </a: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C9FCB"/>
            </a:gs>
            <a:gs pos="13000">
              <a:srgbClr val="F8B049"/>
            </a:gs>
            <a:gs pos="21001">
              <a:srgbClr val="F8B049"/>
            </a:gs>
            <a:gs pos="63000">
              <a:srgbClr val="FEE7F2"/>
            </a:gs>
            <a:gs pos="67000">
              <a:srgbClr val="F952A0"/>
            </a:gs>
            <a:gs pos="69000">
              <a:srgbClr val="C50849"/>
            </a:gs>
            <a:gs pos="82001">
              <a:srgbClr val="B43E85"/>
            </a:gs>
            <a:gs pos="100000">
              <a:srgbClr val="F8B04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Jihočeský kraj </a:t>
            </a:r>
            <a:endParaRPr lang="cs-CZ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pPr algn="ctr"/>
            <a:r>
              <a:rPr lang="cs-CZ" b="1" dirty="0" smtClean="0">
                <a:latin typeface="Arial" pitchFamily="34" charset="0"/>
                <a:cs typeface="Arial" pitchFamily="34" charset="0"/>
              </a:rPr>
              <a:t>Vlajka, znak A MAPA </a:t>
            </a:r>
            <a:endParaRPr lang="cs-CZ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Zástupný symbol pro obsah 11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10" name="Obrázek 9" descr="{{{název}}} – vlajka">
            <a:hlinkClick r:id="rId2" tooltip="&quot;{{{název}}} – vlajka&quot;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1700808"/>
            <a:ext cx="1047750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Obrázek 10" descr="{{{název}}} – znak">
            <a:hlinkClick r:id="rId4" tooltip="&quot;{{{název}}} – znak&quot;"/>
          </p:cNvPr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24328" y="1628800"/>
            <a:ext cx="857250" cy="102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Zástupný symbol pro text 18"/>
          <p:cNvSpPr>
            <a:spLocks noGrp="1"/>
          </p:cNvSpPr>
          <p:nvPr>
            <p:ph type="body" idx="1"/>
          </p:nvPr>
        </p:nvSpPr>
        <p:spPr>
          <a:xfrm>
            <a:off x="251520" y="404664"/>
            <a:ext cx="5400600" cy="5112568"/>
          </a:xfrm>
        </p:spPr>
        <p:txBody>
          <a:bodyPr>
            <a:noAutofit/>
          </a:bodyPr>
          <a:lstStyle/>
          <a:p>
            <a:pPr algn="just"/>
            <a:endParaRPr lang="cs-CZ" sz="1400" b="1" cap="none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cs-CZ" sz="2000" b="1" cap="none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cs-CZ" sz="2000" b="1" cap="none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cs-CZ" sz="2000" b="1" cap="none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cs-CZ" sz="2000" b="1" cap="none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cs-CZ" sz="2000" b="1" cap="none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cs-CZ" sz="2000" b="1" cap="none" dirty="0" smtClean="0">
              <a:latin typeface="+mn-lt"/>
              <a:cs typeface="Arial" pitchFamily="34" charset="0"/>
            </a:endParaRPr>
          </a:p>
          <a:p>
            <a:pPr algn="just">
              <a:buClr>
                <a:srgbClr val="00B050"/>
              </a:buClr>
              <a:buFont typeface="Wingdings" pitchFamily="2" charset="2"/>
              <a:buChar char="§"/>
            </a:pPr>
            <a:r>
              <a:rPr lang="cs-CZ" sz="2000" b="1" cap="none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2. největší kraj ČR</a:t>
            </a:r>
          </a:p>
          <a:p>
            <a:pPr algn="just">
              <a:buClr>
                <a:srgbClr val="00B050"/>
              </a:buClr>
              <a:buFont typeface="Wingdings" pitchFamily="2" charset="2"/>
              <a:buChar char="§"/>
            </a:pPr>
            <a:endParaRPr lang="cs-CZ" sz="2000" b="1" cap="none" dirty="0" smtClean="0">
              <a:solidFill>
                <a:schemeClr val="accent3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buClr>
                <a:srgbClr val="00B050"/>
              </a:buClr>
              <a:buFont typeface="Wingdings" pitchFamily="2" charset="2"/>
              <a:buChar char="§"/>
            </a:pPr>
            <a:r>
              <a:rPr lang="cs-CZ" sz="2000" b="1" cap="none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Šumava </a:t>
            </a:r>
            <a:r>
              <a:rPr lang="cs-CZ" sz="2000" b="1" cap="none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/>
              </a:rPr>
              <a:t> nejvyšší hora PLECHÝ </a:t>
            </a:r>
            <a:r>
              <a:rPr lang="cs-CZ" sz="2000" b="1" cap="none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/>
              </a:rPr>
              <a:t>                   (</a:t>
            </a:r>
            <a:r>
              <a:rPr lang="cs-CZ" sz="2000" b="1" cap="none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/>
              </a:rPr>
              <a:t>1378 m)</a:t>
            </a:r>
          </a:p>
          <a:p>
            <a:pPr algn="just">
              <a:buClr>
                <a:srgbClr val="00B050"/>
              </a:buClr>
              <a:buFont typeface="Wingdings" pitchFamily="2" charset="2"/>
              <a:buChar char="§"/>
            </a:pPr>
            <a:endParaRPr lang="cs-CZ" sz="2000" b="1" cap="none" dirty="0" smtClean="0">
              <a:solidFill>
                <a:schemeClr val="accent3">
                  <a:lumMod val="50000"/>
                </a:schemeClr>
              </a:solidFill>
              <a:latin typeface="Arial" pitchFamily="34" charset="0"/>
              <a:cs typeface="Arial" pitchFamily="34" charset="0"/>
              <a:sym typeface="Wingdings"/>
            </a:endParaRPr>
          </a:p>
          <a:p>
            <a:pPr algn="just">
              <a:buClr>
                <a:srgbClr val="00B050"/>
              </a:buClr>
              <a:buFont typeface="Wingdings" pitchFamily="2" charset="2"/>
              <a:buChar char="§"/>
            </a:pPr>
            <a:r>
              <a:rPr lang="cs-CZ" sz="2000" b="1" cap="none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/>
              </a:rPr>
              <a:t> chráněný národní park ŠUMAVA </a:t>
            </a:r>
          </a:p>
          <a:p>
            <a:pPr algn="just">
              <a:buClr>
                <a:srgbClr val="00B050"/>
              </a:buClr>
              <a:buFont typeface="Wingdings" pitchFamily="2" charset="2"/>
              <a:buChar char="§"/>
            </a:pPr>
            <a:endParaRPr lang="cs-CZ" sz="2000" b="1" cap="none" dirty="0" smtClean="0">
              <a:solidFill>
                <a:schemeClr val="accent3">
                  <a:lumMod val="50000"/>
                </a:schemeClr>
              </a:solidFill>
              <a:latin typeface="Arial" pitchFamily="34" charset="0"/>
              <a:cs typeface="Arial" pitchFamily="34" charset="0"/>
              <a:sym typeface="Wingdings"/>
            </a:endParaRPr>
          </a:p>
          <a:p>
            <a:pPr algn="just">
              <a:buClr>
                <a:srgbClr val="00B050"/>
              </a:buClr>
              <a:buFont typeface="Wingdings" pitchFamily="2" charset="2"/>
              <a:buChar char="§"/>
            </a:pPr>
            <a:r>
              <a:rPr lang="cs-CZ" sz="2000" b="1" cap="none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/>
              </a:rPr>
              <a:t> největší rybník </a:t>
            </a:r>
            <a:r>
              <a:rPr lang="cs-CZ" sz="2000" b="1" cap="none" dirty="0" err="1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/>
              </a:rPr>
              <a:t>Rožumberk</a:t>
            </a:r>
            <a:r>
              <a:rPr lang="cs-CZ" sz="2000" b="1" cap="none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/>
              </a:rPr>
              <a:t> (chov kaprů)</a:t>
            </a:r>
          </a:p>
          <a:p>
            <a:pPr algn="just">
              <a:buClr>
                <a:srgbClr val="00B050"/>
              </a:buClr>
              <a:buFont typeface="Wingdings" pitchFamily="2" charset="2"/>
              <a:buChar char="§"/>
            </a:pPr>
            <a:endParaRPr lang="cs-CZ" sz="2000" b="1" cap="none" dirty="0" smtClean="0">
              <a:solidFill>
                <a:schemeClr val="accent3">
                  <a:lumMod val="50000"/>
                </a:schemeClr>
              </a:solidFill>
              <a:latin typeface="Arial" pitchFamily="34" charset="0"/>
              <a:cs typeface="Arial" pitchFamily="34" charset="0"/>
              <a:sym typeface="Wingdings"/>
            </a:endParaRPr>
          </a:p>
          <a:p>
            <a:pPr algn="just">
              <a:buClr>
                <a:srgbClr val="00B050"/>
              </a:buClr>
              <a:buFont typeface="Wingdings" pitchFamily="2" charset="2"/>
              <a:buChar char="§"/>
            </a:pPr>
            <a:r>
              <a:rPr lang="cs-CZ" sz="2000" b="1" cap="none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/>
              </a:rPr>
              <a:t> na Šumavě pramení řeka Vltava, do ní </a:t>
            </a:r>
            <a:r>
              <a:rPr lang="cs-CZ" sz="2000" b="1" cap="none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/>
              </a:rPr>
              <a:t>                  se </a:t>
            </a:r>
            <a:r>
              <a:rPr lang="cs-CZ" sz="2000" b="1" cap="none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/>
              </a:rPr>
              <a:t>vlévá Lužnice a Otava </a:t>
            </a:r>
          </a:p>
          <a:p>
            <a:pPr algn="just">
              <a:buClr>
                <a:srgbClr val="00B050"/>
              </a:buClr>
              <a:buFont typeface="Wingdings" pitchFamily="2" charset="2"/>
              <a:buChar char="§"/>
            </a:pPr>
            <a:endParaRPr lang="cs-CZ" sz="2000" b="1" cap="none" dirty="0" smtClean="0">
              <a:solidFill>
                <a:schemeClr val="accent3">
                  <a:lumMod val="50000"/>
                </a:schemeClr>
              </a:solidFill>
              <a:latin typeface="Arial" pitchFamily="34" charset="0"/>
              <a:cs typeface="Arial" pitchFamily="34" charset="0"/>
              <a:sym typeface="Wingdings"/>
            </a:endParaRPr>
          </a:p>
          <a:p>
            <a:pPr algn="just">
              <a:buClr>
                <a:srgbClr val="00B050"/>
              </a:buClr>
              <a:buFont typeface="Wingdings" pitchFamily="2" charset="2"/>
              <a:buChar char="§"/>
            </a:pPr>
            <a:r>
              <a:rPr lang="cs-CZ" sz="2000" b="1" cap="none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  <a:sym typeface="Wingdings"/>
              </a:rPr>
              <a:t> Jaderná elektrárna Temelín  </a:t>
            </a:r>
            <a:endParaRPr lang="cs-CZ" sz="2000" b="1" cap="none" dirty="0" smtClean="0">
              <a:solidFill>
                <a:schemeClr val="accent3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cs-CZ" sz="1400" b="1" cap="none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cs-CZ" sz="1400" b="1" cap="none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cs-CZ" sz="1400" b="1" cap="none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cs-CZ" sz="1400" b="1" cap="none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cs-CZ" sz="1400" b="1" cap="none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cs-CZ" sz="1400" b="1" cap="none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cs-CZ" sz="1400" b="1" cap="none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cs-CZ" sz="1400" b="1" cap="none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cs-CZ" sz="1400" b="1" cap="none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cs-CZ" sz="1400" b="1" cap="none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cs-CZ" sz="1400" b="1" cap="none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Obrázek 8" descr="kraj_jihočeský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796136" y="2924944"/>
            <a:ext cx="2905125" cy="23764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CEBF5"/>
            </a:gs>
            <a:gs pos="8000">
              <a:srgbClr val="83A7C3"/>
            </a:gs>
            <a:gs pos="13000">
              <a:srgbClr val="768FB9"/>
            </a:gs>
            <a:gs pos="21001">
              <a:srgbClr val="83A7C3"/>
            </a:gs>
            <a:gs pos="52000">
              <a:srgbClr val="FFFFFF"/>
            </a:gs>
            <a:gs pos="56000">
              <a:srgbClr val="9C6563"/>
            </a:gs>
            <a:gs pos="58000">
              <a:srgbClr val="80302D"/>
            </a:gs>
            <a:gs pos="71001">
              <a:srgbClr val="C0524E"/>
            </a:gs>
            <a:gs pos="94000">
              <a:srgbClr val="EBDAD4"/>
            </a:gs>
            <a:gs pos="100000">
              <a:srgbClr val="55261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Řeky a nádrže jihočeského kraje 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8515672" cy="4724400"/>
          </a:xfrm>
        </p:spPr>
        <p:txBody>
          <a:bodyPr>
            <a:normAutofit/>
          </a:bodyPr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</p:txBody>
      </p:sp>
      <p:sp>
        <p:nvSpPr>
          <p:cNvPr id="6" name="Obláček 5"/>
          <p:cNvSpPr/>
          <p:nvPr/>
        </p:nvSpPr>
        <p:spPr>
          <a:xfrm>
            <a:off x="1043608" y="1628800"/>
            <a:ext cx="1728192" cy="864096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7030A0"/>
                </a:solidFill>
              </a:rPr>
              <a:t>Lužnice </a:t>
            </a:r>
            <a:endParaRPr lang="cs-CZ" b="1" dirty="0">
              <a:solidFill>
                <a:srgbClr val="7030A0"/>
              </a:solidFill>
            </a:endParaRPr>
          </a:p>
        </p:txBody>
      </p:sp>
      <p:sp>
        <p:nvSpPr>
          <p:cNvPr id="9" name="Obláček 8"/>
          <p:cNvSpPr/>
          <p:nvPr/>
        </p:nvSpPr>
        <p:spPr>
          <a:xfrm>
            <a:off x="4860032" y="1700808"/>
            <a:ext cx="1440160" cy="864096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7030A0"/>
                </a:solidFill>
              </a:rPr>
              <a:t>Otava</a:t>
            </a:r>
            <a:endParaRPr lang="cs-CZ" b="1" dirty="0">
              <a:solidFill>
                <a:srgbClr val="7030A0"/>
              </a:solidFill>
            </a:endParaRPr>
          </a:p>
        </p:txBody>
      </p:sp>
      <p:sp>
        <p:nvSpPr>
          <p:cNvPr id="10" name="Obláček 9"/>
          <p:cNvSpPr/>
          <p:nvPr/>
        </p:nvSpPr>
        <p:spPr>
          <a:xfrm>
            <a:off x="6300192" y="3212976"/>
            <a:ext cx="1440160" cy="864096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7030A0"/>
                </a:solidFill>
              </a:rPr>
              <a:t>Vltava </a:t>
            </a:r>
            <a:endParaRPr lang="cs-CZ" b="1" dirty="0">
              <a:solidFill>
                <a:srgbClr val="7030A0"/>
              </a:solidFill>
            </a:endParaRPr>
          </a:p>
        </p:txBody>
      </p:sp>
      <p:sp>
        <p:nvSpPr>
          <p:cNvPr id="11" name="Obláček 10"/>
          <p:cNvSpPr/>
          <p:nvPr/>
        </p:nvSpPr>
        <p:spPr>
          <a:xfrm>
            <a:off x="2411760" y="3212976"/>
            <a:ext cx="1584176" cy="864096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rgbClr val="7030A0"/>
                </a:solidFill>
              </a:rPr>
              <a:t>Blanice</a:t>
            </a:r>
            <a:r>
              <a:rPr lang="cs-CZ" b="1" dirty="0" smtClean="0">
                <a:solidFill>
                  <a:srgbClr val="7030A0"/>
                </a:solidFill>
              </a:rPr>
              <a:t> </a:t>
            </a:r>
            <a:endParaRPr lang="cs-CZ" b="1" dirty="0">
              <a:solidFill>
                <a:srgbClr val="7030A0"/>
              </a:solidFill>
            </a:endParaRPr>
          </a:p>
        </p:txBody>
      </p:sp>
      <p:sp>
        <p:nvSpPr>
          <p:cNvPr id="12" name="Oválný popisek 11"/>
          <p:cNvSpPr/>
          <p:nvPr/>
        </p:nvSpPr>
        <p:spPr>
          <a:xfrm>
            <a:off x="1115616" y="4941168"/>
            <a:ext cx="2880320" cy="1008112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0070C0"/>
                </a:solidFill>
              </a:rPr>
              <a:t>Vodní nádrž LIPNO 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14" name="Oválný popisek 13"/>
          <p:cNvSpPr/>
          <p:nvPr/>
        </p:nvSpPr>
        <p:spPr>
          <a:xfrm>
            <a:off x="5292080" y="4869160"/>
            <a:ext cx="2880320" cy="1008112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0070C0"/>
                </a:solidFill>
              </a:rPr>
              <a:t>Vodní nádrž ORLÍK </a:t>
            </a:r>
            <a:endParaRPr lang="cs-CZ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Města jihočeského kraje 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8587680" cy="4724400"/>
          </a:xfrm>
        </p:spPr>
        <p:txBody>
          <a:bodyPr>
            <a:normAutofit/>
          </a:bodyPr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5" name="Obdélníkový popisek 4"/>
          <p:cNvSpPr/>
          <p:nvPr/>
        </p:nvSpPr>
        <p:spPr>
          <a:xfrm>
            <a:off x="3491880" y="1412776"/>
            <a:ext cx="2160240" cy="936104"/>
          </a:xfrm>
          <a:prstGeom prst="wedge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CC3300"/>
                </a:solidFill>
              </a:rPr>
              <a:t>České Budějovice </a:t>
            </a:r>
            <a:endParaRPr lang="cs-CZ" b="1" dirty="0">
              <a:solidFill>
                <a:srgbClr val="CC3300"/>
              </a:solidFill>
            </a:endParaRPr>
          </a:p>
        </p:txBody>
      </p:sp>
      <p:sp>
        <p:nvSpPr>
          <p:cNvPr id="8" name="Obdélníkový popisek 7"/>
          <p:cNvSpPr/>
          <p:nvPr/>
        </p:nvSpPr>
        <p:spPr>
          <a:xfrm>
            <a:off x="683568" y="2564904"/>
            <a:ext cx="2016224" cy="936104"/>
          </a:xfrm>
          <a:prstGeom prst="wedge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CC3300"/>
                </a:solidFill>
              </a:rPr>
              <a:t>Písek </a:t>
            </a:r>
          </a:p>
          <a:p>
            <a:pPr algn="ctr"/>
            <a:r>
              <a:rPr lang="cs-CZ" b="1" dirty="0" smtClean="0">
                <a:solidFill>
                  <a:srgbClr val="CC3300"/>
                </a:solidFill>
              </a:rPr>
              <a:t>(textilní průmysl)</a:t>
            </a:r>
            <a:endParaRPr lang="cs-CZ" b="1" dirty="0">
              <a:solidFill>
                <a:srgbClr val="CC3300"/>
              </a:solidFill>
            </a:endParaRPr>
          </a:p>
        </p:txBody>
      </p:sp>
      <p:sp>
        <p:nvSpPr>
          <p:cNvPr id="9" name="Obdélníkový popisek 8"/>
          <p:cNvSpPr/>
          <p:nvPr/>
        </p:nvSpPr>
        <p:spPr>
          <a:xfrm>
            <a:off x="6300192" y="2636912"/>
            <a:ext cx="2304256" cy="936104"/>
          </a:xfrm>
          <a:prstGeom prst="wedge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CC3300"/>
                </a:solidFill>
              </a:rPr>
              <a:t>Strakonice</a:t>
            </a:r>
          </a:p>
          <a:p>
            <a:pPr algn="ctr"/>
            <a:r>
              <a:rPr lang="cs-CZ" b="1" dirty="0" smtClean="0">
                <a:solidFill>
                  <a:srgbClr val="CC3300"/>
                </a:solidFill>
              </a:rPr>
              <a:t>(strojírenský průmysl)</a:t>
            </a:r>
            <a:endParaRPr lang="cs-CZ" b="1" dirty="0">
              <a:solidFill>
                <a:srgbClr val="CC3300"/>
              </a:solidFill>
            </a:endParaRPr>
          </a:p>
        </p:txBody>
      </p:sp>
      <p:sp>
        <p:nvSpPr>
          <p:cNvPr id="10" name="Obdélníkový popisek 9"/>
          <p:cNvSpPr/>
          <p:nvPr/>
        </p:nvSpPr>
        <p:spPr>
          <a:xfrm>
            <a:off x="899592" y="4293096"/>
            <a:ext cx="1656184" cy="936104"/>
          </a:xfrm>
          <a:prstGeom prst="wedge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CC3300"/>
                </a:solidFill>
              </a:rPr>
              <a:t>Třeboň </a:t>
            </a:r>
          </a:p>
          <a:p>
            <a:pPr algn="ctr"/>
            <a:r>
              <a:rPr lang="cs-CZ" b="1" dirty="0" smtClean="0">
                <a:solidFill>
                  <a:srgbClr val="CC3300"/>
                </a:solidFill>
              </a:rPr>
              <a:t>(rybníkářství) </a:t>
            </a:r>
            <a:endParaRPr lang="cs-CZ" b="1" dirty="0">
              <a:solidFill>
                <a:srgbClr val="CC3300"/>
              </a:solidFill>
            </a:endParaRPr>
          </a:p>
        </p:txBody>
      </p:sp>
      <p:sp>
        <p:nvSpPr>
          <p:cNvPr id="11" name="Obdélníkový popisek 10"/>
          <p:cNvSpPr/>
          <p:nvPr/>
        </p:nvSpPr>
        <p:spPr>
          <a:xfrm>
            <a:off x="3851920" y="5157192"/>
            <a:ext cx="1656184" cy="936104"/>
          </a:xfrm>
          <a:prstGeom prst="wedge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CC3300"/>
                </a:solidFill>
              </a:rPr>
              <a:t>Český Krumlov </a:t>
            </a:r>
            <a:endParaRPr lang="cs-CZ" b="1" dirty="0">
              <a:solidFill>
                <a:srgbClr val="CC3300"/>
              </a:solidFill>
            </a:endParaRPr>
          </a:p>
        </p:txBody>
      </p:sp>
      <p:sp>
        <p:nvSpPr>
          <p:cNvPr id="12" name="Obdélníkový popisek 11"/>
          <p:cNvSpPr/>
          <p:nvPr/>
        </p:nvSpPr>
        <p:spPr>
          <a:xfrm>
            <a:off x="3491880" y="3356992"/>
            <a:ext cx="2160240" cy="936104"/>
          </a:xfrm>
          <a:prstGeom prst="wedge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CC3300"/>
                </a:solidFill>
              </a:rPr>
              <a:t>Jindřichův Hradec </a:t>
            </a:r>
            <a:endParaRPr lang="cs-CZ" b="1" dirty="0">
              <a:solidFill>
                <a:srgbClr val="CC3300"/>
              </a:solidFill>
            </a:endParaRPr>
          </a:p>
        </p:txBody>
      </p:sp>
      <p:sp>
        <p:nvSpPr>
          <p:cNvPr id="13" name="Obdélníkový popisek 12"/>
          <p:cNvSpPr/>
          <p:nvPr/>
        </p:nvSpPr>
        <p:spPr>
          <a:xfrm>
            <a:off x="6300192" y="4581128"/>
            <a:ext cx="2160240" cy="936104"/>
          </a:xfrm>
          <a:prstGeom prst="wedge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CC3300"/>
                </a:solidFill>
              </a:rPr>
              <a:t>Tábor </a:t>
            </a:r>
          </a:p>
          <a:p>
            <a:pPr algn="ctr"/>
            <a:r>
              <a:rPr lang="cs-CZ" b="1" dirty="0" smtClean="0">
                <a:solidFill>
                  <a:srgbClr val="CC3300"/>
                </a:solidFill>
              </a:rPr>
              <a:t>(husitská minulost)</a:t>
            </a:r>
            <a:endParaRPr lang="cs-CZ" b="1" dirty="0">
              <a:solidFill>
                <a:srgbClr val="CC33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1315616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Cvičení</a:t>
            </a:r>
            <a:br>
              <a:rPr lang="cs-CZ" dirty="0" smtClean="0">
                <a:latin typeface="Arial" pitchFamily="34" charset="0"/>
                <a:cs typeface="Arial" pitchFamily="34" charset="0"/>
              </a:rPr>
            </a:b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Vylušti křížovku. V tajence se dozvíš, co je zajímavého na </a:t>
            </a:r>
            <a:r>
              <a:rPr lang="cs-CZ" sz="1600" b="1" dirty="0" err="1" smtClean="0">
                <a:latin typeface="Arial" pitchFamily="34" charset="0"/>
                <a:cs typeface="Arial" pitchFamily="34" charset="0"/>
              </a:rPr>
              <a:t>boubíně</a:t>
            </a: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. </a:t>
            </a:r>
            <a:endParaRPr lang="cs-CZ" sz="1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cs-CZ" sz="2400" b="1" dirty="0" smtClean="0"/>
          </a:p>
          <a:p>
            <a:pPr algn="ctr">
              <a:buNone/>
            </a:pPr>
            <a:endParaRPr lang="cs-CZ" sz="2400" dirty="0" smtClean="0"/>
          </a:p>
          <a:p>
            <a:pPr algn="ctr">
              <a:buNone/>
            </a:pPr>
            <a:endParaRPr lang="cs-CZ" sz="18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1800" dirty="0" smtClean="0"/>
          </a:p>
          <a:p>
            <a:pPr>
              <a:buAutoNum type="arabicPeriod"/>
            </a:pPr>
            <a:r>
              <a:rPr lang="cs-CZ" sz="1800" b="1" dirty="0" smtClean="0"/>
              <a:t>domácí zvíře </a:t>
            </a:r>
          </a:p>
          <a:p>
            <a:pPr>
              <a:buAutoNum type="arabicPeriod"/>
            </a:pPr>
            <a:r>
              <a:rPr lang="cs-CZ" sz="1800" b="1" dirty="0" smtClean="0"/>
              <a:t>v rybnících se chová </a:t>
            </a:r>
          </a:p>
          <a:p>
            <a:pPr>
              <a:buAutoNum type="arabicPeriod"/>
            </a:pPr>
            <a:r>
              <a:rPr lang="cs-CZ" sz="1800" b="1" dirty="0" smtClean="0"/>
              <a:t>jihočeská řeka </a:t>
            </a:r>
          </a:p>
          <a:p>
            <a:pPr>
              <a:buAutoNum type="arabicPeriod"/>
            </a:pPr>
            <a:r>
              <a:rPr lang="cs-CZ" sz="1800" b="1" dirty="0" smtClean="0"/>
              <a:t>zámek v jižních Čechách </a:t>
            </a:r>
          </a:p>
          <a:p>
            <a:pPr>
              <a:buAutoNum type="arabicPeriod"/>
            </a:pPr>
            <a:r>
              <a:rPr lang="cs-CZ" sz="1800" b="1" dirty="0" smtClean="0"/>
              <a:t>nejvyšší hora Šumavy </a:t>
            </a:r>
          </a:p>
          <a:p>
            <a:pPr>
              <a:buAutoNum type="arabicPeriod"/>
            </a:pPr>
            <a:r>
              <a:rPr lang="cs-CZ" sz="1800" b="1" dirty="0" smtClean="0"/>
              <a:t>í-á, í-á dělá </a:t>
            </a:r>
          </a:p>
          <a:p>
            <a:pPr>
              <a:buNone/>
            </a:pPr>
            <a:r>
              <a:rPr lang="cs-CZ" sz="1800" dirty="0" smtClean="0"/>
              <a:t>					</a:t>
            </a:r>
            <a:r>
              <a:rPr lang="cs-CZ" sz="1800" b="1" dirty="0" smtClean="0">
                <a:solidFill>
                  <a:srgbClr val="FF0000"/>
                </a:solidFill>
              </a:rPr>
              <a:t>TAJENKA: PRALES</a:t>
            </a:r>
            <a:endParaRPr lang="cs-CZ" sz="1800" b="1" dirty="0">
              <a:solidFill>
                <a:srgbClr val="FF0000"/>
              </a:solidFill>
            </a:endParaRPr>
          </a:p>
        </p:txBody>
      </p:sp>
      <p:sp>
        <p:nvSpPr>
          <p:cNvPr id="4" name="Veselý obličej 3"/>
          <p:cNvSpPr/>
          <p:nvPr/>
        </p:nvSpPr>
        <p:spPr>
          <a:xfrm>
            <a:off x="5724128" y="404664"/>
            <a:ext cx="576064" cy="504056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3108" name="Object 36"/>
          <p:cNvGraphicFramePr>
            <a:graphicFrameLocks noChangeAspect="1"/>
          </p:cNvGraphicFramePr>
          <p:nvPr/>
        </p:nvGraphicFramePr>
        <p:xfrm>
          <a:off x="1691680" y="1700808"/>
          <a:ext cx="5921375" cy="2592288"/>
        </p:xfrm>
        <a:graphic>
          <a:graphicData uri="http://schemas.openxmlformats.org/presentationml/2006/ole">
            <p:oleObj spid="_x0000_s3112" name="Dokument" r:id="rId4" imgW="5921556" imgH="1482395" progId="Word.Document.12">
              <p:embed/>
            </p:oleObj>
          </a:graphicData>
        </a:graphic>
      </p:graphicFrame>
      <p:pic>
        <p:nvPicPr>
          <p:cNvPr id="6" name="j0214098.wav">
            <a:hlinkClick r:id="" action="ppaction://media"/>
          </p:cNvPr>
          <p:cNvPicPr>
            <a:picLocks noRot="1" noChangeAspect="1"/>
          </p:cNvPicPr>
          <p:nvPr>
            <a:wavAudioFile r:embed="rId2" name="j0214098.wav"/>
          </p:nvPr>
        </p:nvPicPr>
        <p:blipFill>
          <a:blip r:embed="rId5" cstate="print"/>
          <a:stretch>
            <a:fillRect/>
          </a:stretch>
        </p:blipFill>
        <p:spPr>
          <a:xfrm>
            <a:off x="4644008" y="6021288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474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Cvičení  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196752"/>
            <a:ext cx="8686800" cy="4883373"/>
          </a:xfrm>
        </p:spPr>
        <p:txBody>
          <a:bodyPr/>
          <a:lstStyle/>
          <a:p>
            <a:pPr algn="ctr"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Dej do kroužku správný obrázek. </a:t>
            </a:r>
          </a:p>
          <a:p>
            <a:pPr algn="ctr">
              <a:buNone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Jaká elektrárna je v Temelíně?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  </a:t>
            </a:r>
          </a:p>
          <a:p>
            <a:pPr>
              <a:buNone/>
            </a:pPr>
            <a:r>
              <a:rPr lang="cs-CZ" b="1" dirty="0" smtClean="0">
                <a:solidFill>
                  <a:srgbClr val="FFC000"/>
                </a:solidFill>
              </a:rPr>
              <a:t>    </a:t>
            </a:r>
          </a:p>
          <a:p>
            <a:pPr>
              <a:buNone/>
            </a:pPr>
            <a:endParaRPr lang="cs-CZ" sz="2400" b="1" dirty="0" smtClean="0">
              <a:solidFill>
                <a:srgbClr val="FFC000"/>
              </a:solidFill>
            </a:endParaRPr>
          </a:p>
          <a:p>
            <a:pPr>
              <a:buNone/>
            </a:pPr>
            <a:r>
              <a:rPr lang="cs-CZ" sz="2400" b="1" dirty="0" smtClean="0">
                <a:solidFill>
                  <a:srgbClr val="FFC000"/>
                </a:solidFill>
              </a:rPr>
              <a:t>	VĚTRNÁ                VODNÍ             JADERNÁ             TEPELNÁ </a:t>
            </a:r>
            <a:endParaRPr lang="cs-CZ" sz="2400" b="1" dirty="0">
              <a:solidFill>
                <a:srgbClr val="FFC000"/>
              </a:solidFill>
            </a:endParaRPr>
          </a:p>
        </p:txBody>
      </p:sp>
      <p:sp>
        <p:nvSpPr>
          <p:cNvPr id="4" name="Veselý obličej 3"/>
          <p:cNvSpPr/>
          <p:nvPr/>
        </p:nvSpPr>
        <p:spPr>
          <a:xfrm>
            <a:off x="5724128" y="404664"/>
            <a:ext cx="576064" cy="504056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 descr="větrná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5576" y="2780927"/>
            <a:ext cx="1368152" cy="922020"/>
          </a:xfrm>
          <a:prstGeom prst="rect">
            <a:avLst/>
          </a:prstGeom>
        </p:spPr>
      </p:pic>
      <p:pic>
        <p:nvPicPr>
          <p:cNvPr id="6" name="Obrázek 5" descr="vodní.bmp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771800" y="2780927"/>
            <a:ext cx="1440160" cy="922020"/>
          </a:xfrm>
          <a:prstGeom prst="rect">
            <a:avLst/>
          </a:prstGeom>
        </p:spPr>
      </p:pic>
      <p:pic>
        <p:nvPicPr>
          <p:cNvPr id="7" name="Obrázek 6" descr="jaderná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644008" y="2780928"/>
            <a:ext cx="1584176" cy="963547"/>
          </a:xfrm>
          <a:prstGeom prst="rect">
            <a:avLst/>
          </a:prstGeom>
        </p:spPr>
      </p:pic>
      <p:pic>
        <p:nvPicPr>
          <p:cNvPr id="8" name="Obrázek 7" descr="tepelná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732240" y="2780928"/>
            <a:ext cx="1560576" cy="988696"/>
          </a:xfrm>
          <a:prstGeom prst="rect">
            <a:avLst/>
          </a:prstGeom>
        </p:spPr>
      </p:pic>
      <p:sp>
        <p:nvSpPr>
          <p:cNvPr id="9" name="Prstenec 8"/>
          <p:cNvSpPr/>
          <p:nvPr/>
        </p:nvSpPr>
        <p:spPr>
          <a:xfrm>
            <a:off x="4283968" y="2132856"/>
            <a:ext cx="2304256" cy="2304256"/>
          </a:xfrm>
          <a:prstGeom prst="don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Seznam informačních zdrojů </a:t>
            </a:r>
            <a:endParaRPr lang="cs-CZ" sz="4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412776"/>
            <a:ext cx="8435280" cy="3168352"/>
          </a:xfrm>
        </p:spPr>
        <p:txBody>
          <a:bodyPr>
            <a:normAutofit fontScale="47500" lnSpcReduction="20000"/>
          </a:bodyPr>
          <a:lstStyle/>
          <a:p>
            <a:pPr>
              <a:buNone/>
            </a:pPr>
            <a:endParaRPr lang="cs-CZ" sz="2000" dirty="0" smtClean="0"/>
          </a:p>
          <a:p>
            <a:pPr algn="ctr">
              <a:buNone/>
            </a:pPr>
            <a:endParaRPr lang="cs-CZ" sz="2000" dirty="0" smtClean="0"/>
          </a:p>
          <a:p>
            <a:pPr>
              <a:buNone/>
            </a:pPr>
            <a:r>
              <a:rPr lang="cs-CZ" sz="2000" dirty="0" smtClean="0"/>
              <a:t>URBAN, Tomáš. </a:t>
            </a:r>
            <a:r>
              <a:rPr lang="cs-CZ" sz="2000" i="1" dirty="0" err="1" smtClean="0"/>
              <a:t>Wikipedia.cz</a:t>
            </a:r>
            <a:r>
              <a:rPr lang="cs-CZ" sz="2000" dirty="0" smtClean="0"/>
              <a:t> [online]. [cit. 18.9.2012]. Dostupný na WWW: &lt;http://</a:t>
            </a:r>
            <a:r>
              <a:rPr lang="cs-CZ" sz="2000" dirty="0" smtClean="0"/>
              <a:t>cs.wikipedia.org/wiki/Soubor:South_Bohemian_Region_CoA_CZ.svg</a:t>
            </a:r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r>
              <a:rPr lang="cs-CZ" sz="2000" dirty="0" smtClean="0"/>
              <a:t>URBAN, Tomáš. </a:t>
            </a:r>
            <a:r>
              <a:rPr lang="cs-CZ" sz="2000" i="1" dirty="0" err="1" smtClean="0"/>
              <a:t>Wikipedia.cz</a:t>
            </a:r>
            <a:r>
              <a:rPr lang="cs-CZ" sz="2000" dirty="0" smtClean="0"/>
              <a:t> [online]. [cit. 18.9.2012]. Dostupný na WWW: &lt;http://</a:t>
            </a:r>
            <a:r>
              <a:rPr lang="cs-CZ" sz="2000" dirty="0" smtClean="0"/>
              <a:t>cs.wikipedia.org/wiki/Soubor:Flag_of_South_Bohemian_Region.svg</a:t>
            </a:r>
            <a:endParaRPr lang="cs-CZ" sz="2000" dirty="0" smtClean="0"/>
          </a:p>
          <a:p>
            <a:pPr>
              <a:buNone/>
            </a:pP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2000" dirty="0" smtClean="0">
                <a:latin typeface="Arial" pitchFamily="34" charset="0"/>
                <a:cs typeface="Arial" pitchFamily="34" charset="0"/>
                <a:hlinkClick r:id="rId3"/>
              </a:rPr>
              <a:t>http://regiony.</a:t>
            </a:r>
            <a:r>
              <a:rPr lang="cs-CZ" sz="2000" dirty="0" err="1" smtClean="0">
                <a:latin typeface="Arial" pitchFamily="34" charset="0"/>
                <a:cs typeface="Arial" pitchFamily="34" charset="0"/>
                <a:hlinkClick r:id="rId3"/>
              </a:rPr>
              <a:t>digizone.cz</a:t>
            </a:r>
            <a:r>
              <a:rPr lang="cs-CZ" sz="2000" dirty="0" smtClean="0">
                <a:latin typeface="Arial" pitchFamily="34" charset="0"/>
                <a:cs typeface="Arial" pitchFamily="34" charset="0"/>
                <a:hlinkClick r:id="rId3"/>
              </a:rPr>
              <a:t>/</a:t>
            </a:r>
            <a:r>
              <a:rPr lang="cs-CZ" sz="2000" dirty="0" err="1" smtClean="0">
                <a:latin typeface="Arial" pitchFamily="34" charset="0"/>
                <a:cs typeface="Arial" pitchFamily="34" charset="0"/>
                <a:hlinkClick r:id="rId3"/>
              </a:rPr>
              <a:t>ceske</a:t>
            </a:r>
            <a:r>
              <a:rPr lang="cs-CZ" sz="2000" dirty="0" smtClean="0">
                <a:latin typeface="Arial" pitchFamily="34" charset="0"/>
                <a:cs typeface="Arial" pitchFamily="34" charset="0"/>
                <a:hlinkClick r:id="rId3"/>
              </a:rPr>
              <a:t>-</a:t>
            </a:r>
            <a:r>
              <a:rPr lang="cs-CZ" sz="2000" dirty="0" err="1" smtClean="0">
                <a:latin typeface="Arial" pitchFamily="34" charset="0"/>
                <a:cs typeface="Arial" pitchFamily="34" charset="0"/>
                <a:hlinkClick r:id="rId3"/>
              </a:rPr>
              <a:t>budejovice</a:t>
            </a:r>
            <a:r>
              <a:rPr lang="cs-CZ" sz="2000" dirty="0" smtClean="0">
                <a:latin typeface="Arial" pitchFamily="34" charset="0"/>
                <a:cs typeface="Arial" pitchFamily="34" charset="0"/>
                <a:hlinkClick r:id="rId3"/>
              </a:rPr>
              <a:t>/j</a:t>
            </a: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2000" dirty="0" smtClean="0">
                <a:latin typeface="Arial" pitchFamily="34" charset="0"/>
                <a:cs typeface="Arial" pitchFamily="34" charset="0"/>
                <a:hlinkClick r:id="rId4"/>
              </a:rPr>
              <a:t>http://www.</a:t>
            </a:r>
            <a:r>
              <a:rPr lang="cs-CZ" sz="2000" dirty="0" err="1" smtClean="0">
                <a:latin typeface="Arial" pitchFamily="34" charset="0"/>
                <a:cs typeface="Arial" pitchFamily="34" charset="0"/>
                <a:hlinkClick r:id="rId4"/>
              </a:rPr>
              <a:t>cbudejovice.czso.cz</a:t>
            </a:r>
            <a:r>
              <a:rPr lang="cs-CZ" sz="2000" dirty="0" smtClean="0">
                <a:latin typeface="Arial" pitchFamily="34" charset="0"/>
                <a:cs typeface="Arial" pitchFamily="34" charset="0"/>
                <a:hlinkClick r:id="rId4"/>
              </a:rPr>
              <a:t>/</a:t>
            </a:r>
            <a:r>
              <a:rPr lang="cs-CZ" sz="2000" dirty="0" err="1" smtClean="0">
                <a:latin typeface="Arial" pitchFamily="34" charset="0"/>
                <a:cs typeface="Arial" pitchFamily="34" charset="0"/>
                <a:hlinkClick r:id="rId4"/>
              </a:rPr>
              <a:t>xc</a:t>
            </a:r>
            <a:r>
              <a:rPr lang="cs-CZ" sz="2000" dirty="0" smtClean="0">
                <a:latin typeface="Arial" pitchFamily="34" charset="0"/>
                <a:cs typeface="Arial" pitchFamily="34" charset="0"/>
                <a:hlinkClick r:id="rId4"/>
              </a:rPr>
              <a:t>/redakce.</a:t>
            </a:r>
            <a:r>
              <a:rPr lang="cs-CZ" sz="2000" dirty="0" err="1" smtClean="0">
                <a:latin typeface="Arial" pitchFamily="34" charset="0"/>
                <a:cs typeface="Arial" pitchFamily="34" charset="0"/>
                <a:hlinkClick r:id="rId4"/>
              </a:rPr>
              <a:t>nsf</a:t>
            </a:r>
            <a:r>
              <a:rPr lang="cs-CZ" sz="2000" dirty="0" smtClean="0">
                <a:latin typeface="Arial" pitchFamily="34" charset="0"/>
                <a:cs typeface="Arial" pitchFamily="34" charset="0"/>
                <a:hlinkClick r:id="rId4"/>
              </a:rPr>
              <a:t>/i/charakteristika_kraje</a:t>
            </a: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2000" dirty="0" smtClean="0">
                <a:latin typeface="Arial" pitchFamily="34" charset="0"/>
                <a:cs typeface="Arial" pitchFamily="34" charset="0"/>
                <a:hlinkClick r:id="rId5"/>
              </a:rPr>
              <a:t>http://www.</a:t>
            </a:r>
            <a:r>
              <a:rPr lang="cs-CZ" sz="2000" dirty="0" err="1" smtClean="0">
                <a:latin typeface="Arial" pitchFamily="34" charset="0"/>
                <a:cs typeface="Arial" pitchFamily="34" charset="0"/>
                <a:hlinkClick r:id="rId5"/>
              </a:rPr>
              <a:t>cbvk.cz</a:t>
            </a:r>
            <a:r>
              <a:rPr lang="cs-CZ" sz="2000" dirty="0" smtClean="0">
                <a:latin typeface="Arial" pitchFamily="34" charset="0"/>
                <a:cs typeface="Arial" pitchFamily="34" charset="0"/>
                <a:hlinkClick r:id="rId5"/>
              </a:rPr>
              <a:t>/index.</a:t>
            </a:r>
            <a:r>
              <a:rPr lang="cs-CZ" sz="2000" dirty="0" err="1" smtClean="0">
                <a:latin typeface="Arial" pitchFamily="34" charset="0"/>
                <a:cs typeface="Arial" pitchFamily="34" charset="0"/>
                <a:hlinkClick r:id="rId5"/>
              </a:rPr>
              <a:t>php</a:t>
            </a:r>
            <a:r>
              <a:rPr lang="cs-CZ" sz="2000" dirty="0" smtClean="0">
                <a:latin typeface="Arial" pitchFamily="34" charset="0"/>
                <a:cs typeface="Arial" pitchFamily="34" charset="0"/>
                <a:hlinkClick r:id="rId5"/>
              </a:rPr>
              <a:t>?</a:t>
            </a:r>
            <a:r>
              <a:rPr lang="cs-CZ" sz="2000" dirty="0" err="1" smtClean="0">
                <a:latin typeface="Arial" pitchFamily="34" charset="0"/>
                <a:cs typeface="Arial" pitchFamily="34" charset="0"/>
                <a:hlinkClick r:id="rId5"/>
              </a:rPr>
              <a:t>lang</a:t>
            </a:r>
            <a:r>
              <a:rPr lang="cs-CZ" sz="2000" dirty="0" smtClean="0">
                <a:latin typeface="Arial" pitchFamily="34" charset="0"/>
                <a:cs typeface="Arial" pitchFamily="34" charset="0"/>
                <a:hlinkClick r:id="rId5"/>
              </a:rPr>
              <a:t>=CZ&amp;s=knihovny</a:t>
            </a: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2000" dirty="0" smtClean="0">
                <a:latin typeface="Arial" pitchFamily="34" charset="0"/>
                <a:cs typeface="Arial" pitchFamily="34" charset="0"/>
                <a:hlinkClick r:id="rId6"/>
              </a:rPr>
              <a:t>http://www.nazeleno.cz/energie/</a:t>
            </a:r>
            <a:r>
              <a:rPr lang="cs-CZ" sz="2000" dirty="0" err="1" smtClean="0">
                <a:latin typeface="Arial" pitchFamily="34" charset="0"/>
                <a:cs typeface="Arial" pitchFamily="34" charset="0"/>
                <a:hlinkClick r:id="rId6"/>
              </a:rPr>
              <a:t>vetrna</a:t>
            </a:r>
            <a:r>
              <a:rPr lang="cs-CZ" sz="2000" dirty="0" smtClean="0">
                <a:latin typeface="Arial" pitchFamily="34" charset="0"/>
                <a:cs typeface="Arial" pitchFamily="34" charset="0"/>
                <a:hlinkClick r:id="rId6"/>
              </a:rPr>
              <a:t>-energie/nove-zdroje-v-</a:t>
            </a:r>
            <a:r>
              <a:rPr lang="cs-CZ" sz="2000" dirty="0" err="1" smtClean="0">
                <a:latin typeface="Arial" pitchFamily="34" charset="0"/>
                <a:cs typeface="Arial" pitchFamily="34" charset="0"/>
                <a:hlinkClick r:id="rId6"/>
              </a:rPr>
              <a:t>evrope</a:t>
            </a:r>
            <a:r>
              <a:rPr lang="cs-CZ" sz="2000" dirty="0" smtClean="0">
                <a:latin typeface="Arial" pitchFamily="34" charset="0"/>
                <a:cs typeface="Arial" pitchFamily="34" charset="0"/>
                <a:hlinkClick r:id="rId6"/>
              </a:rPr>
              <a:t>-</a:t>
            </a:r>
            <a:r>
              <a:rPr lang="cs-CZ" sz="2000" dirty="0" err="1" smtClean="0">
                <a:latin typeface="Arial" pitchFamily="34" charset="0"/>
                <a:cs typeface="Arial" pitchFamily="34" charset="0"/>
                <a:hlinkClick r:id="rId6"/>
              </a:rPr>
              <a:t>jednoznacne</a:t>
            </a:r>
            <a:r>
              <a:rPr lang="cs-CZ" sz="2000" dirty="0" smtClean="0">
                <a:latin typeface="Arial" pitchFamily="34" charset="0"/>
                <a:cs typeface="Arial" pitchFamily="34" charset="0"/>
                <a:hlinkClick r:id="rId6"/>
              </a:rPr>
              <a:t>-vedou-</a:t>
            </a:r>
            <a:r>
              <a:rPr lang="cs-CZ" sz="2000" dirty="0" err="1" smtClean="0">
                <a:latin typeface="Arial" pitchFamily="34" charset="0"/>
                <a:cs typeface="Arial" pitchFamily="34" charset="0"/>
                <a:hlinkClick r:id="rId6"/>
              </a:rPr>
              <a:t>vetrne</a:t>
            </a:r>
            <a:r>
              <a:rPr lang="cs-CZ" sz="2000" dirty="0" smtClean="0">
                <a:latin typeface="Arial" pitchFamily="34" charset="0"/>
                <a:cs typeface="Arial" pitchFamily="34" charset="0"/>
                <a:hlinkClick r:id="rId6"/>
              </a:rPr>
              <a:t>-</a:t>
            </a:r>
            <a:r>
              <a:rPr lang="cs-CZ" sz="2000" dirty="0" err="1" smtClean="0">
                <a:latin typeface="Arial" pitchFamily="34" charset="0"/>
                <a:cs typeface="Arial" pitchFamily="34" charset="0"/>
                <a:hlinkClick r:id="rId6"/>
              </a:rPr>
              <a:t>elektrarny.aspx</a:t>
            </a: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2000" dirty="0" smtClean="0">
                <a:latin typeface="Arial" pitchFamily="34" charset="0"/>
                <a:cs typeface="Arial" pitchFamily="34" charset="0"/>
                <a:hlinkClick r:id="rId7"/>
              </a:rPr>
              <a:t>http://www.nazeleno.cz/energie/</a:t>
            </a:r>
            <a:r>
              <a:rPr lang="cs-CZ" sz="2000" dirty="0" err="1" smtClean="0">
                <a:latin typeface="Arial" pitchFamily="34" charset="0"/>
                <a:cs typeface="Arial" pitchFamily="34" charset="0"/>
                <a:hlinkClick r:id="rId7"/>
              </a:rPr>
              <a:t>vodni</a:t>
            </a:r>
            <a:r>
              <a:rPr lang="cs-CZ" sz="2000" dirty="0" smtClean="0">
                <a:latin typeface="Arial" pitchFamily="34" charset="0"/>
                <a:cs typeface="Arial" pitchFamily="34" charset="0"/>
                <a:hlinkClick r:id="rId7"/>
              </a:rPr>
              <a:t>-energie/</a:t>
            </a:r>
            <a:r>
              <a:rPr lang="cs-CZ" sz="2000" dirty="0" err="1" smtClean="0">
                <a:latin typeface="Arial" pitchFamily="34" charset="0"/>
                <a:cs typeface="Arial" pitchFamily="34" charset="0"/>
                <a:hlinkClick r:id="rId7"/>
              </a:rPr>
              <a:t>vodni</a:t>
            </a:r>
            <a:r>
              <a:rPr lang="cs-CZ" sz="2000" dirty="0" smtClean="0">
                <a:latin typeface="Arial" pitchFamily="34" charset="0"/>
                <a:cs typeface="Arial" pitchFamily="34" charset="0"/>
                <a:hlinkClick r:id="rId7"/>
              </a:rPr>
              <a:t>-</a:t>
            </a:r>
            <a:r>
              <a:rPr lang="cs-CZ" sz="2000" dirty="0" err="1" smtClean="0">
                <a:latin typeface="Arial" pitchFamily="34" charset="0"/>
                <a:cs typeface="Arial" pitchFamily="34" charset="0"/>
                <a:hlinkClick r:id="rId7"/>
              </a:rPr>
              <a:t>elektrarny</a:t>
            </a:r>
            <a:r>
              <a:rPr lang="cs-CZ" sz="2000" dirty="0" smtClean="0">
                <a:latin typeface="Arial" pitchFamily="34" charset="0"/>
                <a:cs typeface="Arial" pitchFamily="34" charset="0"/>
                <a:hlinkClick r:id="rId7"/>
              </a:rPr>
              <a:t>-v-</a:t>
            </a:r>
            <a:r>
              <a:rPr lang="cs-CZ" sz="2000" dirty="0" err="1" smtClean="0">
                <a:latin typeface="Arial" pitchFamily="34" charset="0"/>
                <a:cs typeface="Arial" pitchFamily="34" charset="0"/>
                <a:hlinkClick r:id="rId7"/>
              </a:rPr>
              <a:t>ceske</a:t>
            </a:r>
            <a:r>
              <a:rPr lang="cs-CZ" sz="2000" dirty="0" smtClean="0">
                <a:latin typeface="Arial" pitchFamily="34" charset="0"/>
                <a:cs typeface="Arial" pitchFamily="34" charset="0"/>
                <a:hlinkClick r:id="rId7"/>
              </a:rPr>
              <a:t>-republice-kolik-</a:t>
            </a:r>
            <a:r>
              <a:rPr lang="cs-CZ" sz="2000" dirty="0" err="1" smtClean="0">
                <a:latin typeface="Arial" pitchFamily="34" charset="0"/>
                <a:cs typeface="Arial" pitchFamily="34" charset="0"/>
                <a:hlinkClick r:id="rId7"/>
              </a:rPr>
              <a:t>vyrobi</a:t>
            </a:r>
            <a:r>
              <a:rPr lang="cs-CZ" sz="2000" dirty="0" smtClean="0">
                <a:latin typeface="Arial" pitchFamily="34" charset="0"/>
                <a:cs typeface="Arial" pitchFamily="34" charset="0"/>
                <a:hlinkClick r:id="rId7"/>
              </a:rPr>
              <a:t>-</a:t>
            </a:r>
            <a:r>
              <a:rPr lang="cs-CZ" sz="2000" dirty="0" err="1" smtClean="0">
                <a:latin typeface="Arial" pitchFamily="34" charset="0"/>
                <a:cs typeface="Arial" pitchFamily="34" charset="0"/>
                <a:hlinkClick r:id="rId7"/>
              </a:rPr>
              <a:t>elektriny.aspx</a:t>
            </a: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2000" dirty="0" smtClean="0">
                <a:latin typeface="Arial" pitchFamily="34" charset="0"/>
                <a:cs typeface="Arial" pitchFamily="34" charset="0"/>
                <a:hlinkClick r:id="rId8"/>
              </a:rPr>
              <a:t>http://aa.ecn.cz/img_upload/e6ffb6c50bc1424ab10ecf09e063cd63/albums/userpics/10005/Elektrarna_Prunerov_II_20070926.jpg</a:t>
            </a: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endParaRPr lang="cs-CZ" sz="2400" dirty="0" smtClean="0"/>
          </a:p>
          <a:p>
            <a:pPr algn="ctr">
              <a:buNone/>
            </a:pPr>
            <a:endParaRPr lang="cs-CZ" sz="2000" dirty="0" smtClean="0"/>
          </a:p>
          <a:p>
            <a:pPr algn="ctr"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691680" y="4725144"/>
            <a:ext cx="5976938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Obdélník 4"/>
          <p:cNvSpPr/>
          <p:nvPr/>
        </p:nvSpPr>
        <p:spPr>
          <a:xfrm>
            <a:off x="179512" y="5877272"/>
            <a:ext cx="89644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i="1" dirty="0" smtClean="0">
                <a:latin typeface="Arial" pitchFamily="34" charset="0"/>
                <a:cs typeface="Arial" pitchFamily="34" charset="0"/>
              </a:rPr>
              <a:t>Autorem materiálu a všech jeho částí, není-li uvedeno jinak, je Mgr. Monika Nováková.</a:t>
            </a:r>
            <a:endParaRPr lang="cs-CZ" i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357</TotalTime>
  <Words>275</Words>
  <Application>Microsoft Office PowerPoint</Application>
  <PresentationFormat>Předvádění na obrazovce (4:3)</PresentationFormat>
  <Paragraphs>119</Paragraphs>
  <Slides>8</Slides>
  <Notes>0</Notes>
  <HiddenSlides>0</HiddenSlides>
  <MMClips>1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0" baseType="lpstr">
      <vt:lpstr>Cesta</vt:lpstr>
      <vt:lpstr>Dokument</vt:lpstr>
      <vt:lpstr>Z E M Ě P I S </vt:lpstr>
      <vt:lpstr>Popis prezentace </vt:lpstr>
      <vt:lpstr>Jihočeský kraj </vt:lpstr>
      <vt:lpstr>Řeky a nádrže jihočeského kraje </vt:lpstr>
      <vt:lpstr>Města jihočeského kraje </vt:lpstr>
      <vt:lpstr>Cvičení Vylušti křížovku. V tajence se dozvíš, co je zajímavého na boubíně. </vt:lpstr>
      <vt:lpstr>Cvičení  </vt:lpstr>
      <vt:lpstr>Seznam informačních zdrojů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 Ě M Ě P I S</dc:title>
  <dc:creator>pc</dc:creator>
  <cp:lastModifiedBy>Dum</cp:lastModifiedBy>
  <cp:revision>57</cp:revision>
  <dcterms:modified xsi:type="dcterms:W3CDTF">2012-09-18T09:25:28Z</dcterms:modified>
</cp:coreProperties>
</file>