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5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2B2B2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793" autoAdjust="0"/>
    <p:restoredTop sz="95504" autoAdjust="0"/>
  </p:normalViewPr>
  <p:slideViewPr>
    <p:cSldViewPr>
      <p:cViewPr varScale="1">
        <p:scale>
          <a:sx n="70" d="100"/>
          <a:sy n="70" d="100"/>
        </p:scale>
        <p:origin x="-48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cs.wikipedia.org/wiki/Soubor:Flag_of_Pardubice_Region.svg" TargetMode="Externa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7.jpeg"/><Relationship Id="rId5" Type="http://schemas.openxmlformats.org/officeDocument/2006/relationships/image" Target="../media/image6.png"/><Relationship Id="rId4" Type="http://schemas.openxmlformats.org/officeDocument/2006/relationships/hyperlink" Target="http://cs.wikipedia.org/wiki/Soubor:Pardubice_Region_CoA_CZ.svg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zso.cz/xe/edicniplan.nsf/p/531339-09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hyperlink" Target="http://www.uh.brod.cz/kultura/skladatele/prev_obr/smetana.jpg" TargetMode="External"/><Relationship Id="rId4" Type="http://schemas.openxmlformats.org/officeDocument/2006/relationships/hyperlink" Target="http://cs.wikipedia.org/wiki/Pardubick%C3%BD_kraj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3123778"/>
          </a:xfrm>
        </p:spPr>
        <p:txBody>
          <a:bodyPr>
            <a:normAutofit/>
          </a:bodyPr>
          <a:lstStyle/>
          <a:p>
            <a:pPr algn="ctr"/>
            <a:r>
              <a:rPr lang="cs-CZ" sz="6600" b="1" dirty="0" smtClean="0">
                <a:latin typeface="Arial" pitchFamily="34" charset="0"/>
                <a:cs typeface="Arial" pitchFamily="34" charset="0"/>
              </a:rPr>
              <a:t>Z E M Ě P I S 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sz="1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1800" b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VY_52_INOVACE_21_02_Pardubický </a:t>
            </a:r>
            <a:r>
              <a:rPr lang="cs-CZ" sz="1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kraj</a:t>
            </a:r>
            <a:endParaRPr lang="cs-CZ" sz="1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1259632" y="2852936"/>
            <a:ext cx="5976937" cy="990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Popis prezentace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3. snímek – vlajka, znak a mapa 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4. snímek – řeky Pardubického kraje 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5. snímek – města Pardubického kraje 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6. snímek – cvičení (život skladatele Bedřicha Smetany)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7. snímek – cvičení (spoj, co k sobě patří správně)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8. snímek – seznam informačních zdrojů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CCCCFF"/>
            </a:gs>
            <a:gs pos="17999">
              <a:srgbClr val="99CCFF"/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Pardubický kraj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5536" y="1268760"/>
            <a:ext cx="4608512" cy="4176464"/>
          </a:xfrm>
        </p:spPr>
        <p:txBody>
          <a:bodyPr>
            <a:normAutofit/>
          </a:bodyPr>
          <a:lstStyle/>
          <a:p>
            <a:pPr algn="just">
              <a:buClr>
                <a:schemeClr val="tx1"/>
              </a:buClr>
              <a:buFont typeface="Wingdings" pitchFamily="2" charset="2"/>
              <a:buChar char="§"/>
            </a:pPr>
            <a:r>
              <a:rPr lang="cs-CZ" b="1" cap="none" dirty="0" smtClean="0">
                <a:solidFill>
                  <a:schemeClr val="tx1"/>
                </a:solidFill>
                <a:latin typeface="+mn-lt"/>
                <a:cs typeface="Arial" pitchFamily="34" charset="0"/>
              </a:rPr>
              <a:t> povrch rozmanitý </a:t>
            </a:r>
          </a:p>
          <a:p>
            <a:pPr algn="just">
              <a:buClr>
                <a:schemeClr val="tx1"/>
              </a:buClr>
              <a:buFont typeface="Wingdings" pitchFamily="2" charset="2"/>
              <a:buChar char="§"/>
            </a:pPr>
            <a:endParaRPr lang="cs-CZ" b="1" cap="none" dirty="0" smtClean="0">
              <a:solidFill>
                <a:schemeClr val="tx1"/>
              </a:solidFill>
              <a:latin typeface="+mn-lt"/>
              <a:cs typeface="Arial" pitchFamily="34" charset="0"/>
            </a:endParaRPr>
          </a:p>
          <a:p>
            <a:pPr algn="just">
              <a:buClr>
                <a:schemeClr val="tx1"/>
              </a:buClr>
              <a:buFont typeface="Wingdings" pitchFamily="2" charset="2"/>
              <a:buChar char="§"/>
            </a:pPr>
            <a:r>
              <a:rPr lang="cs-CZ" b="1" cap="none" dirty="0" smtClean="0">
                <a:solidFill>
                  <a:schemeClr val="tx1"/>
                </a:solidFill>
                <a:latin typeface="+mn-lt"/>
                <a:cs typeface="Arial" pitchFamily="34" charset="0"/>
              </a:rPr>
              <a:t> střídají se hory, vrchoviny a roviny </a:t>
            </a:r>
          </a:p>
          <a:p>
            <a:pPr algn="just">
              <a:buClr>
                <a:schemeClr val="tx1"/>
              </a:buClr>
              <a:buFont typeface="Wingdings" pitchFamily="2" charset="2"/>
              <a:buChar char="§"/>
            </a:pPr>
            <a:endParaRPr lang="cs-CZ" b="1" cap="none" dirty="0" smtClean="0">
              <a:solidFill>
                <a:schemeClr val="tx1"/>
              </a:solidFill>
              <a:latin typeface="+mn-lt"/>
              <a:cs typeface="Arial" pitchFamily="34" charset="0"/>
            </a:endParaRPr>
          </a:p>
          <a:p>
            <a:pPr algn="just">
              <a:buClr>
                <a:schemeClr val="tx1"/>
              </a:buClr>
              <a:buFont typeface="Wingdings" pitchFamily="2" charset="2"/>
              <a:buChar char="§"/>
            </a:pPr>
            <a:r>
              <a:rPr lang="cs-CZ" b="1" cap="none" dirty="0" smtClean="0">
                <a:solidFill>
                  <a:schemeClr val="tx1"/>
                </a:solidFill>
                <a:latin typeface="+mn-lt"/>
                <a:cs typeface="Arial" pitchFamily="34" charset="0"/>
              </a:rPr>
              <a:t> Českomoravská vrchovina</a:t>
            </a:r>
          </a:p>
          <a:p>
            <a:pPr algn="just">
              <a:buClr>
                <a:schemeClr val="tx1"/>
              </a:buClr>
              <a:buFont typeface="Wingdings" pitchFamily="2" charset="2"/>
              <a:buChar char="§"/>
            </a:pPr>
            <a:endParaRPr lang="cs-CZ" b="1" cap="none" dirty="0" smtClean="0">
              <a:solidFill>
                <a:schemeClr val="tx1"/>
              </a:solidFill>
              <a:latin typeface="+mn-lt"/>
              <a:cs typeface="Arial" pitchFamily="34" charset="0"/>
            </a:endParaRPr>
          </a:p>
          <a:p>
            <a:pPr algn="just">
              <a:buClr>
                <a:schemeClr val="tx1"/>
              </a:buClr>
              <a:buFont typeface="Wingdings" pitchFamily="2" charset="2"/>
              <a:buChar char="§"/>
            </a:pPr>
            <a:r>
              <a:rPr lang="cs-CZ" b="1" cap="none" dirty="0" smtClean="0">
                <a:solidFill>
                  <a:schemeClr val="tx1"/>
                </a:solidFill>
                <a:latin typeface="+mn-lt"/>
                <a:cs typeface="Arial" pitchFamily="34" charset="0"/>
              </a:rPr>
              <a:t> </a:t>
            </a:r>
            <a:r>
              <a:rPr lang="cs-CZ" b="1" cap="none" dirty="0" err="1" smtClean="0">
                <a:solidFill>
                  <a:schemeClr val="tx1"/>
                </a:solidFill>
                <a:latin typeface="+mn-lt"/>
                <a:cs typeface="Arial" pitchFamily="34" charset="0"/>
              </a:rPr>
              <a:t>Drahanská</a:t>
            </a:r>
            <a:r>
              <a:rPr lang="cs-CZ" b="1" cap="none" dirty="0" smtClean="0">
                <a:solidFill>
                  <a:schemeClr val="tx1"/>
                </a:solidFill>
                <a:latin typeface="+mn-lt"/>
                <a:cs typeface="Arial" pitchFamily="34" charset="0"/>
              </a:rPr>
              <a:t> vrchovina </a:t>
            </a:r>
          </a:p>
          <a:p>
            <a:pPr algn="just">
              <a:buClr>
                <a:schemeClr val="tx1"/>
              </a:buClr>
              <a:buFont typeface="Wingdings" pitchFamily="2" charset="2"/>
              <a:buChar char="§"/>
            </a:pPr>
            <a:endParaRPr lang="cs-CZ" b="1" cap="none" dirty="0" smtClean="0">
              <a:solidFill>
                <a:schemeClr val="tx1"/>
              </a:solidFill>
              <a:latin typeface="+mn-lt"/>
              <a:cs typeface="Arial" pitchFamily="34" charset="0"/>
            </a:endParaRPr>
          </a:p>
          <a:p>
            <a:pPr algn="just">
              <a:buClr>
                <a:schemeClr val="tx1"/>
              </a:buClr>
              <a:buFont typeface="Wingdings" pitchFamily="2" charset="2"/>
              <a:buChar char="§"/>
            </a:pPr>
            <a:r>
              <a:rPr lang="cs-CZ" b="1" cap="none" dirty="0" smtClean="0">
                <a:solidFill>
                  <a:schemeClr val="tx1"/>
                </a:solidFill>
                <a:latin typeface="+mn-lt"/>
                <a:cs typeface="Arial" pitchFamily="34" charset="0"/>
              </a:rPr>
              <a:t> </a:t>
            </a:r>
            <a:r>
              <a:rPr lang="cs-CZ" b="1" u="sng" cap="none" dirty="0" smtClean="0">
                <a:solidFill>
                  <a:schemeClr val="tx1"/>
                </a:solidFill>
                <a:latin typeface="+mn-lt"/>
                <a:cs typeface="Arial" pitchFamily="34" charset="0"/>
              </a:rPr>
              <a:t>Kralický Sněžník </a:t>
            </a:r>
            <a:r>
              <a:rPr lang="cs-CZ" b="1" cap="none" dirty="0" smtClean="0">
                <a:solidFill>
                  <a:schemeClr val="tx1"/>
                </a:solidFill>
                <a:latin typeface="+mn-lt"/>
                <a:cs typeface="Arial" pitchFamily="34" charset="0"/>
              </a:rPr>
              <a:t>(1423 m) </a:t>
            </a:r>
          </a:p>
          <a:p>
            <a:pPr algn="just">
              <a:buClr>
                <a:schemeClr val="tx1"/>
              </a:buClr>
              <a:buFont typeface="Wingdings" pitchFamily="2" charset="2"/>
              <a:buChar char="§"/>
            </a:pPr>
            <a:endParaRPr lang="cs-CZ" b="1" cap="none" dirty="0" smtClean="0">
              <a:solidFill>
                <a:schemeClr val="tx1"/>
              </a:solidFill>
              <a:latin typeface="+mn-lt"/>
              <a:cs typeface="Arial" pitchFamily="34" charset="0"/>
            </a:endParaRPr>
          </a:p>
          <a:p>
            <a:pPr algn="just">
              <a:buClr>
                <a:schemeClr val="tx1"/>
              </a:buClr>
              <a:buFont typeface="Wingdings" pitchFamily="2" charset="2"/>
              <a:buChar char="§"/>
            </a:pPr>
            <a:r>
              <a:rPr lang="cs-CZ" b="1" cap="none" dirty="0" smtClean="0">
                <a:solidFill>
                  <a:schemeClr val="tx1"/>
                </a:solidFill>
                <a:latin typeface="+mn-lt"/>
                <a:cs typeface="Arial" pitchFamily="34" charset="0"/>
              </a:rPr>
              <a:t> podnebí v Polabí teplé, na horách chladnější  </a:t>
            </a:r>
            <a:endParaRPr lang="cs-CZ" b="1" cap="none" dirty="0">
              <a:solidFill>
                <a:schemeClr val="tx1"/>
              </a:solidFill>
              <a:latin typeface="+mn-lt"/>
              <a:cs typeface="Arial" pitchFamily="34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algn="ctr"/>
            <a:r>
              <a:rPr lang="cs-CZ" b="1" dirty="0" smtClean="0">
                <a:latin typeface="Arial" pitchFamily="34" charset="0"/>
                <a:cs typeface="Arial" pitchFamily="34" charset="0"/>
              </a:rPr>
              <a:t>vlajka , znak a mapa 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3" name="Obrázek 12" descr="{{{název}}} – vlajka">
            <a:hlinkClick r:id="rId2" tooltip="&quot;{{{název}}} – vlajka&quot;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1556792"/>
            <a:ext cx="1047750" cy="695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Obrázek 13" descr="{{{název}}} – znak">
            <a:hlinkClick r:id="rId4" tooltip="&quot;{{{název}}} – znak&quot;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164288" y="1556792"/>
            <a:ext cx="857250" cy="1028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Obrázek 14" descr="parkraj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220072" y="3068960"/>
            <a:ext cx="3429000" cy="242697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rek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59632" y="1484784"/>
            <a:ext cx="6624736" cy="44471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11560"/>
          </a:xfrm>
        </p:spPr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Řeky pardubického kraje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4800" y="1124744"/>
            <a:ext cx="8587680" cy="5199856"/>
          </a:xfrm>
        </p:spPr>
        <p:txBody>
          <a:bodyPr>
            <a:normAutofit/>
          </a:bodyPr>
          <a:lstStyle/>
          <a:p>
            <a:pPr algn="just">
              <a:buNone/>
            </a:pPr>
            <a:endParaRPr lang="cs-CZ" dirty="0" smtClean="0"/>
          </a:p>
          <a:p>
            <a:pPr algn="just">
              <a:buNone/>
            </a:pPr>
            <a:endParaRPr lang="cs-CZ" dirty="0" smtClean="0"/>
          </a:p>
          <a:p>
            <a:pPr algn="ctr">
              <a:buNone/>
            </a:pPr>
            <a:endParaRPr lang="cs-CZ" b="1" dirty="0" smtClean="0"/>
          </a:p>
          <a:p>
            <a:pPr algn="ctr">
              <a:buNone/>
            </a:pPr>
            <a:endParaRPr lang="cs-CZ" b="1" dirty="0" smtClean="0"/>
          </a:p>
          <a:p>
            <a:pPr algn="ctr">
              <a:buNone/>
            </a:pPr>
            <a:r>
              <a:rPr lang="cs-CZ" sz="6000" b="1" dirty="0" smtClean="0">
                <a:solidFill>
                  <a:schemeClr val="bg1"/>
                </a:solidFill>
              </a:rPr>
              <a:t>LABE – MORAVA - SVITAVA</a:t>
            </a:r>
          </a:p>
          <a:p>
            <a:pPr algn="just">
              <a:buNone/>
            </a:pPr>
            <a:endParaRPr lang="cs-CZ" dirty="0" smtClean="0"/>
          </a:p>
          <a:p>
            <a:pPr algn="just"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124744"/>
            <a:ext cx="4343400" cy="5199856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Města pardubického kraje </a:t>
            </a:r>
            <a:endParaRPr lang="cs-CZ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4800" y="1196752"/>
            <a:ext cx="8731696" cy="5400600"/>
          </a:xfrm>
        </p:spPr>
        <p:txBody>
          <a:bodyPr>
            <a:normAutofit/>
          </a:bodyPr>
          <a:lstStyle/>
          <a:p>
            <a:pPr algn="just">
              <a:buNone/>
            </a:pPr>
            <a:endParaRPr lang="cs-CZ" dirty="0" smtClean="0"/>
          </a:p>
          <a:p>
            <a:pPr algn="just">
              <a:buNone/>
            </a:pPr>
            <a:endParaRPr lang="cs-CZ" dirty="0" smtClean="0"/>
          </a:p>
          <a:p>
            <a:pPr algn="just">
              <a:buNone/>
            </a:pPr>
            <a:endParaRPr lang="cs-CZ" dirty="0" smtClean="0"/>
          </a:p>
          <a:p>
            <a:pPr algn="ctr">
              <a:buNone/>
            </a:pPr>
            <a:endParaRPr lang="cs-CZ" sz="1800" dirty="0" smtClean="0"/>
          </a:p>
          <a:p>
            <a:pPr algn="just">
              <a:buNone/>
            </a:pPr>
            <a:r>
              <a:rPr lang="cs-CZ" sz="1800" dirty="0" smtClean="0"/>
              <a:t> </a:t>
            </a:r>
          </a:p>
          <a:p>
            <a:pPr algn="just">
              <a:buNone/>
            </a:pPr>
            <a:endParaRPr lang="cs-CZ" dirty="0" smtClean="0"/>
          </a:p>
          <a:p>
            <a:pPr algn="just">
              <a:buNone/>
            </a:pPr>
            <a:r>
              <a:rPr lang="cs-CZ" dirty="0" smtClean="0"/>
              <a:t> </a:t>
            </a:r>
          </a:p>
          <a:p>
            <a:pPr algn="just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691680" y="2348880"/>
            <a:ext cx="5112568" cy="246221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cs-CZ" sz="2000" b="1" cap="none" spc="0" dirty="0" smtClean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PARDUBICE</a:t>
            </a:r>
          </a:p>
          <a:p>
            <a:pPr algn="ctr"/>
            <a:r>
              <a:rPr lang="cs-CZ" sz="2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krajský úřad </a:t>
            </a:r>
          </a:p>
          <a:p>
            <a:pPr algn="ctr"/>
            <a:r>
              <a:rPr lang="cs-CZ" sz="20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chemický, strojírenský a potravinářský průmysl</a:t>
            </a:r>
          </a:p>
          <a:p>
            <a:pPr algn="ctr"/>
            <a:r>
              <a:rPr lang="cs-CZ" sz="2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výroba perníku </a:t>
            </a:r>
          </a:p>
          <a:p>
            <a:pPr algn="ctr"/>
            <a:r>
              <a:rPr lang="cs-CZ" sz="2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Velká pardubická </a:t>
            </a:r>
            <a:r>
              <a:rPr lang="cs-CZ" sz="20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</a:p>
          <a:p>
            <a:pPr algn="ctr"/>
            <a:endParaRPr lang="cs-CZ" sz="1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148064" y="1484784"/>
            <a:ext cx="3750387" cy="123110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LITOMYŠL </a:t>
            </a:r>
          </a:p>
          <a:p>
            <a:pPr algn="ctr"/>
            <a:r>
              <a:rPr lang="cs-CZ" sz="2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zde se narodil hudební skladatel </a:t>
            </a:r>
          </a:p>
          <a:p>
            <a:pPr algn="ctr"/>
            <a:r>
              <a:rPr lang="cs-CZ" sz="2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Bedřich Smetana </a:t>
            </a:r>
            <a:endParaRPr lang="cs-CZ" sz="2000" b="1" cap="none" spc="0" dirty="0" smtClean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pPr algn="ctr"/>
            <a:endParaRPr lang="cs-CZ" sz="1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971600" y="4869160"/>
            <a:ext cx="210455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VYSOKÉ MÝTO </a:t>
            </a:r>
          </a:p>
          <a:p>
            <a:pPr algn="ctr"/>
            <a:r>
              <a:rPr lang="cs-CZ" sz="2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výroba autobusů  </a:t>
            </a:r>
            <a:endParaRPr lang="cs-CZ" sz="2000" b="1" cap="none" spc="0" dirty="0" smtClean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pPr algn="ctr"/>
            <a:endParaRPr lang="cs-CZ" sz="1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012160" y="4797152"/>
            <a:ext cx="24745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ČESKÁ TŘEBOVÁ </a:t>
            </a:r>
          </a:p>
          <a:p>
            <a:pPr algn="ctr"/>
            <a:r>
              <a:rPr lang="cs-CZ" sz="2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železniční křižovatka </a:t>
            </a:r>
            <a:endParaRPr lang="cs-CZ" sz="2000" b="1" cap="none" spc="0" dirty="0" smtClean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pPr algn="ctr"/>
            <a:endParaRPr lang="cs-CZ" sz="1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80455" y="1412776"/>
            <a:ext cx="3937936" cy="89255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endParaRPr lang="cs-CZ" sz="2000" b="1" cap="none" spc="0" dirty="0" smtClean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CHRUDIM, SVITAVY  A ÚSTÍ NAD ORLICÍ</a:t>
            </a:r>
          </a:p>
          <a:p>
            <a:pPr algn="ctr"/>
            <a:endParaRPr lang="cs-CZ" sz="1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Cvičení </a:t>
            </a:r>
            <a:r>
              <a:rPr lang="cs-CZ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  <a:sym typeface="Wingdings"/>
              </a:rPr>
              <a:t> ?</a:t>
            </a:r>
            <a:endParaRPr lang="cs-CZ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340768"/>
            <a:ext cx="8686800" cy="4739357"/>
          </a:xfrm>
        </p:spPr>
        <p:txBody>
          <a:bodyPr>
            <a:normAutofit fontScale="25000" lnSpcReduction="20000"/>
          </a:bodyPr>
          <a:lstStyle/>
          <a:p>
            <a:pPr algn="ctr">
              <a:buNone/>
            </a:pPr>
            <a:endParaRPr lang="cs-CZ" sz="1800" dirty="0" smtClean="0"/>
          </a:p>
          <a:p>
            <a:pPr algn="ctr">
              <a:buNone/>
            </a:pPr>
            <a:endParaRPr lang="cs-CZ" sz="1800" dirty="0" smtClean="0"/>
          </a:p>
          <a:p>
            <a:pPr algn="ctr">
              <a:buNone/>
            </a:pPr>
            <a:endParaRPr lang="cs-CZ" sz="1800" dirty="0" smtClean="0"/>
          </a:p>
          <a:p>
            <a:pPr algn="ctr">
              <a:buNone/>
            </a:pPr>
            <a:r>
              <a:rPr lang="cs-CZ" sz="9600" b="1" dirty="0" smtClean="0"/>
              <a:t>Ve kterém městě se narodil hudební skladatel Bedřich Smetana? </a:t>
            </a:r>
          </a:p>
          <a:p>
            <a:pPr algn="ctr">
              <a:buNone/>
            </a:pPr>
            <a:endParaRPr lang="cs-CZ" sz="9600" b="1" dirty="0" smtClean="0"/>
          </a:p>
          <a:p>
            <a:pPr algn="ctr">
              <a:buNone/>
            </a:pPr>
            <a:r>
              <a:rPr lang="cs-CZ" sz="9600" b="1" dirty="0" smtClean="0">
                <a:sym typeface="Wingdings"/>
              </a:rPr>
              <a:t>               </a:t>
            </a:r>
            <a:r>
              <a:rPr lang="cs-CZ" sz="9600" b="1" dirty="0" smtClean="0"/>
              <a:t>1824- </a:t>
            </a:r>
            <a:r>
              <a:rPr lang="cs-CZ" sz="9600" b="1" dirty="0" smtClean="0">
                <a:sym typeface="Wingdings"/>
              </a:rPr>
              <a:t></a:t>
            </a:r>
            <a:r>
              <a:rPr lang="cs-CZ" sz="9600" b="1" dirty="0" smtClean="0"/>
              <a:t>1884</a:t>
            </a:r>
          </a:p>
          <a:p>
            <a:pPr algn="ctr">
              <a:buNone/>
            </a:pPr>
            <a:endParaRPr lang="cs-CZ" sz="9600" b="1" dirty="0" smtClean="0"/>
          </a:p>
          <a:p>
            <a:pPr algn="ctr">
              <a:buNone/>
            </a:pPr>
            <a:endParaRPr lang="cs-CZ" sz="9600" b="1" dirty="0" smtClean="0"/>
          </a:p>
          <a:p>
            <a:pPr algn="ctr">
              <a:buNone/>
            </a:pPr>
            <a:endParaRPr lang="cs-CZ" sz="9600" b="1" dirty="0" smtClean="0"/>
          </a:p>
          <a:p>
            <a:pPr algn="ctr">
              <a:buNone/>
            </a:pPr>
            <a:endParaRPr lang="cs-CZ" sz="9600" b="1" dirty="0" smtClean="0"/>
          </a:p>
          <a:p>
            <a:pPr algn="ctr">
              <a:buNone/>
            </a:pPr>
            <a:endParaRPr lang="cs-CZ" sz="9600" b="1" dirty="0" smtClean="0"/>
          </a:p>
          <a:p>
            <a:pPr algn="ctr">
              <a:buNone/>
            </a:pPr>
            <a:endParaRPr lang="cs-CZ" sz="9600" b="1" dirty="0" smtClean="0"/>
          </a:p>
          <a:p>
            <a:pPr algn="ctr">
              <a:buNone/>
            </a:pPr>
            <a:endParaRPr lang="cs-CZ" sz="9600" b="1" dirty="0" smtClean="0"/>
          </a:p>
          <a:p>
            <a:pPr algn="ctr">
              <a:buNone/>
            </a:pPr>
            <a:endParaRPr lang="cs-CZ" sz="9600" b="1" dirty="0" smtClean="0"/>
          </a:p>
          <a:p>
            <a:pPr algn="ctr">
              <a:buNone/>
            </a:pPr>
            <a:endParaRPr lang="cs-CZ" sz="9600" b="1" dirty="0" smtClean="0"/>
          </a:p>
          <a:p>
            <a:pPr algn="ctr">
              <a:buNone/>
            </a:pPr>
            <a:r>
              <a:rPr lang="cs-CZ" sz="9600" b="1" dirty="0" smtClean="0"/>
              <a:t>Najdi na internetu, v encyklopedii, které skladby složil? </a:t>
            </a:r>
          </a:p>
          <a:p>
            <a:pPr>
              <a:buNone/>
            </a:pPr>
            <a:endParaRPr lang="cs-CZ" sz="42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 </a:t>
            </a:r>
          </a:p>
          <a:p>
            <a:pPr>
              <a:buNone/>
            </a:pPr>
            <a:endParaRPr lang="cs-CZ" sz="1800" dirty="0"/>
          </a:p>
        </p:txBody>
      </p:sp>
      <p:pic>
        <p:nvPicPr>
          <p:cNvPr id="1026" name="Picture 2" descr="C:\Documents and Settings\Monika Nováková\Local Settings\Temporary Internet Files\Content.IE5\QJLBKUX5\smetana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2060848"/>
            <a:ext cx="2447925" cy="304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3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CVIČENÍ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 České Třebové je velká železniční křižovatka. </a:t>
            </a:r>
          </a:p>
          <a:p>
            <a:pPr algn="ctr"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Spoj, co k sobě patří. </a:t>
            </a: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sz="1800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VÝPRAVČÍ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				kontroluje jízdenky, radí cestujícím </a:t>
            </a:r>
          </a:p>
          <a:p>
            <a:pPr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sz="1800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STROJVEDOUCÍ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			dává znamení k odjezdu vlaku </a:t>
            </a:r>
          </a:p>
          <a:p>
            <a:pPr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sz="1800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VLAKVEDOUCÍ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			určuje, na kterou kolej vlak jede</a:t>
            </a:r>
          </a:p>
          <a:p>
            <a:pPr>
              <a:buNone/>
            </a:pPr>
            <a:r>
              <a:rPr lang="cs-CZ" sz="1800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	PRŮVODČÍ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				řídí vlak a odpovídá za bezpečnost </a:t>
            </a:r>
          </a:p>
          <a:p>
            <a:pPr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sz="1800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SIGNALISTA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				zodpovídá za provoz vlaku </a:t>
            </a:r>
          </a:p>
          <a:p>
            <a:pPr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Veselý obličej 4"/>
          <p:cNvSpPr/>
          <p:nvPr/>
        </p:nvSpPr>
        <p:spPr>
          <a:xfrm>
            <a:off x="5724128" y="404664"/>
            <a:ext cx="720080" cy="576064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Seznam informačních zdrojů 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435280" cy="2548880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2000" dirty="0" smtClean="0">
              <a:hlinkClick r:id="rId3"/>
            </a:endParaRPr>
          </a:p>
          <a:p>
            <a:pPr>
              <a:buNone/>
            </a:pPr>
            <a:r>
              <a:rPr lang="cs-CZ" sz="1200" dirty="0" smtClean="0">
                <a:latin typeface="Arial" pitchFamily="34" charset="0"/>
                <a:cs typeface="Arial" pitchFamily="34" charset="0"/>
                <a:hlinkClick r:id="rId3"/>
              </a:rPr>
              <a:t>http://www.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3"/>
              </a:rPr>
              <a:t>czso.cz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3"/>
              </a:rPr>
              <a:t>/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3"/>
              </a:rPr>
              <a:t>xe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3"/>
              </a:rPr>
              <a:t>/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3"/>
              </a:rPr>
              <a:t>edicniplan.nsf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3"/>
              </a:rPr>
              <a:t>/p/531339-09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http://cs.wikipedia.org/wiki/Pardubick%C3%BD_kraj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200" dirty="0" smtClean="0">
                <a:latin typeface="Arial" pitchFamily="34" charset="0"/>
                <a:cs typeface="Arial" pitchFamily="34" charset="0"/>
                <a:hlinkClick r:id="rId5"/>
              </a:rPr>
              <a:t>http://www.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5"/>
              </a:rPr>
              <a:t>uh.brod.cz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5"/>
              </a:rPr>
              <a:t>/kultura/skladatele/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5"/>
              </a:rPr>
              <a:t>prev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5"/>
              </a:rPr>
              <a:t>_obr/smetana.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5"/>
              </a:rPr>
              <a:t>jpg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KARTUS, F., TEPLÝ, F. (2006): </a:t>
            </a:r>
            <a:r>
              <a:rPr lang="cs-CZ" sz="1200" i="1" dirty="0" smtClean="0">
                <a:latin typeface="Arial" pitchFamily="34" charset="0"/>
                <a:cs typeface="Arial" pitchFamily="34" charset="0"/>
              </a:rPr>
              <a:t>Zeměpis </a:t>
            </a:r>
            <a:r>
              <a:rPr lang="cs-CZ" sz="1200" i="1" smtClean="0">
                <a:latin typeface="Arial" pitchFamily="34" charset="0"/>
                <a:cs typeface="Arial" pitchFamily="34" charset="0"/>
              </a:rPr>
              <a:t>Česká republika: </a:t>
            </a:r>
            <a:r>
              <a:rPr lang="cs-CZ" sz="1200" i="1" dirty="0" smtClean="0">
                <a:latin typeface="Arial" pitchFamily="34" charset="0"/>
                <a:cs typeface="Arial" pitchFamily="34" charset="0"/>
              </a:rPr>
              <a:t>Pracovní sešit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. Praha: Portál.  ISBN 80-7320-088-0. 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91680" y="4509120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179512" y="5877272"/>
            <a:ext cx="89644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Monika Nováková.</a:t>
            </a:r>
            <a:endParaRPr lang="cs-CZ" i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239</TotalTime>
  <Words>255</Words>
  <Application>Microsoft Office PowerPoint</Application>
  <PresentationFormat>Předvádění na obrazovce (4:3)</PresentationFormat>
  <Paragraphs>107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Z E M Ě P I S </vt:lpstr>
      <vt:lpstr>Popis prezentace </vt:lpstr>
      <vt:lpstr>Pardubický kraj</vt:lpstr>
      <vt:lpstr>Řeky pardubického kraje </vt:lpstr>
      <vt:lpstr>Města pardubického kraje </vt:lpstr>
      <vt:lpstr>Cvičení  ?</vt:lpstr>
      <vt:lpstr>CVIČENÍ </vt:lpstr>
      <vt:lpstr>Seznam informačních zdrojů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 Ě M Ě P I S</dc:title>
  <dc:creator>pc</dc:creator>
  <cp:lastModifiedBy>pc</cp:lastModifiedBy>
  <cp:revision>47</cp:revision>
  <dcterms:modified xsi:type="dcterms:W3CDTF">2012-09-18T06:02:30Z</dcterms:modified>
</cp:coreProperties>
</file>