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32" autoAdjust="0"/>
    <p:restoredTop sz="94660"/>
  </p:normalViewPr>
  <p:slideViewPr>
    <p:cSldViewPr>
      <p:cViewPr varScale="1">
        <p:scale>
          <a:sx n="101" d="100"/>
          <a:sy n="101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Soubor:Flag_of_Hradec_Kralove_Region.svg" TargetMode="Externa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hyperlink" Target="http://cs.wikipedia.org/wiki/Soubor:Hradec_Kralove_Region_CoA_CZ.svg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oodvurkralove.cz/cs/pred-navstevou/" TargetMode="External"/><Relationship Id="rId3" Type="http://schemas.openxmlformats.org/officeDocument/2006/relationships/hyperlink" Target="http://cs.wikipedia.org/wiki/Soubor:Hradec_Kralove_Region_CoA_CZ.svg" TargetMode="External"/><Relationship Id="rId7" Type="http://schemas.openxmlformats.org/officeDocument/2006/relationships/hyperlink" Target="http://www.hitradiomagic.cz/clanek/pohadkovy-jicin-navstivilo-60-tisic-lidi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oezdka.de/113/tschechien/hradec-kralove.html" TargetMode="External"/><Relationship Id="rId5" Type="http://schemas.openxmlformats.org/officeDocument/2006/relationships/hyperlink" Target="http://www.blesk.cz/clanek/radce-cestovani/142318/nejlepe-se-zije-v-hradci-kralove-tvrdi-studie.html" TargetMode="External"/><Relationship Id="rId4" Type="http://schemas.openxmlformats.org/officeDocument/2006/relationships/hyperlink" Target="http://cs.wikipedia.org/wiki/Soubor:Flag_of_Hradec_Kralove_Region.svg" TargetMode="External"/><Relationship Id="rId9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312377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latin typeface="Arial" pitchFamily="34" charset="0"/>
                <a:cs typeface="Arial" pitchFamily="34" charset="0"/>
              </a:rPr>
              <a:t>Z E M Ě P I S 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8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VY_52_INOVACE_22_02_Královéhradecký </a:t>
            </a:r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kraj</a:t>
            </a:r>
            <a:endParaRPr lang="cs-CZ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259632" y="2852936"/>
            <a:ext cx="5976937" cy="990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Popis prezentace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endParaRPr lang="cs-CZ" sz="2800" dirty="0" smtClean="0">
              <a:cs typeface="Arial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3. snímek – vlajka, znak a mapa 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4. snímek – řeky Královéhradeckého kraje   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5. snímek – města Královéhradeckého kraje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6. snímek – cvičení (zakroužkuj správnou odpověď)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7. snímek – cvičení (přiřaď šipkou správný výraz)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8. snímek – Seznam informačních zdrojů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KrálovÉhradecký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kraj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vlajka , znak a MAPA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9" name="Zástupný symbol pro text 18"/>
          <p:cNvSpPr>
            <a:spLocks noGrp="1"/>
          </p:cNvSpPr>
          <p:nvPr>
            <p:ph type="body" idx="1"/>
          </p:nvPr>
        </p:nvSpPr>
        <p:spPr>
          <a:xfrm>
            <a:off x="251520" y="908720"/>
            <a:ext cx="5400600" cy="4608512"/>
          </a:xfrm>
        </p:spPr>
        <p:txBody>
          <a:bodyPr>
            <a:noAutofit/>
          </a:bodyPr>
          <a:lstStyle/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700" b="1" cap="none" dirty="0" smtClean="0">
                <a:solidFill>
                  <a:schemeClr val="tx1"/>
                </a:solidFill>
                <a:latin typeface="+mn-lt"/>
                <a:cs typeface="Arial" pitchFamily="34" charset="0"/>
              </a:rPr>
              <a:t> Krkonoše – nejvyšší hora Sněžka (1602 m)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sz="1700" b="1" cap="none" dirty="0" smtClean="0">
              <a:solidFill>
                <a:schemeClr val="tx1"/>
              </a:solidFill>
              <a:latin typeface="+mn-lt"/>
              <a:cs typeface="Arial" pitchFamily="34" charset="0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700" b="1" cap="none" dirty="0" smtClean="0">
                <a:solidFill>
                  <a:schemeClr val="tx1"/>
                </a:solidFill>
                <a:latin typeface="+mn-lt"/>
                <a:cs typeface="Arial" pitchFamily="34" charset="0"/>
              </a:rPr>
              <a:t> Krkonošský národní park (KRNAP)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sz="1700" b="1" cap="none" dirty="0" smtClean="0">
              <a:solidFill>
                <a:schemeClr val="tx1"/>
              </a:solidFill>
              <a:latin typeface="+mn-lt"/>
              <a:cs typeface="Arial" pitchFamily="34" charset="0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700" b="1" cap="none" dirty="0" smtClean="0">
                <a:solidFill>
                  <a:schemeClr val="tx1"/>
                </a:solidFill>
                <a:latin typeface="+mn-lt"/>
                <a:cs typeface="Arial" pitchFamily="34" charset="0"/>
              </a:rPr>
              <a:t> na východě Orlické hory </a:t>
            </a:r>
            <a:r>
              <a:rPr lang="cs-CZ" sz="1700" b="1" cap="none" dirty="0" smtClean="0">
                <a:solidFill>
                  <a:schemeClr val="tx1"/>
                </a:solidFill>
                <a:latin typeface="+mn-lt"/>
                <a:cs typeface="Arial" pitchFamily="34" charset="0"/>
                <a:sym typeface="Wingdings"/>
              </a:rPr>
              <a:t> nejvyšší hora Velká Deštná (1115 m) 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sz="1700" b="1" cap="none" dirty="0" smtClean="0">
              <a:solidFill>
                <a:schemeClr val="tx1"/>
              </a:solidFill>
              <a:latin typeface="+mn-lt"/>
              <a:cs typeface="Arial" pitchFamily="34" charset="0"/>
              <a:sym typeface="Wingdings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700" b="1" cap="none" dirty="0" smtClean="0">
                <a:solidFill>
                  <a:schemeClr val="tx1"/>
                </a:solidFill>
                <a:latin typeface="+mn-lt"/>
                <a:cs typeface="Arial" pitchFamily="34" charset="0"/>
                <a:sym typeface="Wingdings"/>
              </a:rPr>
              <a:t> příznivé podnebí 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sz="1700" b="1" cap="none" dirty="0" smtClean="0">
              <a:solidFill>
                <a:schemeClr val="tx1"/>
              </a:solidFill>
              <a:latin typeface="+mn-lt"/>
              <a:cs typeface="Arial" pitchFamily="34" charset="0"/>
              <a:sym typeface="Wingdings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700" b="1" cap="none" dirty="0" smtClean="0">
                <a:solidFill>
                  <a:schemeClr val="tx1"/>
                </a:solidFill>
                <a:latin typeface="+mn-lt"/>
                <a:cs typeface="Arial" pitchFamily="34" charset="0"/>
                <a:sym typeface="Wingdings"/>
              </a:rPr>
              <a:t> úrodná oblast v Polabí (pěstování obilí, slunečnice a cukrovky)</a:t>
            </a:r>
          </a:p>
          <a:p>
            <a:pPr algn="just"/>
            <a:endParaRPr lang="cs-CZ" sz="1700" cap="none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9" name="Obrázek 8" descr="{{{název}}} – vlajka">
            <a:hlinkClick r:id="rId2" tooltip="&quot;{{{název}}} – vlajka&quot;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1412776"/>
            <a:ext cx="1047750" cy="69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{{{název}}} – znak">
            <a:hlinkClick r:id="rId4" tooltip="&quot;{{{název}}} – znak&quot;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80312" y="1412776"/>
            <a:ext cx="85725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KHK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724128" y="3104361"/>
            <a:ext cx="3206115" cy="226885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řek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1916832"/>
            <a:ext cx="4933950" cy="36957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Řeky královéhradeckého kraje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8587680" cy="47244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5" name="Vývojový diagram: rozhodnutí 4"/>
          <p:cNvSpPr/>
          <p:nvPr/>
        </p:nvSpPr>
        <p:spPr>
          <a:xfrm>
            <a:off x="1043608" y="1340768"/>
            <a:ext cx="2160240" cy="1152128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LABE </a:t>
            </a:r>
            <a:endParaRPr lang="cs-CZ" b="1" dirty="0"/>
          </a:p>
        </p:txBody>
      </p:sp>
      <p:sp>
        <p:nvSpPr>
          <p:cNvPr id="6" name="Vývojový diagram: rozhodnutí 5"/>
          <p:cNvSpPr/>
          <p:nvPr/>
        </p:nvSpPr>
        <p:spPr>
          <a:xfrm>
            <a:off x="6012160" y="1340768"/>
            <a:ext cx="2160240" cy="1152128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ÚPA </a:t>
            </a:r>
            <a:endParaRPr lang="cs-CZ" b="1" dirty="0"/>
          </a:p>
        </p:txBody>
      </p:sp>
      <p:sp>
        <p:nvSpPr>
          <p:cNvPr id="7" name="Vývojový diagram: rozhodnutí 6"/>
          <p:cNvSpPr/>
          <p:nvPr/>
        </p:nvSpPr>
        <p:spPr>
          <a:xfrm>
            <a:off x="1043608" y="5013176"/>
            <a:ext cx="2232248" cy="1152128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METUJE </a:t>
            </a:r>
            <a:endParaRPr lang="cs-CZ" b="1" dirty="0"/>
          </a:p>
        </p:txBody>
      </p:sp>
      <p:sp>
        <p:nvSpPr>
          <p:cNvPr id="8" name="Vývojový diagram: rozhodnutí 7"/>
          <p:cNvSpPr/>
          <p:nvPr/>
        </p:nvSpPr>
        <p:spPr>
          <a:xfrm>
            <a:off x="6012160" y="5013176"/>
            <a:ext cx="2160240" cy="1152128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ORLICE 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686800" cy="115212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Města královéhradeckého kraje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8587680" cy="47244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HRADEC KRÁLOVÉ </a:t>
            </a:r>
          </a:p>
          <a:p>
            <a:pPr algn="ctr"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největší město </a:t>
            </a:r>
          </a:p>
          <a:p>
            <a:pPr algn="ctr"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krajský úřad </a:t>
            </a:r>
          </a:p>
          <a:p>
            <a:pPr algn="ctr"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výroba klavírů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Petrof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DVŮR KRÁLOVÉ NAD LABEM </a:t>
            </a: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ZOO – Safari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			TRUTNOV, NÁCHOD </a:t>
            </a: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			textilní průmysl </a:t>
            </a:r>
          </a:p>
          <a:p>
            <a:pPr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algn="r"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JIČÍN </a:t>
            </a:r>
          </a:p>
          <a:p>
            <a:pPr algn="r"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Město pohádky </a:t>
            </a:r>
          </a:p>
          <a:p>
            <a:pPr>
              <a:buNone/>
            </a:pPr>
            <a:r>
              <a:rPr lang="cs-CZ" sz="1600" dirty="0" smtClean="0"/>
              <a:t>VRCHLABÍ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5" name="Obrázek 4" descr="h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52120" y="1628800"/>
            <a:ext cx="2381250" cy="1571625"/>
          </a:xfrm>
          <a:prstGeom prst="rect">
            <a:avLst/>
          </a:prstGeom>
        </p:spPr>
      </p:pic>
      <p:pic>
        <p:nvPicPr>
          <p:cNvPr id="6" name="Obrázek 5" descr="zo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3568" y="1556792"/>
            <a:ext cx="2143125" cy="1614488"/>
          </a:xfrm>
          <a:prstGeom prst="rect">
            <a:avLst/>
          </a:prstGeom>
        </p:spPr>
      </p:pic>
      <p:pic>
        <p:nvPicPr>
          <p:cNvPr id="7" name="Obrázek 6" descr="Jicin_Rumcajsova-sevcovna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580112" y="3789040"/>
            <a:ext cx="2619375" cy="174783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525963"/>
          </a:xfrm>
        </p:spPr>
        <p:txBody>
          <a:bodyPr>
            <a:normAutofit fontScale="85000" lnSpcReduction="10000"/>
          </a:bodyPr>
          <a:lstStyle/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Zakroužkuj správnou odpověď. </a:t>
            </a:r>
          </a:p>
          <a:p>
            <a:pPr algn="ctr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algn="just"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Krkonoše jsou nejvyšší české hory.  			ANO	 X 	NE </a:t>
            </a:r>
          </a:p>
          <a:p>
            <a:pPr algn="just">
              <a:buNone/>
            </a:pPr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Labe pramení v Krkonoších. 				ANO 	X 	NE </a:t>
            </a:r>
          </a:p>
          <a:p>
            <a:pPr algn="just">
              <a:buNone/>
            </a:pPr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Hřebeny hor jsou porostlé keři. 			ANO 	X 	NE </a:t>
            </a:r>
          </a:p>
          <a:p>
            <a:pPr algn="just">
              <a:buNone/>
            </a:pPr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 národním parku KRNAP je zakázáno tábořit. 		ANO 	X 	NE</a:t>
            </a:r>
          </a:p>
          <a:p>
            <a:pPr algn="just">
              <a:buNone/>
            </a:pPr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Hradec Králové je sídlo krajského úřadu. 		ANO 	X 	NE </a:t>
            </a:r>
          </a:p>
          <a:p>
            <a:pPr algn="just">
              <a:buNone/>
            </a:pPr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 Jičíně se nachází Safari. 				ANO 	X 	NE </a:t>
            </a:r>
          </a:p>
          <a:p>
            <a:pPr algn="just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  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5652120" y="188640"/>
            <a:ext cx="1152128" cy="115212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stenec 4"/>
          <p:cNvSpPr/>
          <p:nvPr/>
        </p:nvSpPr>
        <p:spPr>
          <a:xfrm>
            <a:off x="7380312" y="3356992"/>
            <a:ext cx="936104" cy="648072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Prstenec 5"/>
          <p:cNvSpPr/>
          <p:nvPr/>
        </p:nvSpPr>
        <p:spPr>
          <a:xfrm>
            <a:off x="5580112" y="2852936"/>
            <a:ext cx="1008112" cy="648072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Prstenec 6"/>
          <p:cNvSpPr/>
          <p:nvPr/>
        </p:nvSpPr>
        <p:spPr>
          <a:xfrm>
            <a:off x="5580112" y="2348880"/>
            <a:ext cx="1008112" cy="648072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Prstenec 7"/>
          <p:cNvSpPr/>
          <p:nvPr/>
        </p:nvSpPr>
        <p:spPr>
          <a:xfrm>
            <a:off x="5580112" y="3861048"/>
            <a:ext cx="1008112" cy="648072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Prstenec 8"/>
          <p:cNvSpPr/>
          <p:nvPr/>
        </p:nvSpPr>
        <p:spPr>
          <a:xfrm>
            <a:off x="5580112" y="4365104"/>
            <a:ext cx="1008112" cy="648072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Prstenec 9"/>
          <p:cNvSpPr/>
          <p:nvPr/>
        </p:nvSpPr>
        <p:spPr>
          <a:xfrm>
            <a:off x="7380312" y="4869160"/>
            <a:ext cx="936104" cy="648072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cap="none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CVIČENÍ </a:t>
            </a:r>
            <a:br>
              <a:rPr lang="cs-CZ" b="1" cap="none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Přiřaď šipkou </a:t>
            </a:r>
            <a:r>
              <a:rPr lang="cs-CZ" sz="1800" b="1" dirty="0" smtClean="0">
                <a:latin typeface="Arial" pitchFamily="34" charset="0"/>
                <a:cs typeface="Arial" pitchFamily="34" charset="0"/>
                <a:sym typeface="Wingdings"/>
              </a:rPr>
              <a:t>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správný výraz</a:t>
            </a:r>
            <a:endParaRPr lang="cs-CZ" sz="4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</a:t>
            </a:r>
            <a:r>
              <a:rPr lang="cs-CZ" sz="1500" b="1" dirty="0" smtClean="0">
                <a:latin typeface="Arial" pitchFamily="34" charset="0"/>
                <a:cs typeface="Arial" pitchFamily="34" charset="0"/>
              </a:rPr>
              <a:t> národním praku KRNAP jsou zakázány tyto činnosti: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endParaRPr lang="cs-CZ" b="1" dirty="0" smtClean="0">
              <a:solidFill>
                <a:schemeClr val="accent3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						</a:t>
            </a:r>
            <a:r>
              <a:rPr lang="cs-CZ" sz="16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chodit po vyznačených stezkách. </a:t>
            </a:r>
          </a:p>
          <a:p>
            <a:pPr marL="514350" indent="-514350">
              <a:spcBef>
                <a:spcPts val="0"/>
              </a:spcBef>
              <a:buNone/>
            </a:pPr>
            <a:endParaRPr lang="cs-CZ" sz="16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spcBef>
                <a:spcPts val="0"/>
              </a:spcBef>
              <a:buNone/>
            </a:pPr>
            <a:r>
              <a:rPr lang="cs-CZ" sz="16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					tábořit ve volné přírodě. </a:t>
            </a:r>
          </a:p>
          <a:p>
            <a:pPr marL="514350" indent="-514350">
              <a:spcBef>
                <a:spcPts val="0"/>
              </a:spcBef>
              <a:buNone/>
            </a:pPr>
            <a:endParaRPr lang="cs-CZ" sz="16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spcBef>
                <a:spcPts val="0"/>
              </a:spcBef>
              <a:buNone/>
            </a:pPr>
            <a:r>
              <a:rPr lang="cs-CZ" sz="16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					trhat chráněné rostliny .</a:t>
            </a:r>
          </a:p>
          <a:p>
            <a:pPr marL="514350" indent="-514350">
              <a:spcBef>
                <a:spcPts val="0"/>
              </a:spcBef>
              <a:buNone/>
            </a:pPr>
            <a:endParaRPr lang="cs-CZ" sz="16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spcBef>
                <a:spcPts val="0"/>
              </a:spcBef>
              <a:buNone/>
            </a:pPr>
            <a:r>
              <a:rPr lang="cs-CZ" sz="16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					parkovat pouze na vyhrazených místech. </a:t>
            </a:r>
          </a:p>
          <a:p>
            <a:pPr marL="514350" indent="-514350">
              <a:spcBef>
                <a:spcPts val="0"/>
              </a:spcBef>
              <a:buNone/>
            </a:pPr>
            <a:endParaRPr lang="cs-CZ" sz="16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spcBef>
                <a:spcPts val="0"/>
              </a:spcBef>
              <a:buNone/>
            </a:pPr>
            <a:r>
              <a:rPr lang="cs-CZ" sz="16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					rozdělávat oheň, kde se mi zlíbí. </a:t>
            </a:r>
          </a:p>
          <a:p>
            <a:pPr marL="514350" indent="-514350">
              <a:spcBef>
                <a:spcPts val="0"/>
              </a:spcBef>
              <a:buNone/>
            </a:pPr>
            <a:endParaRPr lang="cs-CZ" sz="16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spcBef>
                <a:spcPts val="0"/>
              </a:spcBef>
              <a:buNone/>
            </a:pPr>
            <a:r>
              <a:rPr lang="cs-CZ" sz="16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					jezdit na motorce. </a:t>
            </a:r>
          </a:p>
          <a:p>
            <a:pPr marL="514350" indent="-514350">
              <a:spcBef>
                <a:spcPts val="0"/>
              </a:spcBef>
              <a:buNone/>
            </a:pPr>
            <a:endParaRPr lang="cs-CZ" sz="16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spcBef>
                <a:spcPts val="0"/>
              </a:spcBef>
              <a:buNone/>
            </a:pPr>
            <a:r>
              <a:rPr lang="cs-CZ" sz="16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					jezdit na kole pouze na cyklistických 						stezkách.   </a:t>
            </a:r>
          </a:p>
          <a:p>
            <a:pPr marL="514350" indent="-514350">
              <a:spcBef>
                <a:spcPts val="0"/>
              </a:spcBef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5652120" y="260648"/>
            <a:ext cx="720080" cy="64807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31969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/>
              <a:t>URBAN, Tomáš.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18.9.2012]. Dostupný na WWW: </a:t>
            </a:r>
            <a:r>
              <a:rPr lang="cs-CZ" sz="1200" dirty="0" smtClean="0">
                <a:hlinkClick r:id="rId3"/>
              </a:rPr>
              <a:t>http</a:t>
            </a:r>
            <a:r>
              <a:rPr lang="cs-CZ" sz="1200" dirty="0" smtClean="0">
                <a:hlinkClick r:id="rId3"/>
              </a:rPr>
              <a:t>://</a:t>
            </a:r>
            <a:r>
              <a:rPr lang="cs-CZ" sz="1200" dirty="0" smtClean="0">
                <a:hlinkClick r:id="rId3"/>
              </a:rPr>
              <a:t>cs.wikipedia.org/wiki/Soubor:Hradec_Kralove_Region_CoA_CZ.svg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URBAN</a:t>
            </a:r>
            <a:r>
              <a:rPr lang="cs-CZ" sz="1200" dirty="0" smtClean="0"/>
              <a:t>, Tomáš.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18.9.2012]. Dostupný na WWW: </a:t>
            </a:r>
            <a:r>
              <a:rPr lang="cs-CZ" sz="1200" dirty="0" smtClean="0">
                <a:hlinkClick r:id="rId4"/>
              </a:rPr>
              <a:t>http</a:t>
            </a:r>
            <a:r>
              <a:rPr lang="cs-CZ" sz="1200" dirty="0" smtClean="0">
                <a:hlinkClick r:id="rId4"/>
              </a:rPr>
              <a:t>://</a:t>
            </a:r>
            <a:r>
              <a:rPr lang="cs-CZ" sz="1200" dirty="0" smtClean="0">
                <a:hlinkClick r:id="rId4"/>
              </a:rPr>
              <a:t>cs.wikipedia.org/wiki/Soubor:Flag_of_Hradec_Kralove_Region.svg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http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://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www.blesk.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cz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clanek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radce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-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cestovani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/142318/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nejlepe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-se-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zije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-v-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hradci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-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kralove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-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tvrdi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-studie.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html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http://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www.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6"/>
              </a:rPr>
              <a:t>poezdka.de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/113/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6"/>
              </a:rPr>
              <a:t>tschechien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6"/>
              </a:rPr>
              <a:t>hradec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-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6"/>
              </a:rPr>
              <a:t>kralove.html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7"/>
              </a:rPr>
              <a:t>http://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7"/>
              </a:rPr>
              <a:t>www.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7"/>
              </a:rPr>
              <a:t>hitradiomagic.cz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7"/>
              </a:rPr>
              <a:t>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7"/>
              </a:rPr>
              <a:t>clanek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7"/>
              </a:rPr>
              <a:t>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7"/>
              </a:rPr>
              <a:t>pohadkovy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7"/>
              </a:rPr>
              <a:t>-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7"/>
              </a:rPr>
              <a:t>jicin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7"/>
              </a:rPr>
              <a:t>-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7"/>
              </a:rPr>
              <a:t>navstivilo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7"/>
              </a:rPr>
              <a:t>-60-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7"/>
              </a:rPr>
              <a:t>tisic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7"/>
              </a:rPr>
              <a:t>-lidi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8"/>
              </a:rPr>
              <a:t>http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8"/>
              </a:rPr>
              <a:t>://www.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8"/>
              </a:rPr>
              <a:t>zoodvurkralove.cz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8"/>
              </a:rPr>
              <a:t>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8"/>
              </a:rPr>
              <a:t>cs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8"/>
              </a:rPr>
              <a:t>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8"/>
              </a:rPr>
              <a:t>pred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8"/>
              </a:rPr>
              <a:t>-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8"/>
              </a:rPr>
              <a:t>navstevou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8"/>
              </a:rPr>
              <a:t>/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KARTUS, F., TEPLÝ, F. (2006):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Zeměpis Česká republika: Pracovní sešit.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1. vydání. Praha: Portál. ISBN 80-7320-088-0.  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Monika Nováková.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556</TotalTime>
  <Words>271</Words>
  <Application>Microsoft Office PowerPoint</Application>
  <PresentationFormat>Předvádění na obrazovce (4:3)</PresentationFormat>
  <Paragraphs>101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Z E M Ě P I S </vt:lpstr>
      <vt:lpstr>Popis prezentace </vt:lpstr>
      <vt:lpstr>KrálovÉhradecký kraj </vt:lpstr>
      <vt:lpstr>Řeky královéhradeckého kraje </vt:lpstr>
      <vt:lpstr>Města královéhradeckého kraje </vt:lpstr>
      <vt:lpstr>Cvičení </vt:lpstr>
      <vt:lpstr>CVIČENÍ  </vt:lpstr>
      <vt:lpstr>Seznam informačních zdrojů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Ě M Ě P I S</dc:title>
  <dc:creator>pc</dc:creator>
  <cp:lastModifiedBy>Dum</cp:lastModifiedBy>
  <cp:revision>77</cp:revision>
  <dcterms:modified xsi:type="dcterms:W3CDTF">2012-09-18T09:45:17Z</dcterms:modified>
</cp:coreProperties>
</file>