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docx" ContentType="application/vnd.openxmlformats-officedocument.wordprocessingml.document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8" r:id="rId3"/>
    <p:sldId id="260" r:id="rId4"/>
    <p:sldId id="261" r:id="rId5"/>
    <p:sldId id="262" r:id="rId6"/>
    <p:sldId id="257" r:id="rId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638B1855-1B75-4FBE-930C-398BA8C253C6}" styleName="Styl s motivem 2 – zvýraznění 6">
    <a:tblBg>
      <a:fillRef idx="3">
        <a:schemeClr val="accent6"/>
      </a:fillRef>
      <a:effectRef idx="3">
        <a:schemeClr val="accent6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6">
                <a:tint val="50000"/>
              </a:schemeClr>
            </a:lnRef>
          </a:left>
          <a:right>
            <a:lnRef idx="1">
              <a:schemeClr val="accent6">
                <a:tint val="50000"/>
              </a:schemeClr>
            </a:lnRef>
          </a:right>
          <a:top>
            <a:lnRef idx="1">
              <a:schemeClr val="accent6">
                <a:tint val="50000"/>
              </a:schemeClr>
            </a:lnRef>
          </a:top>
          <a:bottom>
            <a:lnRef idx="1">
              <a:schemeClr val="accent6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876" autoAdjust="0"/>
    <p:restoredTop sz="95504" autoAdjust="0"/>
  </p:normalViewPr>
  <p:slideViewPr>
    <p:cSldViewPr>
      <p:cViewPr varScale="1">
        <p:scale>
          <a:sx n="70" d="100"/>
          <a:sy n="70" d="100"/>
        </p:scale>
        <p:origin x="-480" y="-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5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16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5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9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1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16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1" name="Zástupný symbol pro datum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Přímá spojovací čára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2" name="Zástupný symbol pro datum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1" name="Zástupný symbol pro zápatí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4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Přímá spojovací čára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25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9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31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Zástupný symbol pro text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18A2481B-5154-415F-B752-558547769AA3}" type="datetimeFigureOut">
              <a:rPr lang="cs-CZ" smtClean="0"/>
              <a:pPr/>
              <a:t>18.9.2012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7" Type="http://schemas.openxmlformats.org/officeDocument/2006/relationships/image" Target="../media/image6.png"/><Relationship Id="rId2" Type="http://schemas.openxmlformats.org/officeDocument/2006/relationships/audio" Target="../media/audio1.wav"/><Relationship Id="rId1" Type="http://schemas.openxmlformats.org/officeDocument/2006/relationships/vmlDrawing" Target="../drawings/vmlDrawing1.vml"/><Relationship Id="rId6" Type="http://schemas.openxmlformats.org/officeDocument/2006/relationships/image" Target="../media/image5.emf"/><Relationship Id="rId5" Type="http://schemas.openxmlformats.org/officeDocument/2006/relationships/package" Target="../embeddings/Dokument_aplikace_Microsoft_Word1.docx"/><Relationship Id="rId4" Type="http://schemas.openxmlformats.org/officeDocument/2006/relationships/oleObject" Target="../embeddings/oleObject1.bin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hyperlink" Target="http://www.czso.cz/xe/edicniplan.nsf/p/531339-09" TargetMode="External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hyperlink" Target="http://cs.wikipedia.org/wiki/Pardubick%C3%BD_kraj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476673"/>
            <a:ext cx="7772400" cy="3123778"/>
          </a:xfrm>
        </p:spPr>
        <p:txBody>
          <a:bodyPr>
            <a:normAutofit/>
          </a:bodyPr>
          <a:lstStyle/>
          <a:p>
            <a:pPr algn="ctr"/>
            <a:r>
              <a:rPr lang="cs-CZ" sz="6600" b="1" dirty="0" smtClean="0">
                <a:latin typeface="Arial" pitchFamily="34" charset="0"/>
                <a:cs typeface="Arial" pitchFamily="34" charset="0"/>
              </a:rPr>
              <a:t>Z E M Ě P I S </a:t>
            </a:r>
            <a:endParaRPr lang="cs-CZ" sz="6600" b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endParaRPr lang="cs-CZ" sz="1800" dirty="0" smtClean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  <a:p>
            <a:pPr algn="ctr"/>
            <a:r>
              <a:rPr lang="cs-CZ" sz="1800" b="1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VY_52_INOVACE_25_02_Pardubický </a:t>
            </a:r>
            <a:r>
              <a:rPr lang="cs-CZ" sz="18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kraj 2</a:t>
            </a:r>
            <a:endParaRPr lang="cs-CZ" sz="1800" b="1" dirty="0">
              <a:solidFill>
                <a:schemeClr val="tx1"/>
              </a:solidFill>
              <a:latin typeface="Arial" pitchFamily="34" charset="0"/>
              <a:cs typeface="Arial" pitchFamily="34" charset="0"/>
            </a:endParaRPr>
          </a:p>
        </p:txBody>
      </p:sp>
      <p:pic>
        <p:nvPicPr>
          <p:cNvPr id="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>
          <a:xfrm>
            <a:off x="1259632" y="2852936"/>
            <a:ext cx="5976937" cy="990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Popis prezentace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514350" indent="-514350"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3. snímek – cvičení (vylušti křížovku)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4. snímek – cvičení (mezipředmětový vztah 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Pč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 – výroba  perníku)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5. snímek – cvičení (</a:t>
            </a:r>
            <a:r>
              <a:rPr lang="cs-CZ" sz="2800" dirty="0" err="1" smtClean="0">
                <a:latin typeface="Arial" pitchFamily="34" charset="0"/>
                <a:cs typeface="Arial" pitchFamily="34" charset="0"/>
              </a:rPr>
              <a:t>osmisměrka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)</a:t>
            </a:r>
          </a:p>
          <a:p>
            <a:pPr>
              <a:buNone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6. snímek – seznam informačních zdrojů 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4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6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11560"/>
          </a:xfrm>
        </p:spPr>
        <p:txBody>
          <a:bodyPr/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 </a:t>
            </a:r>
            <a:endParaRPr lang="cs-CZ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124744"/>
            <a:ext cx="4343400" cy="5199856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sp>
        <p:nvSpPr>
          <p:cNvPr id="7" name="Zástupný symbol pro obsah 6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8587680" cy="4724400"/>
          </a:xfrm>
        </p:spPr>
        <p:txBody>
          <a:bodyPr>
            <a:normAutofit fontScale="77500" lnSpcReduction="20000"/>
          </a:bodyPr>
          <a:lstStyle/>
          <a:p>
            <a:pPr>
              <a:buNone/>
            </a:pPr>
            <a:r>
              <a:rPr lang="cs-CZ" dirty="0" smtClean="0"/>
              <a:t>V Pardubicích se každým rokem koná soutěž. Její název ti prozradí tajenka.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b="1" dirty="0" smtClean="0"/>
              <a:t>1+1=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slon má…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10.10 =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máma a …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děda a …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ruce a …</a:t>
            </a:r>
          </a:p>
          <a:p>
            <a:pPr>
              <a:buNone/>
            </a:pPr>
            <a:endParaRPr lang="cs-CZ" sz="2000" b="1" dirty="0" smtClean="0"/>
          </a:p>
          <a:p>
            <a:pPr>
              <a:buNone/>
            </a:pPr>
            <a:r>
              <a:rPr lang="cs-CZ" sz="2000" b="1" dirty="0" smtClean="0"/>
              <a:t>druhé vyjmenované slovo po V </a:t>
            </a:r>
          </a:p>
          <a:p>
            <a:pPr>
              <a:buNone/>
            </a:pPr>
            <a:r>
              <a:rPr lang="cs-CZ" dirty="0" smtClean="0"/>
              <a:t>  </a:t>
            </a:r>
          </a:p>
          <a:p>
            <a:pPr>
              <a:buNone/>
            </a:pPr>
            <a:r>
              <a:rPr lang="cs-CZ" dirty="0" smtClean="0"/>
              <a:t>			</a:t>
            </a:r>
            <a:r>
              <a:rPr lang="cs-CZ" b="1" dirty="0" smtClean="0"/>
              <a:t>TAJENKA:</a:t>
            </a:r>
            <a:r>
              <a:rPr lang="cs-CZ" dirty="0" smtClean="0"/>
              <a:t> </a:t>
            </a:r>
            <a:r>
              <a:rPr lang="cs-CZ" b="1" dirty="0" smtClean="0">
                <a:solidFill>
                  <a:srgbClr val="FF0000"/>
                </a:solidFill>
              </a:rPr>
              <a:t>DOSTIHY</a:t>
            </a:r>
            <a:r>
              <a:rPr lang="cs-CZ" dirty="0" smtClean="0"/>
              <a:t>			</a:t>
            </a:r>
          </a:p>
          <a:p>
            <a:pPr>
              <a:buNone/>
            </a:pPr>
            <a:endParaRPr lang="cs-CZ" dirty="0"/>
          </a:p>
        </p:txBody>
      </p:sp>
      <p:sp>
        <p:nvSpPr>
          <p:cNvPr id="8" name="Veselý obličej 7"/>
          <p:cNvSpPr/>
          <p:nvPr/>
        </p:nvSpPr>
        <p:spPr>
          <a:xfrm>
            <a:off x="5724128" y="404664"/>
            <a:ext cx="648072" cy="576064"/>
          </a:xfrm>
          <a:prstGeom prst="smileyFace">
            <a:avLst>
              <a:gd name="adj" fmla="val 4653"/>
            </a:avLst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1026" name="Object 2"/>
          <p:cNvGraphicFramePr>
            <a:graphicFrameLocks noChangeAspect="1"/>
          </p:cNvGraphicFramePr>
          <p:nvPr/>
        </p:nvGraphicFramePr>
        <p:xfrm>
          <a:off x="3059832" y="2780928"/>
          <a:ext cx="5921375" cy="3456384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29" name="Dokument" r:id="rId5" imgW="5921556" imgH="1672473" progId="Word.Document.12">
                  <p:embed/>
                </p:oleObj>
              </mc:Choice>
              <mc:Fallback>
                <p:oleObj name="Dokument" r:id="rId5" imgW="5921556" imgH="1672473" progId="Word.Document.12">
                  <p:embed/>
                  <p:pic>
                    <p:nvPicPr>
                      <p:cNvPr id="0" name="Picture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059832" y="2780928"/>
                        <a:ext cx="5921375" cy="3456384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ffectLst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chemeClr val="accent1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chemeClr val="tx1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  <a:ext uri="{AF507438-7753-43E0-B8FC-AC1667EBCBE1}">
                          <a14:hiddenEffects xmlns:a14="http://schemas.microsoft.com/office/drawing/2010/main">
                            <a:effectLst>
                              <a:outerShdw dist="35921" dir="2700000" algn="ctr" rotWithShape="0">
                                <a:schemeClr val="bg2"/>
                              </a:outerShdw>
                            </a:effectLst>
                          </a14:hiddenEffects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0" name="j0214098.wav">
            <a:hlinkClick r:id="" action="ppaction://media"/>
          </p:cNvPr>
          <p:cNvPicPr>
            <a:picLocks noRot="1" noChangeAspect="1"/>
          </p:cNvPicPr>
          <p:nvPr>
            <a:wavAudioFile r:embed="rId2" name="j0214098.wav"/>
          </p:nvPr>
        </p:nvPicPr>
        <p:blipFill>
          <a:blip r:embed="rId7" cstate="print"/>
          <a:stretch>
            <a:fillRect/>
          </a:stretch>
        </p:blipFill>
        <p:spPr>
          <a:xfrm>
            <a:off x="5076056" y="6021288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500"/>
                            </p:stCondLst>
                            <p:childTnLst>
                              <p:par>
                                <p:cTn id="10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4745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2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3D4A8"/>
            </a:gs>
            <a:gs pos="25000">
              <a:srgbClr val="21D6E0"/>
            </a:gs>
            <a:gs pos="75000">
              <a:srgbClr val="0087E6"/>
            </a:gs>
            <a:gs pos="100000">
              <a:srgbClr val="005CBF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dirty="0" smtClean="0">
                <a:solidFill>
                  <a:srgbClr val="FF0000"/>
                </a:solidFill>
                <a:latin typeface="Arial" pitchFamily="34" charset="0"/>
                <a:cs typeface="Arial" pitchFamily="34" charset="0"/>
              </a:rPr>
              <a:t>CVIČENÍ </a:t>
            </a:r>
            <a:endParaRPr lang="cs-CZ" dirty="0">
              <a:solidFill>
                <a:srgbClr val="FF000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304800" y="1196752"/>
            <a:ext cx="8731696" cy="5400600"/>
          </a:xfrm>
        </p:spPr>
        <p:txBody>
          <a:bodyPr>
            <a:normAutofit/>
          </a:bodyPr>
          <a:lstStyle/>
          <a:p>
            <a:pPr algn="just">
              <a:buNone/>
            </a:pPr>
            <a:endParaRPr lang="cs-CZ" dirty="0" smtClean="0"/>
          </a:p>
          <a:p>
            <a:pPr algn="just">
              <a:buNone/>
            </a:pPr>
            <a:r>
              <a:rPr lang="cs-CZ" dirty="0" smtClean="0"/>
              <a:t>Pardubice jsou známé výrobou perníku. Vyrob si také</a:t>
            </a:r>
          </a:p>
          <a:p>
            <a:pPr algn="just">
              <a:buNone/>
            </a:pPr>
            <a:r>
              <a:rPr lang="cs-CZ" dirty="0" smtClean="0"/>
              <a:t> jeden takový. </a:t>
            </a:r>
          </a:p>
          <a:p>
            <a:pPr algn="just">
              <a:buNone/>
            </a:pPr>
            <a:r>
              <a:rPr lang="cs-CZ" dirty="0" smtClean="0"/>
              <a:t> </a:t>
            </a:r>
          </a:p>
          <a:p>
            <a:pPr algn="just">
              <a:buNone/>
            </a:pPr>
            <a:endParaRPr lang="cs-CZ" dirty="0" smtClean="0"/>
          </a:p>
          <a:p>
            <a:pPr algn="ctr">
              <a:buNone/>
            </a:pPr>
            <a:endParaRPr lang="cs-CZ" sz="1800" dirty="0" smtClean="0"/>
          </a:p>
          <a:p>
            <a:pPr algn="just">
              <a:buNone/>
            </a:pPr>
            <a:r>
              <a:rPr lang="cs-CZ" sz="1800" dirty="0" smtClean="0"/>
              <a:t> </a:t>
            </a:r>
          </a:p>
          <a:p>
            <a:pPr algn="just">
              <a:buNone/>
            </a:pPr>
            <a:endParaRPr lang="cs-CZ" dirty="0" smtClean="0"/>
          </a:p>
          <a:p>
            <a:pPr algn="just">
              <a:buNone/>
            </a:pPr>
            <a:r>
              <a:rPr lang="cs-CZ" dirty="0" smtClean="0"/>
              <a:t> </a:t>
            </a:r>
          </a:p>
          <a:p>
            <a:pPr algn="just">
              <a:buNone/>
            </a:pPr>
            <a:endParaRPr lang="cs-CZ" dirty="0"/>
          </a:p>
        </p:txBody>
      </p:sp>
      <p:sp>
        <p:nvSpPr>
          <p:cNvPr id="10" name="Veselý obličej 9"/>
          <p:cNvSpPr/>
          <p:nvPr/>
        </p:nvSpPr>
        <p:spPr>
          <a:xfrm>
            <a:off x="5652120" y="332656"/>
            <a:ext cx="792088" cy="576064"/>
          </a:xfrm>
          <a:prstGeom prst="smileyFac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11" name="Obrázek 10" descr="pernicky-2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843808" y="2780928"/>
            <a:ext cx="2148840" cy="3013710"/>
          </a:xfrm>
          <a:prstGeom prst="rect">
            <a:avLst/>
          </a:prstGeom>
        </p:spPr>
      </p:pic>
      <p:pic>
        <p:nvPicPr>
          <p:cNvPr id="12" name="Obrázek 11" descr="pernicky-1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5148064" y="2420888"/>
            <a:ext cx="2865120" cy="380492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7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1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2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dirty="0" smtClean="0">
                <a:latin typeface="Arial" pitchFamily="34" charset="0"/>
                <a:cs typeface="Arial" pitchFamily="34" charset="0"/>
              </a:rPr>
              <a:t>Cvičení </a:t>
            </a:r>
            <a:r>
              <a:rPr lang="cs-CZ" dirty="0" smtClean="0">
                <a:solidFill>
                  <a:srgbClr val="0070C0"/>
                </a:solidFill>
                <a:latin typeface="Arial" pitchFamily="34" charset="0"/>
                <a:cs typeface="Arial" pitchFamily="34" charset="0"/>
                <a:sym typeface="Wingdings"/>
              </a:rPr>
              <a:t> ?</a:t>
            </a:r>
            <a:endParaRPr lang="cs-CZ" dirty="0">
              <a:solidFill>
                <a:srgbClr val="0070C0"/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r>
              <a:rPr lang="cs-CZ" sz="2400" b="1" dirty="0" smtClean="0"/>
              <a:t>Když vyluštíš </a:t>
            </a:r>
            <a:r>
              <a:rPr lang="cs-CZ" sz="2400" b="1" dirty="0" err="1" smtClean="0"/>
              <a:t>osmisměrku</a:t>
            </a:r>
            <a:r>
              <a:rPr lang="cs-CZ" sz="2400" b="1" dirty="0" smtClean="0"/>
              <a:t>, najdeš skrytý název města. Patří toto město do Pardubického kraje? </a:t>
            </a:r>
          </a:p>
          <a:p>
            <a:pPr algn="ctr">
              <a:buNone/>
            </a:pPr>
            <a:r>
              <a:rPr lang="cs-CZ" sz="2400" b="1" dirty="0" smtClean="0"/>
              <a:t> </a:t>
            </a: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r>
              <a:rPr lang="cs-CZ" sz="2000" dirty="0" smtClean="0"/>
              <a:t> </a:t>
            </a:r>
          </a:p>
          <a:p>
            <a:pPr algn="ctr">
              <a:buNone/>
            </a:pPr>
            <a:r>
              <a:rPr lang="cs-CZ" sz="1800" b="1" dirty="0" smtClean="0"/>
              <a:t>(kus, suk, kov, ucho, chov, soví, uč, x).  </a:t>
            </a:r>
          </a:p>
          <a:p>
            <a:pPr algn="ctr">
              <a:buNone/>
            </a:pPr>
            <a:endParaRPr lang="cs-CZ" sz="1800" b="1" dirty="0" smtClean="0"/>
          </a:p>
          <a:p>
            <a:pPr algn="ctr">
              <a:buNone/>
            </a:pPr>
            <a:r>
              <a:rPr lang="cs-CZ" sz="1800" b="1" dirty="0" smtClean="0"/>
              <a:t>TAJENKA: </a:t>
            </a:r>
            <a:r>
              <a:rPr lang="cs-CZ" sz="1800" b="1" dirty="0" smtClean="0">
                <a:solidFill>
                  <a:srgbClr val="FF0000"/>
                </a:solidFill>
              </a:rPr>
              <a:t>LITOMYŠL</a:t>
            </a:r>
          </a:p>
          <a:p>
            <a:pPr algn="ctr">
              <a:buNone/>
            </a:pPr>
            <a:endParaRPr lang="cs-CZ" sz="1800" b="1" dirty="0" smtClean="0">
              <a:solidFill>
                <a:srgbClr val="FF0000"/>
              </a:solidFill>
            </a:endParaRPr>
          </a:p>
          <a:p>
            <a:pPr algn="ctr">
              <a:buNone/>
            </a:pPr>
            <a:r>
              <a:rPr lang="cs-CZ" sz="1800" b="1" dirty="0" smtClean="0">
                <a:solidFill>
                  <a:srgbClr val="FF0000"/>
                </a:solidFill>
              </a:rPr>
              <a:t>ANO, TOTO MĚSTO PATŘÍ DO PARDUBICKÉHO KRAJE. </a:t>
            </a:r>
          </a:p>
          <a:p>
            <a:pPr algn="ctr">
              <a:buNone/>
            </a:pPr>
            <a:endParaRPr lang="cs-CZ" sz="1800" b="1" dirty="0">
              <a:solidFill>
                <a:srgbClr val="FF0000"/>
              </a:solidFill>
            </a:endParaRPr>
          </a:p>
        </p:txBody>
      </p:sp>
      <p:graphicFrame>
        <p:nvGraphicFramePr>
          <p:cNvPr id="4" name="Tabulka 3"/>
          <p:cNvGraphicFramePr>
            <a:graphicFrameLocks noGrp="1"/>
          </p:cNvGraphicFramePr>
          <p:nvPr/>
        </p:nvGraphicFramePr>
        <p:xfrm>
          <a:off x="1547664" y="2420887"/>
          <a:ext cx="6096000" cy="1400553"/>
        </p:xfrm>
        <a:graphic>
          <a:graphicData uri="http://schemas.openxmlformats.org/drawingml/2006/table">
            <a:tbl>
              <a:tblPr firstRow="1" bandRow="1">
                <a:tableStyleId>{638B1855-1B75-4FBE-930C-398BA8C253C6}</a:tableStyleId>
              </a:tblPr>
              <a:tblGrid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  <a:gridCol w="762000"/>
              </a:tblGrid>
              <a:tr h="4668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 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K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I</a:t>
                      </a:r>
                      <a:endParaRPr lang="cs-CZ" b="1" dirty="0"/>
                    </a:p>
                  </a:txBody>
                  <a:tcPr/>
                </a:tc>
              </a:tr>
              <a:tr h="4668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T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U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Č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M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CH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</a:tr>
              <a:tr h="466851">
                <a:tc>
                  <a:txBody>
                    <a:bodyPr/>
                    <a:lstStyle/>
                    <a:p>
                      <a:r>
                        <a:rPr lang="cs-CZ" b="1" dirty="0" smtClean="0"/>
                        <a:t>X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Y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Š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L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S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O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V</a:t>
                      </a:r>
                      <a:endParaRPr lang="cs-CZ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b="1" dirty="0" smtClean="0"/>
                        <a:t>Í</a:t>
                      </a:r>
                      <a:endParaRPr lang="cs-CZ" b="1" dirty="0"/>
                    </a:p>
                  </a:txBody>
                  <a:tcPr/>
                </a:tc>
              </a:tr>
            </a:tbl>
          </a:graphicData>
        </a:graphic>
      </p:graphicFrame>
      <p:pic>
        <p:nvPicPr>
          <p:cNvPr id="5" name="j0214098.wav">
            <a:hlinkClick r:id="" action="ppaction://media"/>
          </p:cNvPr>
          <p:cNvPicPr>
            <a:picLocks noRot="1" noChangeAspect="1"/>
          </p:cNvPicPr>
          <p:nvPr>
            <a:wavAudioFile r:embed="rId1" name="j0214098.wav"/>
          </p:nvPr>
        </p:nvPicPr>
        <p:blipFill>
          <a:blip r:embed="rId3" cstate="print"/>
          <a:stretch>
            <a:fillRect/>
          </a:stretch>
        </p:blipFill>
        <p:spPr>
          <a:xfrm>
            <a:off x="4499992" y="6237312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1000" fill="hold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1000"/>
                            </p:stCondLst>
                            <p:childTnLst>
                              <p:par>
                                <p:cTn id="14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5" dur="4745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 cstate="print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4000" b="1" dirty="0" smtClean="0">
                <a:solidFill>
                  <a:schemeClr val="tx1"/>
                </a:solidFill>
                <a:latin typeface="Arial" pitchFamily="34" charset="0"/>
                <a:cs typeface="Arial" pitchFamily="34" charset="0"/>
              </a:rPr>
              <a:t>Seznam informačních zdrojů </a:t>
            </a:r>
            <a:endParaRPr lang="cs-CZ" sz="4000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600200"/>
            <a:ext cx="8435280" cy="2548880"/>
          </a:xfrm>
        </p:spPr>
        <p:txBody>
          <a:bodyPr>
            <a:normAutofit/>
          </a:bodyPr>
          <a:lstStyle/>
          <a:p>
            <a:pPr>
              <a:buNone/>
            </a:pPr>
            <a:endParaRPr lang="cs-CZ" sz="2000" dirty="0" smtClean="0">
              <a:hlinkClick r:id="rId3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http://www.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3"/>
              </a:rPr>
              <a:t>czso.cz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3"/>
              </a:rPr>
              <a:t>xe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/</a:t>
            </a:r>
            <a:r>
              <a:rPr lang="cs-CZ" sz="1200" dirty="0" err="1" smtClean="0">
                <a:latin typeface="Arial" pitchFamily="34" charset="0"/>
                <a:cs typeface="Arial" pitchFamily="34" charset="0"/>
                <a:hlinkClick r:id="rId3"/>
              </a:rPr>
              <a:t>edicniplan.nsf</a:t>
            </a:r>
            <a:r>
              <a:rPr lang="cs-CZ" sz="1200" dirty="0" smtClean="0">
                <a:latin typeface="Arial" pitchFamily="34" charset="0"/>
                <a:cs typeface="Arial" pitchFamily="34" charset="0"/>
                <a:hlinkClick r:id="rId3"/>
              </a:rPr>
              <a:t>/p/531339-09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  <a:hlinkClick r:id="rId4"/>
              </a:rPr>
              <a:t>http://cs.wikipedia.org/wiki/Pardubick%C3%BD_kraj</a:t>
            </a: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12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r>
              <a:rPr lang="cs-CZ" sz="1200" dirty="0" smtClean="0">
                <a:latin typeface="Arial" pitchFamily="34" charset="0"/>
                <a:cs typeface="Arial" pitchFamily="34" charset="0"/>
              </a:rPr>
              <a:t>KARTUS, F., TEPLÝ, F. (2006): </a:t>
            </a:r>
            <a:r>
              <a:rPr lang="cs-CZ" sz="1200" i="1" dirty="0" smtClean="0">
                <a:latin typeface="Arial" pitchFamily="34" charset="0"/>
                <a:cs typeface="Arial" pitchFamily="34" charset="0"/>
              </a:rPr>
              <a:t>Zeměpis </a:t>
            </a:r>
            <a:r>
              <a:rPr lang="cs-CZ" sz="1200" i="1" smtClean="0">
                <a:latin typeface="Arial" pitchFamily="34" charset="0"/>
                <a:cs typeface="Arial" pitchFamily="34" charset="0"/>
              </a:rPr>
              <a:t>Česká republika: </a:t>
            </a:r>
            <a:r>
              <a:rPr lang="cs-CZ" sz="1200" i="1" dirty="0" smtClean="0">
                <a:latin typeface="Arial" pitchFamily="34" charset="0"/>
                <a:cs typeface="Arial" pitchFamily="34" charset="0"/>
              </a:rPr>
              <a:t>Pracovní sešit</a:t>
            </a:r>
            <a:r>
              <a:rPr lang="cs-CZ" sz="1200" dirty="0" smtClean="0">
                <a:latin typeface="Arial" pitchFamily="34" charset="0"/>
                <a:cs typeface="Arial" pitchFamily="34" charset="0"/>
              </a:rPr>
              <a:t>. Praha: Portál.  ISBN 80-7320-088-0. </a:t>
            </a:r>
          </a:p>
          <a:p>
            <a:pPr>
              <a:buNone/>
            </a:pPr>
            <a:endParaRPr lang="cs-CZ" sz="2000" dirty="0" smtClean="0">
              <a:latin typeface="Arial" pitchFamily="34" charset="0"/>
              <a:cs typeface="Arial" pitchFamily="34" charset="0"/>
            </a:endParaRPr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  <a:p>
            <a:pPr>
              <a:buNone/>
            </a:pPr>
            <a:endParaRPr lang="cs-CZ" sz="2000" dirty="0" smtClean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691680" y="4509120"/>
            <a:ext cx="5976938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5" name="Obdélník 4"/>
          <p:cNvSpPr/>
          <p:nvPr/>
        </p:nvSpPr>
        <p:spPr>
          <a:xfrm>
            <a:off x="179512" y="5877272"/>
            <a:ext cx="89644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i="1" dirty="0" smtClean="0">
                <a:latin typeface="Arial" pitchFamily="34" charset="0"/>
                <a:cs typeface="Arial" pitchFamily="34" charset="0"/>
              </a:rPr>
              <a:t>Autorem materiálu a všech jeho částí, není-li uvedeno jinak, je Mgr. Monika Nováková.</a:t>
            </a:r>
            <a:endParaRPr lang="cs-CZ" i="1" dirty="0"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Cest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274</TotalTime>
  <Words>228</Words>
  <Application>Microsoft Office PowerPoint</Application>
  <PresentationFormat>Předvádění na obrazovce (4:3)</PresentationFormat>
  <Paragraphs>94</Paragraphs>
  <Slides>6</Slides>
  <Notes>0</Notes>
  <HiddenSlides>0</HiddenSlides>
  <MMClips>2</MMClips>
  <ScaleCrop>false</ScaleCrop>
  <HeadingPairs>
    <vt:vector size="6" baseType="variant">
      <vt:variant>
        <vt:lpstr>Motiv</vt:lpstr>
      </vt:variant>
      <vt:variant>
        <vt:i4>1</vt:i4>
      </vt:variant>
      <vt:variant>
        <vt:lpstr>Vložené servery OLE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8" baseType="lpstr">
      <vt:lpstr>Cesta</vt:lpstr>
      <vt:lpstr>Dokument</vt:lpstr>
      <vt:lpstr>Z E M Ě P I S </vt:lpstr>
      <vt:lpstr>Popis prezentace </vt:lpstr>
      <vt:lpstr>Cvičení </vt:lpstr>
      <vt:lpstr>CVIČENÍ </vt:lpstr>
      <vt:lpstr>Cvičení  ?</vt:lpstr>
      <vt:lpstr>Seznam informačních zdrojů 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 Ě M Ě P I S</dc:title>
  <dc:creator>pc</dc:creator>
  <cp:lastModifiedBy>pc</cp:lastModifiedBy>
  <cp:revision>53</cp:revision>
  <dcterms:modified xsi:type="dcterms:W3CDTF">2012-09-18T06:04:16Z</dcterms:modified>
</cp:coreProperties>
</file>