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Default Extension="docx" ContentType="application/vnd.openxmlformats-officedocument.wordprocessingml.document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vml" ContentType="application/vnd.openxmlformats-officedocument.vmlDrawing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57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0000"/>
    <a:srgbClr val="000000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9.emf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18.9.2012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hyperlink" Target="http://cs.wikipedia.org/wiki/Soubor:Flag_of_Vysocina_Region.svg" TargetMode="Externa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7.jpeg"/><Relationship Id="rId5" Type="http://schemas.openxmlformats.org/officeDocument/2006/relationships/image" Target="../media/image6.png"/><Relationship Id="rId4" Type="http://schemas.openxmlformats.org/officeDocument/2006/relationships/hyperlink" Target="http://cs.wikipedia.org/wiki/Soubor:Vysocina_Region_CoA_CZ.svg" TargetMode="Externa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package" Target="../embeddings/Dokument_aplikace_Microsoft_Office_Word1.docx"/><Relationship Id="rId2" Type="http://schemas.openxmlformats.org/officeDocument/2006/relationships/slideLayout" Target="../slideLayouts/slideLayout2.xml"/><Relationship Id="rId1" Type="http://schemas.openxmlformats.org/officeDocument/2006/relationships/vmlDrawing" Target="../drawings/vmlDrawing1.v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hyperlink" Target="http://turistickyatlas.cz/vse/misto/6565_zamek-konopiste.html" TargetMode="External"/><Relationship Id="rId3" Type="http://schemas.openxmlformats.org/officeDocument/2006/relationships/hyperlink" Target="http://cs.wikipedia.org/wiki/Soubor:Central_Bohemian_Region_CoA_CZ.svg" TargetMode="External"/><Relationship Id="rId7" Type="http://schemas.openxmlformats.org/officeDocument/2006/relationships/hyperlink" Target="http://turistickyatlas.cz/vse/misto/6258_hrad-karlstejn.html" TargetMode="Externa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turistickyatlas.cz/vse/misto/6266_hrad-krivoklat.html" TargetMode="External"/><Relationship Id="rId5" Type="http://schemas.openxmlformats.org/officeDocument/2006/relationships/hyperlink" Target="http://www.kr-stredocesky.cz/portal/stredocesky-kraj/" TargetMode="External"/><Relationship Id="rId10" Type="http://schemas.openxmlformats.org/officeDocument/2006/relationships/image" Target="../media/image4.png"/><Relationship Id="rId4" Type="http://schemas.openxmlformats.org/officeDocument/2006/relationships/hyperlink" Target="http://cs.wikipedia.org/wiki/Soubor:Flag_of_Central_Bohemian_Region.svg" TargetMode="External"/><Relationship Id="rId9" Type="http://schemas.openxmlformats.org/officeDocument/2006/relationships/hyperlink" Target="http://rezervace.npu.cz/pamatky-podle-kraju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3123778"/>
          </a:xfrm>
        </p:spPr>
        <p:txBody>
          <a:bodyPr>
            <a:normAutofit/>
          </a:bodyPr>
          <a:lstStyle/>
          <a:p>
            <a:pPr algn="ctr"/>
            <a:r>
              <a:rPr lang="cs-CZ" sz="6600" b="1" dirty="0" smtClean="0">
                <a:latin typeface="Arial" pitchFamily="34" charset="0"/>
                <a:cs typeface="Arial" pitchFamily="34" charset="0"/>
              </a:rPr>
              <a:t>Z E M Ě P I S 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endParaRPr lang="cs-CZ" sz="1800" dirty="0" smtClean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/>
            <a:r>
              <a:rPr lang="cs-CZ" sz="1800" b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VY_52_INOVACE_26_02_kraj </a:t>
            </a:r>
            <a:r>
              <a:rPr lang="cs-CZ" sz="18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Vysočina</a:t>
            </a:r>
            <a:endParaRPr lang="cs-CZ" sz="1800" b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>
          <a:xfrm>
            <a:off x="1259632" y="2852936"/>
            <a:ext cx="5976937" cy="99060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Popis prezentace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514350" indent="-514350">
              <a:buNone/>
            </a:pPr>
            <a:endParaRPr lang="cs-CZ" sz="2800" dirty="0" smtClean="0">
              <a:cs typeface="Arial" pitchFamily="34" charset="0"/>
            </a:endParaRP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3. snímek – vlajka, znak a mapa  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4. snímek – řeky kraje Vysočina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5. snímek – města kraje Vysočina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6. snímek – cvičení (vylušti křížovku)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7. snímek – cvičení (vyhledej ve větách 4 řeky)</a:t>
            </a:r>
          </a:p>
          <a:p>
            <a:pPr>
              <a:buNone/>
            </a:pPr>
            <a:r>
              <a:rPr lang="cs-CZ" sz="2800" dirty="0" smtClean="0">
                <a:latin typeface="Arial" pitchFamily="34" charset="0"/>
                <a:cs typeface="Arial" pitchFamily="34" charset="0"/>
              </a:rPr>
              <a:t>8. snímek – seznam informačních zdrojů  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6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4" presetClass="entr" presetSubtype="1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latin typeface="Arial" pitchFamily="34" charset="0"/>
                <a:cs typeface="Arial" pitchFamily="34" charset="0"/>
              </a:rPr>
              <a:t>Kraj vysočina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5536" y="332656"/>
            <a:ext cx="4968552" cy="5112568"/>
          </a:xfrm>
        </p:spPr>
        <p:txBody>
          <a:bodyPr>
            <a:normAutofit fontScale="77500" lnSpcReduction="20000"/>
          </a:bodyPr>
          <a:lstStyle/>
          <a:p>
            <a:pPr algn="just"/>
            <a:endParaRPr lang="cs-CZ" cap="none" dirty="0" smtClean="0">
              <a:cs typeface="Arial" pitchFamily="34" charset="0"/>
            </a:endParaRPr>
          </a:p>
          <a:p>
            <a:pPr algn="just"/>
            <a:endParaRPr lang="cs-CZ" cap="none" dirty="0" smtClean="0">
              <a:cs typeface="Arial" pitchFamily="34" charset="0"/>
            </a:endParaRPr>
          </a:p>
          <a:p>
            <a:pPr algn="just"/>
            <a:endParaRPr lang="cs-CZ" cap="none" dirty="0" smtClean="0">
              <a:cs typeface="Arial" pitchFamily="34" charset="0"/>
            </a:endParaRPr>
          </a:p>
          <a:p>
            <a:pPr algn="just"/>
            <a:endParaRPr lang="cs-CZ" cap="none" dirty="0" smtClean="0">
              <a:cs typeface="Arial" pitchFamily="34" charset="0"/>
            </a:endParaRPr>
          </a:p>
          <a:p>
            <a:pPr algn="just"/>
            <a:endParaRPr lang="cs-CZ" cap="none" dirty="0" smtClean="0">
              <a:latin typeface="Arial" pitchFamily="34" charset="0"/>
              <a:cs typeface="Arial" pitchFamily="34" charset="0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2100" b="1" cap="none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leží na pomezí Čech a Moravy 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2100" b="1" cap="none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2100" b="1" cap="none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zvlněná krajina s údolími 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2100" b="1" cap="none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2100" b="1" cap="none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část oblasti byla odlesněna  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2100" b="1" cap="none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2100" b="1" cap="none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půda nepříliš úrodná, pěstují se brambory, řepka olejka 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2100" b="1" cap="none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2100" b="1" cap="none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podnebí drsnější, podobné jako na horách 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2100" b="1" cap="none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2100" b="1" cap="none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100" b="1" u="sng" cap="none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Českomoravská vrchovina </a:t>
            </a:r>
            <a:r>
              <a:rPr lang="cs-CZ" sz="2100" b="1" cap="none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(voda je zde čistá, upravuje se na pitnou vodu </a:t>
            </a: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endParaRPr lang="cs-CZ" sz="2100" b="1" cap="none" dirty="0" smtClean="0">
              <a:solidFill>
                <a:srgbClr val="7030A0"/>
              </a:solidFill>
              <a:latin typeface="Arial" pitchFamily="34" charset="0"/>
              <a:cs typeface="Arial" pitchFamily="34" charset="0"/>
            </a:endParaRPr>
          </a:p>
          <a:p>
            <a:pPr algn="just">
              <a:buClr>
                <a:schemeClr val="tx1"/>
              </a:buClr>
              <a:buFont typeface="Wingdings" pitchFamily="2" charset="2"/>
              <a:buChar char="§"/>
            </a:pPr>
            <a:r>
              <a:rPr lang="cs-CZ" sz="2100" b="1" cap="none" dirty="0" smtClean="0">
                <a:solidFill>
                  <a:srgbClr val="7030A0"/>
                </a:solidFill>
                <a:latin typeface="Arial" pitchFamily="34" charset="0"/>
                <a:cs typeface="Arial" pitchFamily="34" charset="0"/>
              </a:rPr>
              <a:t> dálnice PRAHA-BRNO </a:t>
            </a:r>
          </a:p>
          <a:p>
            <a:pPr algn="just"/>
            <a:endParaRPr lang="cs-CZ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cap="none" dirty="0" smtClean="0">
              <a:latin typeface="Arial" pitchFamily="34" charset="0"/>
              <a:cs typeface="Arial" pitchFamily="34" charset="0"/>
            </a:endParaRPr>
          </a:p>
          <a:p>
            <a:pPr algn="just"/>
            <a:endParaRPr lang="cs-CZ" cap="none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half" idx="3"/>
          </p:nvPr>
        </p:nvSpPr>
        <p:spPr/>
        <p:txBody>
          <a:bodyPr/>
          <a:lstStyle/>
          <a:p>
            <a:pPr algn="ctr"/>
            <a:r>
              <a:rPr lang="cs-CZ" b="1" dirty="0" smtClean="0">
                <a:latin typeface="Arial" pitchFamily="34" charset="0"/>
                <a:cs typeface="Arial" pitchFamily="34" charset="0"/>
              </a:rPr>
              <a:t>Vlajka, znak A MAPA</a:t>
            </a:r>
            <a:endParaRPr lang="cs-CZ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4"/>
          </p:nvPr>
        </p:nvSpPr>
        <p:spPr/>
        <p:txBody>
          <a:bodyPr/>
          <a:lstStyle/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  <p:pic>
        <p:nvPicPr>
          <p:cNvPr id="17" name="Obrázek 16" descr="{{{název}}} – vlajka">
            <a:hlinkClick r:id="rId2" tooltip="&quot;{{{název}}} – vlajka&quot;"/>
          </p:cNvPr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80112" y="1556792"/>
            <a:ext cx="1047750" cy="695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9" descr="{{{název}}} – znak">
            <a:hlinkClick r:id="rId4" tooltip="&quot;{{{název}}} – znak&quot;"/>
          </p:cNvPr>
          <p:cNvPicPr/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164288" y="1556792"/>
            <a:ext cx="857250" cy="1038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20" descr="vysocina.jpg"/>
          <p:cNvPicPr>
            <a:picLocks noChangeAspect="1"/>
          </p:cNvPicPr>
          <p:nvPr/>
        </p:nvPicPr>
        <p:blipFill>
          <a:blip r:embed="rId6" cstate="print"/>
          <a:stretch>
            <a:fillRect/>
          </a:stretch>
        </p:blipFill>
        <p:spPr>
          <a:xfrm>
            <a:off x="5652120" y="3429000"/>
            <a:ext cx="3233738" cy="2196941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 descr="Sazava0904c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14300" y="450850"/>
            <a:ext cx="8915400" cy="5956300"/>
          </a:xfrm>
          <a:prstGeom prst="rect">
            <a:avLst/>
          </a:prstGeom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Řeky kraje vysočina  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8515672" cy="4724400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>
                <a:solidFill>
                  <a:srgbClr val="C00000"/>
                </a:solidFill>
              </a:rPr>
              <a:t>	</a:t>
            </a:r>
            <a:r>
              <a:rPr lang="cs-CZ" b="1" cap="all" dirty="0" smtClean="0">
                <a:solidFill>
                  <a:srgbClr val="C00000"/>
                </a:solidFill>
              </a:rPr>
              <a:t>Sázava </a:t>
            </a:r>
            <a:r>
              <a:rPr lang="cs-CZ" b="1" dirty="0" smtClean="0"/>
              <a:t>	         	</a:t>
            </a:r>
            <a:r>
              <a:rPr lang="cs-CZ" b="1" dirty="0" smtClean="0">
                <a:solidFill>
                  <a:srgbClr val="C00000"/>
                </a:solidFill>
              </a:rPr>
              <a:t>                                              </a:t>
            </a:r>
            <a:r>
              <a:rPr lang="cs-CZ" b="1" cap="all" dirty="0" smtClean="0">
                <a:solidFill>
                  <a:srgbClr val="C00000"/>
                </a:solidFill>
              </a:rPr>
              <a:t>Svratka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				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>
                <a:solidFill>
                  <a:srgbClr val="C00000"/>
                </a:solidFill>
              </a:rPr>
              <a:t>		ŽELIVKA 	</a:t>
            </a:r>
            <a:r>
              <a:rPr lang="cs-CZ" b="1" dirty="0" smtClean="0"/>
              <a:t>				</a:t>
            </a:r>
            <a:r>
              <a:rPr lang="cs-CZ" b="1" cap="all" dirty="0" smtClean="0">
                <a:solidFill>
                  <a:srgbClr val="C00000"/>
                </a:solidFill>
              </a:rPr>
              <a:t>Jihlava 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Města kraje vysočina </a:t>
            </a:r>
            <a:endParaRPr lang="cs-CZ" dirty="0">
              <a:solidFill>
                <a:srgbClr val="00B0F0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304800" y="1124744"/>
            <a:ext cx="8659688" cy="5199856"/>
          </a:xfrm>
        </p:spPr>
        <p:txBody>
          <a:bodyPr>
            <a:normAutofit/>
          </a:bodyPr>
          <a:lstStyle/>
          <a:p>
            <a:pPr algn="ctr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>
              <a:buNone/>
            </a:pPr>
            <a:r>
              <a:rPr lang="cs-CZ" dirty="0" smtClean="0"/>
              <a:t>	</a:t>
            </a:r>
          </a:p>
          <a:p>
            <a:pPr>
              <a:buNone/>
            </a:pPr>
            <a:endParaRPr lang="cs-CZ" dirty="0"/>
          </a:p>
        </p:txBody>
      </p:sp>
      <p:sp>
        <p:nvSpPr>
          <p:cNvPr id="5" name="Vývojový diagram: uložená data 4"/>
          <p:cNvSpPr/>
          <p:nvPr/>
        </p:nvSpPr>
        <p:spPr>
          <a:xfrm>
            <a:off x="539552" y="1268760"/>
            <a:ext cx="3528392" cy="1584176"/>
          </a:xfrm>
          <a:prstGeom prst="flowChartOnlineStora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990000"/>
                </a:solidFill>
              </a:rPr>
              <a:t>JIHLAVA </a:t>
            </a:r>
          </a:p>
          <a:p>
            <a:pPr algn="ctr"/>
            <a:r>
              <a:rPr lang="cs-CZ" b="1" dirty="0" smtClean="0"/>
              <a:t>krajský úřad </a:t>
            </a:r>
          </a:p>
          <a:p>
            <a:pPr algn="ctr"/>
            <a:r>
              <a:rPr lang="cs-CZ" b="1" dirty="0" smtClean="0"/>
              <a:t>textilní, strojírenský průmysl </a:t>
            </a:r>
            <a:endParaRPr lang="cs-CZ" b="1" dirty="0"/>
          </a:p>
        </p:txBody>
      </p:sp>
      <p:sp>
        <p:nvSpPr>
          <p:cNvPr id="6" name="Vývojový diagram: uložená data 5"/>
          <p:cNvSpPr/>
          <p:nvPr/>
        </p:nvSpPr>
        <p:spPr>
          <a:xfrm>
            <a:off x="3707904" y="1268760"/>
            <a:ext cx="4248472" cy="1584176"/>
          </a:xfrm>
          <a:prstGeom prst="flowChartOnlineStora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TŘEBÍČ+TELČ</a:t>
            </a:r>
          </a:p>
          <a:p>
            <a:pPr algn="ctr"/>
            <a:r>
              <a:rPr lang="cs-CZ" b="1" dirty="0" smtClean="0"/>
              <a:t>Třebíč –Jaderná elektrárna Dukovany </a:t>
            </a:r>
          </a:p>
          <a:p>
            <a:pPr algn="ctr"/>
            <a:r>
              <a:rPr lang="cs-CZ" b="1" dirty="0" smtClean="0"/>
              <a:t>kulturní dědictví UNESCO </a:t>
            </a:r>
          </a:p>
        </p:txBody>
      </p:sp>
      <p:sp>
        <p:nvSpPr>
          <p:cNvPr id="7" name="Vývojový diagram: uložená data 6"/>
          <p:cNvSpPr/>
          <p:nvPr/>
        </p:nvSpPr>
        <p:spPr>
          <a:xfrm>
            <a:off x="467544" y="2996952"/>
            <a:ext cx="4320480" cy="1728192"/>
          </a:xfrm>
          <a:prstGeom prst="flowChartOnlineStora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NOVÉ MĚSTO NAD METUJÍ </a:t>
            </a:r>
          </a:p>
          <a:p>
            <a:pPr algn="ctr"/>
            <a:r>
              <a:rPr lang="cs-CZ" b="1" dirty="0" smtClean="0"/>
              <a:t>výroba lyží </a:t>
            </a:r>
            <a:endParaRPr lang="cs-CZ" b="1" dirty="0"/>
          </a:p>
        </p:txBody>
      </p:sp>
      <p:sp>
        <p:nvSpPr>
          <p:cNvPr id="8" name="Vývojový diagram: uložená data 7"/>
          <p:cNvSpPr/>
          <p:nvPr/>
        </p:nvSpPr>
        <p:spPr>
          <a:xfrm>
            <a:off x="4355976" y="3068960"/>
            <a:ext cx="3528392" cy="1584176"/>
          </a:xfrm>
          <a:prstGeom prst="flowChartOnlineStora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ŽĎÁR NAD SÁZAVOU </a:t>
            </a:r>
          </a:p>
          <a:p>
            <a:pPr algn="ctr"/>
            <a:r>
              <a:rPr lang="cs-CZ" b="1" dirty="0" smtClean="0"/>
              <a:t>strojírenství </a:t>
            </a:r>
            <a:endParaRPr lang="cs-CZ" b="1" dirty="0"/>
          </a:p>
        </p:txBody>
      </p:sp>
      <p:sp>
        <p:nvSpPr>
          <p:cNvPr id="9" name="Vývojový diagram: uložená data 8"/>
          <p:cNvSpPr/>
          <p:nvPr/>
        </p:nvSpPr>
        <p:spPr>
          <a:xfrm>
            <a:off x="1475656" y="4869160"/>
            <a:ext cx="6120680" cy="1584176"/>
          </a:xfrm>
          <a:prstGeom prst="flowChartOnlineStorage">
            <a:avLst/>
          </a:prstGeom>
          <a:solidFill>
            <a:srgbClr val="92D05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b="1" dirty="0" smtClean="0">
                <a:solidFill>
                  <a:srgbClr val="C00000"/>
                </a:solidFill>
              </a:rPr>
              <a:t>HAVLÍČKŮV BROD A PELHŘIMOV </a:t>
            </a:r>
            <a:endParaRPr lang="cs-CZ" b="1" dirty="0">
              <a:solidFill>
                <a:srgbClr val="C0000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r>
              <a:rPr lang="cs-CZ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  <a:sym typeface="Wingdings"/>
              </a:rPr>
              <a:t>?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pPr algn="ctr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Vylušti křížovku. V tajence najdeš město, kde sídlí krajský úřad. </a:t>
            </a:r>
          </a:p>
          <a:p>
            <a:pPr algn="ctr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 </a:t>
            </a:r>
          </a:p>
          <a:p>
            <a:pPr algn="ctr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algn="ctr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algn="ctr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algn="ctr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algn="just">
              <a:buNone/>
            </a:pPr>
            <a:r>
              <a:rPr lang="cs-CZ" sz="1700" b="1" dirty="0" smtClean="0">
                <a:solidFill>
                  <a:srgbClr val="002060"/>
                </a:solidFill>
              </a:rPr>
              <a:t>v puse mám…</a:t>
            </a:r>
          </a:p>
          <a:p>
            <a:pPr algn="just">
              <a:buNone/>
            </a:pPr>
            <a:r>
              <a:rPr lang="cs-CZ" sz="1700" b="1" dirty="0" smtClean="0">
                <a:solidFill>
                  <a:srgbClr val="002060"/>
                </a:solidFill>
              </a:rPr>
              <a:t>řeka, která protéká krajinou Vysočina…</a:t>
            </a:r>
          </a:p>
          <a:p>
            <a:pPr algn="just">
              <a:buNone/>
            </a:pPr>
            <a:r>
              <a:rPr lang="cs-CZ" sz="1700" b="1" dirty="0" smtClean="0">
                <a:solidFill>
                  <a:srgbClr val="002060"/>
                </a:solidFill>
              </a:rPr>
              <a:t>v lese sbírám…</a:t>
            </a:r>
          </a:p>
          <a:p>
            <a:pPr algn="just">
              <a:buNone/>
            </a:pPr>
            <a:r>
              <a:rPr lang="cs-CZ" sz="1700" b="1" dirty="0" smtClean="0">
                <a:solidFill>
                  <a:srgbClr val="002060"/>
                </a:solidFill>
              </a:rPr>
              <a:t>zvíře s chobotem…</a:t>
            </a:r>
          </a:p>
          <a:p>
            <a:pPr algn="just">
              <a:buNone/>
            </a:pPr>
            <a:r>
              <a:rPr lang="cs-CZ" sz="1700" b="1" dirty="0" smtClean="0">
                <a:solidFill>
                  <a:srgbClr val="002060"/>
                </a:solidFill>
              </a:rPr>
              <a:t>horní končetina…</a:t>
            </a:r>
          </a:p>
          <a:p>
            <a:pPr algn="just">
              <a:buNone/>
            </a:pPr>
            <a:r>
              <a:rPr lang="cs-CZ" sz="1700" b="1" dirty="0" smtClean="0">
                <a:solidFill>
                  <a:srgbClr val="002060"/>
                </a:solidFill>
              </a:rPr>
              <a:t>na věži je…</a:t>
            </a:r>
          </a:p>
          <a:p>
            <a:pPr algn="just">
              <a:buNone/>
            </a:pPr>
            <a:r>
              <a:rPr lang="cs-CZ" sz="1700" b="1" dirty="0" smtClean="0">
                <a:solidFill>
                  <a:srgbClr val="002060"/>
                </a:solidFill>
              </a:rPr>
              <a:t>jinak obuv… 					</a:t>
            </a:r>
          </a:p>
          <a:p>
            <a:pPr algn="just">
              <a:buNone/>
            </a:pPr>
            <a:r>
              <a:rPr lang="cs-CZ" sz="1700" b="1" dirty="0" smtClean="0">
                <a:solidFill>
                  <a:srgbClr val="002060"/>
                </a:solidFill>
              </a:rPr>
              <a:t>							TAJENKA: </a:t>
            </a:r>
            <a:r>
              <a:rPr lang="cs-CZ" sz="1700" b="1" dirty="0" smtClean="0">
                <a:solidFill>
                  <a:srgbClr val="FF0000"/>
                </a:solidFill>
              </a:rPr>
              <a:t>JIHLAVA</a:t>
            </a:r>
          </a:p>
          <a:p>
            <a:pPr algn="just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algn="just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algn="just">
              <a:buNone/>
            </a:pPr>
            <a:endParaRPr lang="cs-CZ" sz="2400" b="1" dirty="0">
              <a:solidFill>
                <a:srgbClr val="002060"/>
              </a:solidFill>
            </a:endParaRPr>
          </a:p>
        </p:txBody>
      </p:sp>
      <p:graphicFrame>
        <p:nvGraphicFramePr>
          <p:cNvPr id="1027" name="Object 3"/>
          <p:cNvGraphicFramePr>
            <a:graphicFrameLocks noChangeAspect="1"/>
          </p:cNvGraphicFramePr>
          <p:nvPr/>
        </p:nvGraphicFramePr>
        <p:xfrm>
          <a:off x="2987824" y="1988840"/>
          <a:ext cx="5921375" cy="2520280"/>
        </p:xfrm>
        <a:graphic>
          <a:graphicData uri="http://schemas.openxmlformats.org/presentationml/2006/ole">
            <p:oleObj spid="_x0000_s1030" name="Dokument" r:id="rId3" imgW="5921556" imgH="1672473" progId="Word.Document.12">
              <p:embed/>
            </p:oleObj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>
                <a:latin typeface="Arial" pitchFamily="34" charset="0"/>
                <a:cs typeface="Arial" pitchFamily="34" charset="0"/>
              </a:rPr>
              <a:t>Cvičení </a:t>
            </a:r>
            <a:r>
              <a:rPr lang="cs-CZ" dirty="0" smtClean="0">
                <a:solidFill>
                  <a:srgbClr val="00B0F0"/>
                </a:solidFill>
                <a:latin typeface="Arial" pitchFamily="34" charset="0"/>
                <a:cs typeface="Arial" pitchFamily="34" charset="0"/>
                <a:sym typeface="Wingdings"/>
              </a:rPr>
              <a:t>?</a:t>
            </a:r>
            <a:endParaRPr lang="cs-CZ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25000" lnSpcReduction="20000"/>
          </a:bodyPr>
          <a:lstStyle/>
          <a:p>
            <a:pPr algn="ctr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algn="ctr">
              <a:buNone/>
            </a:pPr>
            <a:r>
              <a:rPr lang="cs-CZ" sz="7200" b="1" dirty="0" smtClean="0">
                <a:solidFill>
                  <a:srgbClr val="002060"/>
                </a:solidFill>
              </a:rPr>
              <a:t>Najdi ve větách 4 řeky kraje Vysočina. </a:t>
            </a:r>
          </a:p>
          <a:p>
            <a:pPr algn="ctr">
              <a:buNone/>
            </a:pPr>
            <a:endParaRPr lang="cs-CZ" sz="7200" b="1" dirty="0" smtClean="0">
              <a:solidFill>
                <a:srgbClr val="002060"/>
              </a:solidFill>
            </a:endParaRPr>
          </a:p>
          <a:p>
            <a:pPr algn="ctr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algn="ctr">
              <a:buNone/>
            </a:pPr>
            <a:r>
              <a:rPr lang="cs-CZ" sz="2400" b="1" dirty="0" smtClean="0">
                <a:solidFill>
                  <a:srgbClr val="002060"/>
                </a:solidFill>
              </a:rPr>
              <a:t> </a:t>
            </a:r>
          </a:p>
          <a:p>
            <a:pPr algn="ctr">
              <a:buNone/>
            </a:pPr>
            <a:r>
              <a:rPr lang="cs-CZ" sz="8000" cap="all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Polámaný kus vrat </a:t>
            </a:r>
            <a:r>
              <a:rPr lang="cs-CZ" sz="8000" cap="all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8000" cap="all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karel</a:t>
            </a:r>
            <a:r>
              <a:rPr lang="cs-CZ" sz="8000" cap="all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opravil</a:t>
            </a:r>
            <a:r>
              <a:rPr lang="cs-CZ" sz="8000" cap="all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. </a:t>
            </a:r>
          </a:p>
          <a:p>
            <a:pPr algn="ctr">
              <a:buNone/>
            </a:pPr>
            <a:r>
              <a:rPr lang="cs-CZ" sz="8000" cap="all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Ať ji hlava konečně přestane bolet. </a:t>
            </a:r>
          </a:p>
          <a:p>
            <a:pPr algn="ctr">
              <a:buNone/>
            </a:pPr>
            <a:r>
              <a:rPr lang="cs-CZ" sz="8000" cap="all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Jana jásá za vašim domečkem. </a:t>
            </a:r>
          </a:p>
          <a:p>
            <a:pPr algn="ctr">
              <a:buNone/>
            </a:pPr>
            <a:r>
              <a:rPr lang="cs-CZ" sz="8000" cap="all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Bohužel </a:t>
            </a:r>
            <a:r>
              <a:rPr lang="cs-CZ" sz="8000" cap="all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8000" cap="all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Ivka</a:t>
            </a:r>
            <a:r>
              <a:rPr lang="cs-CZ" sz="8000" cap="all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8000" cap="all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to nezvládla . </a:t>
            </a:r>
          </a:p>
          <a:p>
            <a:pPr algn="ctr">
              <a:buNone/>
            </a:pPr>
            <a:endParaRPr lang="cs-CZ" sz="8000" cap="all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8000" b="1" cap="all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TAJENKA</a:t>
            </a:r>
          </a:p>
          <a:p>
            <a:pPr algn="ctr">
              <a:buNone/>
            </a:pPr>
            <a:endParaRPr lang="cs-CZ" sz="8000" cap="all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r>
              <a:rPr lang="cs-CZ" sz="8000" cap="all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Polámaný ku</a:t>
            </a:r>
            <a:r>
              <a:rPr lang="cs-CZ" sz="8000" cap="all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 vrat </a:t>
            </a:r>
            <a:r>
              <a:rPr lang="cs-CZ" sz="8000" cap="all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ka</a:t>
            </a:r>
            <a:r>
              <a:rPr lang="cs-CZ" sz="8000" cap="all" dirty="0" err="1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rel</a:t>
            </a:r>
            <a:r>
              <a:rPr lang="cs-CZ" sz="8000" cap="all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opravil. </a:t>
            </a:r>
          </a:p>
          <a:p>
            <a:pPr algn="ctr">
              <a:buNone/>
            </a:pPr>
            <a:r>
              <a:rPr lang="cs-CZ" sz="8000" cap="all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Ať </a:t>
            </a:r>
            <a:r>
              <a:rPr lang="cs-CZ" sz="8000" cap="all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ji hlava</a:t>
            </a:r>
            <a:r>
              <a:rPr lang="cs-CZ" sz="8000" cap="all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 konečně přestane bolet. </a:t>
            </a:r>
          </a:p>
          <a:p>
            <a:pPr algn="ctr">
              <a:buNone/>
            </a:pPr>
            <a:r>
              <a:rPr lang="cs-CZ" sz="8000" cap="all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Jana já</a:t>
            </a:r>
            <a:r>
              <a:rPr lang="cs-CZ" sz="8000" cap="all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sá za va</a:t>
            </a:r>
            <a:r>
              <a:rPr lang="cs-CZ" sz="8000" cap="all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šim domečkem. </a:t>
            </a:r>
          </a:p>
          <a:p>
            <a:pPr algn="ctr">
              <a:buNone/>
            </a:pPr>
            <a:r>
              <a:rPr lang="cs-CZ" sz="8000" cap="all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Bohu</a:t>
            </a:r>
            <a:r>
              <a:rPr lang="cs-CZ" sz="8000" cap="all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žel  </a:t>
            </a:r>
            <a:r>
              <a:rPr lang="cs-CZ" sz="8000" cap="all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Ivka</a:t>
            </a:r>
            <a:r>
              <a:rPr lang="cs-CZ" sz="8000" cap="all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8000" cap="all" dirty="0" smtClean="0">
                <a:solidFill>
                  <a:srgbClr val="002060"/>
                </a:solidFill>
                <a:latin typeface="Arial" pitchFamily="34" charset="0"/>
                <a:cs typeface="Arial" pitchFamily="34" charset="0"/>
              </a:rPr>
              <a:t>to nezvládla  </a:t>
            </a:r>
          </a:p>
          <a:p>
            <a:pPr algn="ctr">
              <a:buNone/>
            </a:pPr>
            <a:endParaRPr lang="cs-CZ" sz="8000" b="1" dirty="0" smtClean="0">
              <a:solidFill>
                <a:srgbClr val="002060"/>
              </a:solidFill>
              <a:latin typeface="Arial" pitchFamily="34" charset="0"/>
              <a:cs typeface="Arial" pitchFamily="34" charset="0"/>
            </a:endParaRPr>
          </a:p>
          <a:p>
            <a:pPr algn="ctr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algn="ctr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algn="just">
              <a:buNone/>
            </a:pPr>
            <a:r>
              <a:rPr lang="cs-CZ" sz="1700" b="1" dirty="0" smtClean="0">
                <a:solidFill>
                  <a:srgbClr val="002060"/>
                </a:solidFill>
              </a:rPr>
              <a:t>					</a:t>
            </a:r>
          </a:p>
          <a:p>
            <a:pPr algn="just">
              <a:buNone/>
            </a:pPr>
            <a:r>
              <a:rPr lang="cs-CZ" sz="1700" b="1" dirty="0" smtClean="0">
                <a:solidFill>
                  <a:srgbClr val="002060"/>
                </a:solidFill>
              </a:rPr>
              <a:t>							</a:t>
            </a:r>
            <a:endParaRPr lang="cs-CZ" sz="1700" b="1" dirty="0" smtClean="0">
              <a:solidFill>
                <a:srgbClr val="FF0000"/>
              </a:solidFill>
            </a:endParaRPr>
          </a:p>
          <a:p>
            <a:pPr algn="just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algn="just">
              <a:buNone/>
            </a:pPr>
            <a:endParaRPr lang="cs-CZ" sz="2400" b="1" dirty="0" smtClean="0">
              <a:solidFill>
                <a:srgbClr val="002060"/>
              </a:solidFill>
            </a:endParaRPr>
          </a:p>
          <a:p>
            <a:pPr algn="just">
              <a:buNone/>
            </a:pPr>
            <a:endParaRPr lang="cs-CZ" sz="2400" b="1" dirty="0">
              <a:solidFill>
                <a:srgbClr val="002060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1000" fill="hold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>
          <a:blip r:embed="rId2" cstate="print"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000" b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Seznam informačních zdrojů </a:t>
            </a:r>
            <a:endParaRPr lang="cs-CZ" sz="40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340768"/>
            <a:ext cx="8435280" cy="3124944"/>
          </a:xfrm>
        </p:spPr>
        <p:txBody>
          <a:bodyPr>
            <a:normAutofit fontScale="85000" lnSpcReduction="20000"/>
          </a:bodyPr>
          <a:lstStyle/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URBAN, Tomáš.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18.9.2012]. Dostupný na WWW: </a:t>
            </a:r>
            <a:r>
              <a:rPr lang="cs-CZ" sz="1400" dirty="0" smtClean="0">
                <a:hlinkClick r:id="rId3"/>
              </a:rPr>
              <a:t>http</a:t>
            </a:r>
            <a:r>
              <a:rPr lang="cs-CZ" sz="1400" dirty="0" smtClean="0">
                <a:hlinkClick r:id="rId3"/>
              </a:rPr>
              <a:t>://</a:t>
            </a:r>
            <a:r>
              <a:rPr lang="cs-CZ" sz="1400" dirty="0" smtClean="0">
                <a:hlinkClick r:id="rId3"/>
              </a:rPr>
              <a:t>cs.wikipedia.org/wiki/Soubor:Central_Bohemian_Region_CoA_CZ.svg</a:t>
            </a:r>
            <a:endParaRPr lang="cs-CZ" sz="1400" dirty="0" smtClean="0"/>
          </a:p>
          <a:p>
            <a:pPr>
              <a:buNone/>
            </a:pPr>
            <a:endParaRPr lang="cs-CZ" sz="1400" dirty="0" smtClean="0"/>
          </a:p>
          <a:p>
            <a:pPr>
              <a:buNone/>
            </a:pPr>
            <a:r>
              <a:rPr lang="cs-CZ" sz="1400" dirty="0" smtClean="0"/>
              <a:t>URBAN, Tomáš. </a:t>
            </a:r>
            <a:r>
              <a:rPr lang="cs-CZ" sz="1400" i="1" dirty="0" err="1" smtClean="0"/>
              <a:t>Wikipedia.cz</a:t>
            </a:r>
            <a:r>
              <a:rPr lang="cs-CZ" sz="1400" dirty="0" smtClean="0"/>
              <a:t> [online]. [cit. 18.9.2012]. Dostupný na WWW: </a:t>
            </a:r>
            <a:r>
              <a:rPr lang="cs-CZ" sz="1400" dirty="0" smtClean="0">
                <a:hlinkClick r:id="rId4"/>
              </a:rPr>
              <a:t>http</a:t>
            </a:r>
            <a:r>
              <a:rPr lang="cs-CZ" sz="1400" dirty="0" smtClean="0">
                <a:hlinkClick r:id="rId4"/>
              </a:rPr>
              <a:t>://</a:t>
            </a:r>
            <a:r>
              <a:rPr lang="cs-CZ" sz="1400" dirty="0" smtClean="0">
                <a:hlinkClick r:id="rId4"/>
              </a:rPr>
              <a:t>cs.wikipedia.org/wiki/Soubor:Flag_of_Central_Bohemian_Region.svg</a:t>
            </a:r>
            <a:endParaRPr lang="cs-CZ" sz="1400" dirty="0" smtClean="0"/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5"/>
              </a:rPr>
              <a:t>http://www.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5"/>
              </a:rPr>
              <a:t>kr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5"/>
              </a:rPr>
              <a:t>-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5"/>
              </a:rPr>
              <a:t>stredocesky.cz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5"/>
              </a:rPr>
              <a:t>/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5"/>
              </a:rPr>
              <a:t>portal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5"/>
              </a:rPr>
              <a:t>/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5"/>
              </a:rPr>
              <a:t>stredocesky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5"/>
              </a:rPr>
              <a:t>-kraj/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6"/>
              </a:rPr>
              <a:t>http://turistickyatlas.cz/vse/misto/6266_hrad-krivoklat.html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7"/>
              </a:rPr>
              <a:t>http://turistickyatlas.cz/vse/misto/6258_hrad-karlstejn.html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8"/>
              </a:rPr>
              <a:t>http://turistickyatlas.cz/vse/misto/6565_zamek-konopiste.html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r>
              <a:rPr lang="cs-CZ" sz="1400" dirty="0" smtClean="0">
                <a:latin typeface="Arial" pitchFamily="34" charset="0"/>
                <a:cs typeface="Arial" pitchFamily="34" charset="0"/>
                <a:hlinkClick r:id="rId9"/>
              </a:rPr>
              <a:t>http://rezervace.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9"/>
              </a:rPr>
              <a:t>npu.cz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9"/>
              </a:rPr>
              <a:t>/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9"/>
              </a:rPr>
              <a:t>pamatky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9"/>
              </a:rPr>
              <a:t>-podle-</a:t>
            </a:r>
            <a:r>
              <a:rPr lang="cs-CZ" sz="1400" dirty="0" err="1" smtClean="0">
                <a:latin typeface="Arial" pitchFamily="34" charset="0"/>
                <a:cs typeface="Arial" pitchFamily="34" charset="0"/>
                <a:hlinkClick r:id="rId9"/>
              </a:rPr>
              <a:t>kraju</a:t>
            </a:r>
            <a:r>
              <a:rPr lang="cs-CZ" sz="1400" dirty="0" smtClean="0">
                <a:latin typeface="Arial" pitchFamily="34" charset="0"/>
                <a:cs typeface="Arial" pitchFamily="34" charset="0"/>
                <a:hlinkClick r:id="rId9"/>
              </a:rPr>
              <a:t>/</a:t>
            </a:r>
            <a:endParaRPr lang="cs-CZ" sz="14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1500" dirty="0" smtClean="0">
              <a:latin typeface="Arial" pitchFamily="34" charset="0"/>
              <a:cs typeface="Arial" pitchFamily="34" charset="0"/>
            </a:endParaRPr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2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  <a:p>
            <a:pPr>
              <a:buNone/>
            </a:pPr>
            <a:endParaRPr lang="cs-CZ" sz="2000" dirty="0" smtClean="0"/>
          </a:p>
        </p:txBody>
      </p:sp>
      <p:pic>
        <p:nvPicPr>
          <p:cNvPr id="4" name="Picture 4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1691680" y="4509120"/>
            <a:ext cx="5976938" cy="990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Obdélník 4"/>
          <p:cNvSpPr/>
          <p:nvPr/>
        </p:nvSpPr>
        <p:spPr>
          <a:xfrm>
            <a:off x="179512" y="5877272"/>
            <a:ext cx="8964488" cy="36933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i="1" dirty="0" smtClean="0">
                <a:latin typeface="Arial" pitchFamily="34" charset="0"/>
                <a:cs typeface="Arial" pitchFamily="34" charset="0"/>
              </a:rPr>
              <a:t>Autorem materiálu a všech jeho částí, není-li uvedeno jinak, je Mgr. Monika Nováková.</a:t>
            </a:r>
            <a:endParaRPr lang="cs-CZ" i="1" dirty="0">
              <a:latin typeface="Arial" pitchFamily="34" charset="0"/>
              <a:cs typeface="Arial" pitchFamily="34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315</TotalTime>
  <Words>341</Words>
  <Application>Microsoft Office PowerPoint</Application>
  <PresentationFormat>Předvádění na obrazovce (4:3)</PresentationFormat>
  <Paragraphs>132</Paragraphs>
  <Slides>8</Slides>
  <Notes>0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10" baseType="lpstr">
      <vt:lpstr>Cesta</vt:lpstr>
      <vt:lpstr>Dokument</vt:lpstr>
      <vt:lpstr>Z E M Ě P I S </vt:lpstr>
      <vt:lpstr>Popis prezentace </vt:lpstr>
      <vt:lpstr>Kraj vysočina </vt:lpstr>
      <vt:lpstr>Řeky kraje vysočina  </vt:lpstr>
      <vt:lpstr>Města kraje vysočina </vt:lpstr>
      <vt:lpstr>Cvičení ?</vt:lpstr>
      <vt:lpstr>Cvičení ?</vt:lpstr>
      <vt:lpstr>Seznam informačních zdrojů 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 Ě M Ě P I S</dc:title>
  <dc:creator>pc</dc:creator>
  <cp:lastModifiedBy>Dum</cp:lastModifiedBy>
  <cp:revision>49</cp:revision>
  <dcterms:modified xsi:type="dcterms:W3CDTF">2012-09-18T09:49:55Z</dcterms:modified>
</cp:coreProperties>
</file>