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2" autoAdjust="0"/>
    <p:restoredTop sz="94660"/>
  </p:normalViewPr>
  <p:slideViewPr>
    <p:cSldViewPr>
      <p:cViewPr varScale="1">
        <p:scale>
          <a:sx n="69" d="100"/>
          <a:sy n="69" d="100"/>
        </p:scale>
        <p:origin x="-4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Usti_nad_Labem_Region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gif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Usti_nad_Labem_Region_CoA_CZ.s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3%9Asteck%C3%BD_kraj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Labe_udoli.jpg" TargetMode="External"/><Relationship Id="rId5" Type="http://schemas.openxmlformats.org/officeDocument/2006/relationships/hyperlink" Target="http://www.krustecky.cz/files/rozpocet/rozp2003/index.htm?p1=85258" TargetMode="External"/><Relationship Id="rId4" Type="http://schemas.openxmlformats.org/officeDocument/2006/relationships/hyperlink" Target="http://www.ustinadlabem.czso.cz/xu/redakce.nsf/i/kraj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VY_52_INOVACE_28_02_Ústecký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vlajka, znak a mapa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řeky Ústeckého kraje  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města Ústeckého kraje 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(spoj správně)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 cvičení (vyhledej jména řek)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  <a:p>
            <a:pPr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 , znak a mapa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xfrm>
            <a:off x="251520" y="1700808"/>
            <a:ext cx="5400600" cy="3888432"/>
          </a:xfrm>
        </p:spPr>
        <p:txBody>
          <a:bodyPr>
            <a:noAutofit/>
          </a:bodyPr>
          <a:lstStyle/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Krušné hory </a:t>
            </a:r>
            <a:r>
              <a:rPr lang="cs-CZ" sz="1700" b="1" cap="none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  <a:sym typeface="Wingdings"/>
              </a:rPr>
              <a:t> nejvyšší hora </a:t>
            </a:r>
            <a:r>
              <a:rPr lang="cs-CZ" sz="17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  <a:sym typeface="Wingdings"/>
              </a:rPr>
              <a:t>Klínovec</a:t>
            </a:r>
            <a:r>
              <a:rPr lang="cs-CZ" sz="1700" b="1" cap="none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  <a:sym typeface="Wingdings"/>
              </a:rPr>
              <a:t> (1244 m)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rgbClr val="000000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  <a:sym typeface="Wingdings"/>
              </a:rPr>
              <a:t> České středohoří  nejvyšší hora MILEŠOVKA (837 m)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rgbClr val="000000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  <a:sym typeface="Wingdings"/>
              </a:rPr>
              <a:t> </a:t>
            </a:r>
            <a:r>
              <a:rPr lang="cs-CZ" sz="1700" b="1" u="sng" cap="none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  <a:sym typeface="Wingdings"/>
              </a:rPr>
              <a:t>památná hora ŘÍP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rgbClr val="000000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  <a:sym typeface="Wingdings"/>
              </a:rPr>
              <a:t> teplé podnebí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rgbClr val="000000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  <a:sym typeface="Wingdings"/>
              </a:rPr>
              <a:t> úrodný kraj – Podkrušnohorská pánev  těžba hnědého uhlí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700" b="1" cap="none" dirty="0" smtClean="0">
              <a:solidFill>
                <a:srgbClr val="000000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700" b="1" cap="none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  <a:sym typeface="Wingdings"/>
              </a:rPr>
              <a:t> dálniční a železniční spojení s Německem </a:t>
            </a: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pPr algn="just"/>
            <a:r>
              <a:rPr lang="cs-CZ" sz="1700" cap="none" dirty="0" smtClean="0">
                <a:latin typeface="Arial" pitchFamily="34" charset="0"/>
                <a:cs typeface="Arial" pitchFamily="34" charset="0"/>
                <a:sym typeface="Wingdings"/>
              </a:rPr>
              <a:t> </a:t>
            </a:r>
          </a:p>
          <a:p>
            <a:pPr algn="just"/>
            <a:endParaRPr lang="cs-CZ" sz="1700" cap="none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Obrázek 13" descr="{{{název}}} – vlajka">
            <a:hlinkClick r:id="rId2" tooltip="&quot;{{{název}}} – vlajka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556792"/>
            <a:ext cx="10477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{{{název}}} – znak">
            <a:hlinkClick r:id="rId4" tooltip="&quot;{{{název}}} – zna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1484784"/>
            <a:ext cx="857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ústecký kraj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96136" y="2915195"/>
            <a:ext cx="3095625" cy="23860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Řeky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ústekého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15672" cy="472440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 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	      </a:t>
            </a:r>
            <a:r>
              <a:rPr lang="cs-CZ" b="1" dirty="0" smtClean="0">
                <a:solidFill>
                  <a:srgbClr val="0070C0"/>
                </a:solidFill>
                <a:cs typeface="Arial" pitchFamily="34" charset="0"/>
              </a:rPr>
              <a:t>LABE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              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  <a:sym typeface="Wingdings"/>
              </a:rPr>
              <a:t>                             </a:t>
            </a:r>
            <a:endParaRPr lang="cs-CZ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				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						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		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 descr="ohře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484784"/>
            <a:ext cx="2880320" cy="2121024"/>
          </a:xfrm>
          <a:prstGeom prst="rect">
            <a:avLst/>
          </a:prstGeom>
        </p:spPr>
      </p:pic>
      <p:pic>
        <p:nvPicPr>
          <p:cNvPr id="6" name="Obrázek 5" descr="lab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3717032"/>
            <a:ext cx="3048000" cy="2390770"/>
          </a:xfrm>
          <a:prstGeom prst="rect">
            <a:avLst/>
          </a:prstGeom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  <a:sym typeface="Wingdings"/>
            </a:endParaRP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sym typeface="Wingdings"/>
              </a:rPr>
              <a:t>			  </a:t>
            </a:r>
          </a:p>
          <a:p>
            <a:pPr>
              <a:buNone/>
            </a:pPr>
            <a:r>
              <a:rPr lang="cs-CZ" dirty="0" smtClean="0">
                <a:sym typeface="Wingdings"/>
              </a:rPr>
              <a:t>		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sym typeface="Wingdings"/>
              </a:rPr>
              <a:t>           </a:t>
            </a:r>
            <a:r>
              <a:rPr lang="cs-CZ" b="1" dirty="0" smtClean="0">
                <a:solidFill>
                  <a:srgbClr val="0070C0"/>
                </a:solidFill>
                <a:sym typeface="Wingdings"/>
              </a:rPr>
              <a:t>OHŘE</a:t>
            </a:r>
            <a:r>
              <a:rPr lang="cs-CZ" dirty="0" smtClean="0">
                <a:solidFill>
                  <a:srgbClr val="0070C0"/>
                </a:solidFill>
                <a:sym typeface="Wingdings"/>
              </a:rPr>
              <a:t>	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Města ústeckého kraje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87680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                            </a:t>
            </a:r>
            <a:r>
              <a:rPr lang="cs-CZ" sz="1400" b="1" dirty="0" smtClean="0">
                <a:solidFill>
                  <a:srgbClr val="000099"/>
                </a:solidFill>
              </a:rPr>
              <a:t>       NÁRODNÍ PARK ČESKÉ ŠVÝCARSKO</a:t>
            </a:r>
            <a:r>
              <a:rPr lang="cs-CZ" b="1" dirty="0" smtClean="0">
                <a:solidFill>
                  <a:srgbClr val="000099"/>
                </a:solidFill>
              </a:rPr>
              <a:t> 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107504" y="2636912"/>
            <a:ext cx="2160240" cy="1296144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LITOMĚŘICE </a:t>
            </a:r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zahrada Čech 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2915816" y="1124744"/>
            <a:ext cx="3096344" cy="1656184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ÚSTÍ NAD LABEM </a:t>
            </a:r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krajský úřad </a:t>
            </a:r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chemický průmysl </a:t>
            </a:r>
          </a:p>
        </p:txBody>
      </p:sp>
      <p:sp>
        <p:nvSpPr>
          <p:cNvPr id="8" name="Obláček 7"/>
          <p:cNvSpPr/>
          <p:nvPr/>
        </p:nvSpPr>
        <p:spPr>
          <a:xfrm>
            <a:off x="107504" y="4149080"/>
            <a:ext cx="2520280" cy="1296144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DĚČÍN </a:t>
            </a:r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přístav na Labi 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732240" y="4293096"/>
            <a:ext cx="2160240" cy="1296144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TEPLICE </a:t>
            </a:r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lázně </a:t>
            </a:r>
          </a:p>
          <a:p>
            <a:pPr algn="ctr"/>
            <a:endParaRPr lang="cs-CZ" dirty="0"/>
          </a:p>
        </p:txBody>
      </p:sp>
      <p:sp>
        <p:nvSpPr>
          <p:cNvPr id="10" name="Obláček 9"/>
          <p:cNvSpPr/>
          <p:nvPr/>
        </p:nvSpPr>
        <p:spPr>
          <a:xfrm>
            <a:off x="3419872" y="5373216"/>
            <a:ext cx="2160240" cy="1296144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HŘENSKO </a:t>
            </a:r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skály 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6732240" y="2780928"/>
            <a:ext cx="2160240" cy="1296144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LITVÍNOV </a:t>
            </a:r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chemické závody 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1619672" y="5301208"/>
            <a:ext cx="2160240" cy="1296144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MOST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13" name="Obláček 12"/>
          <p:cNvSpPr/>
          <p:nvPr/>
        </p:nvSpPr>
        <p:spPr>
          <a:xfrm>
            <a:off x="5004048" y="5301208"/>
            <a:ext cx="2160240" cy="1296144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CHOMUTOV 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14" name="Obláček 13"/>
          <p:cNvSpPr/>
          <p:nvPr/>
        </p:nvSpPr>
        <p:spPr>
          <a:xfrm>
            <a:off x="6372200" y="1268760"/>
            <a:ext cx="2160240" cy="129614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LOUNY </a:t>
            </a:r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pěstování chmelu</a:t>
            </a:r>
          </a:p>
          <a:p>
            <a:pPr algn="ctr"/>
            <a:endParaRPr lang="cs-CZ" dirty="0"/>
          </a:p>
        </p:txBody>
      </p:sp>
      <p:sp>
        <p:nvSpPr>
          <p:cNvPr id="15" name="Obláček 14"/>
          <p:cNvSpPr/>
          <p:nvPr/>
        </p:nvSpPr>
        <p:spPr>
          <a:xfrm>
            <a:off x="395536" y="1124744"/>
            <a:ext cx="2160240" cy="1224136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ŽATEC</a:t>
            </a:r>
          </a:p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pěstování chmelu 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16" name="Obrázek 15" descr="ceske-svycarsko-soutes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3140968"/>
            <a:ext cx="2381250" cy="17097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SPOJ 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  <a:sym typeface="Wingdings"/>
              </a:rPr>
              <a:t></a:t>
            </a:r>
            <a:endPara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400" dirty="0" smtClean="0"/>
              <a:t>		</a:t>
            </a:r>
          </a:p>
          <a:p>
            <a:pPr algn="just">
              <a:buNone/>
            </a:pPr>
            <a:r>
              <a:rPr lang="cs-CZ" sz="2400" dirty="0" smtClean="0"/>
              <a:t>¨			</a:t>
            </a:r>
            <a:r>
              <a:rPr lang="cs-CZ" sz="2400" b="1" dirty="0" smtClean="0">
                <a:solidFill>
                  <a:srgbClr val="00B050"/>
                </a:solidFill>
              </a:rPr>
              <a:t>TEPLICE			TĚŽBA UHLÍ 		</a:t>
            </a:r>
          </a:p>
          <a:p>
            <a:pPr algn="just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			MOST 				PŘÍSTAV NA LABI </a:t>
            </a:r>
          </a:p>
          <a:p>
            <a:pPr algn="just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			ŽATEC				PĚSTOVÁNÍ CHMELU  </a:t>
            </a:r>
          </a:p>
          <a:p>
            <a:pPr algn="just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			ÚSTÍ NAD LABEM		KRAJSKÝ ÚŘAD  </a:t>
            </a:r>
          </a:p>
          <a:p>
            <a:pPr algn="just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			DĚČÍN 				LÁZNĚ </a:t>
            </a:r>
            <a:r>
              <a:rPr lang="cs-CZ" sz="2400" dirty="0" smtClean="0"/>
              <a:t>	</a:t>
            </a:r>
          </a:p>
          <a:p>
            <a:pPr algn="just">
              <a:buNone/>
            </a:pPr>
            <a:endParaRPr lang="cs-CZ" sz="2400" dirty="0" smtClean="0"/>
          </a:p>
          <a:p>
            <a:pPr algn="ctr">
              <a:buNone/>
            </a:pPr>
            <a:endParaRPr lang="cs-CZ" sz="1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332656"/>
            <a:ext cx="936104" cy="648072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419872" y="3284984"/>
            <a:ext cx="2376264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3059832" y="3284984"/>
            <a:ext cx="27363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131840" y="4077072"/>
            <a:ext cx="26642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572000" y="4581128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3131840" y="3717032"/>
            <a:ext cx="2664296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788024" y="5517232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Najdi a podtrhni jména řek ve větách.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Sluníčko hřeje nejvíc v létě. </a:t>
            </a:r>
          </a:p>
          <a:p>
            <a:pPr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Marcela bere do náruče Pepíčka. </a:t>
            </a:r>
          </a:p>
          <a:p>
            <a:pPr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Ohře – Labe </a:t>
            </a:r>
          </a:p>
          <a:p>
            <a:pPr>
              <a:buNone/>
            </a:pP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5724128" y="332656"/>
            <a:ext cx="936104" cy="648072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547664" y="3140968"/>
            <a:ext cx="648072" cy="0"/>
          </a:xfrm>
          <a:prstGeom prst="line">
            <a:avLst/>
          </a:prstGeom>
          <a:ln/>
          <a:effectLst>
            <a:glow rad="228600">
              <a:schemeClr val="accent1">
                <a:satMod val="175000"/>
                <a:alpha val="40000"/>
              </a:schemeClr>
            </a:glow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331640" y="4221088"/>
            <a:ext cx="720080" cy="0"/>
          </a:xfrm>
          <a:prstGeom prst="line">
            <a:avLst/>
          </a:prstGeom>
          <a:ln/>
          <a:effectLst>
            <a:glow rad="228600">
              <a:schemeClr val="accent1">
                <a:satMod val="175000"/>
                <a:alpha val="40000"/>
              </a:schemeClr>
            </a:glow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5868144" y="494116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319695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http://cs.wikipedia.org/wiki/%C3%9Asteck%C3%BD_kraj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ustinadlabem.czso.cz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xu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/redakce.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nsf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/i/kraj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krustecky.cz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files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rozpocet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/rozp2003/index.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htm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?p1=85258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http://en.wikipedia.org/wiki/File:Labe_udoli.jpg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Česká republika: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Portál. ISBN 80-7320-088-0.  </a:t>
            </a:r>
            <a:endParaRPr lang="cs-CZ" sz="120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600" dirty="0" smtClean="0"/>
          </a:p>
          <a:p>
            <a:pPr algn="ctr">
              <a:buNone/>
            </a:pPr>
            <a:endParaRPr lang="cs-CZ" sz="26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465313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300</TotalTime>
  <Words>247</Words>
  <Application>Microsoft Office PowerPoint</Application>
  <PresentationFormat>Předvádění na obrazovce (4:3)</PresentationFormat>
  <Paragraphs>124</Paragraphs>
  <Slides>8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Z E M Ě P I S </vt:lpstr>
      <vt:lpstr>Popis prezentace </vt:lpstr>
      <vt:lpstr>ústecký kraj </vt:lpstr>
      <vt:lpstr>Řeky ústekého kraje </vt:lpstr>
      <vt:lpstr>Města ústeckého kraje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55</cp:revision>
  <dcterms:modified xsi:type="dcterms:W3CDTF">2012-09-18T06:06:26Z</dcterms:modified>
</cp:coreProperties>
</file>