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Moravian-Silesian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Moravian-Silesian_Region_CoA_CZ.sv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://cs.wikipedia.org/wiki/Moravskoslezsk%C3%BD_kraj" TargetMode="External"/><Relationship Id="rId7" Type="http://schemas.openxmlformats.org/officeDocument/2006/relationships/hyperlink" Target="http://zahradnikuf.blog.cz/0703/zimrovice-rio-de-zipanero-p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rdubice.czso.cz/csu/2007edicniplan.nsf/t/AD00473A03/$File/130207m16.jpg" TargetMode="External"/><Relationship Id="rId5" Type="http://schemas.openxmlformats.org/officeDocument/2006/relationships/hyperlink" Target="http://cs.wikipedia.org/wiki/Soubor:Flag_of_Moravian-Silesian_Region.svg" TargetMode="External"/><Relationship Id="rId4" Type="http://schemas.openxmlformats.org/officeDocument/2006/relationships/hyperlink" Target="http://cs.wikipedia.org/wiki/Soubor:Moravian-Silesian_Region_CoA_CZ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VY_52_INOVACE_31_02_Moravskoslezský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znak, vlajka a mapa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Moravskoslezského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Moravskoslezského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(doplňování vět)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cvičení (rébus)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MORAVSKOSLEZsKÝ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kraj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Vlajka, znak A MAPA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4706466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chemeClr val="tx1"/>
                </a:solidFill>
              </a:rPr>
              <a:t> nejvíce obyvatel ze všech krajů ČR</a:t>
            </a:r>
          </a:p>
          <a:p>
            <a:pPr>
              <a:buClr>
                <a:schemeClr val="tx1"/>
              </a:buClr>
            </a:pPr>
            <a:endParaRPr lang="cs-CZ" cap="none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chemeClr val="tx1"/>
                </a:solidFill>
              </a:rPr>
              <a:t> rozkládá se na severu Moravy u hranic Polska a Slovenska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cap="none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chemeClr val="tx1"/>
                </a:solidFill>
              </a:rPr>
              <a:t> povrch tvoří Ostravská pánev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cap="none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chemeClr val="tx1"/>
                </a:solidFill>
              </a:rPr>
              <a:t> podnebí mírné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cap="none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chemeClr val="tx1"/>
                </a:solidFill>
              </a:rPr>
              <a:t> zhoršené životní prostředí na Ostravsku </a:t>
            </a:r>
          </a:p>
          <a:p>
            <a:endParaRPr lang="cs-CZ" cap="none" dirty="0" smtClean="0">
              <a:solidFill>
                <a:schemeClr val="tx1"/>
              </a:solidFill>
            </a:endParaRPr>
          </a:p>
          <a:p>
            <a:endParaRPr lang="cs-CZ" cap="none" dirty="0">
              <a:solidFill>
                <a:schemeClr val="tx1"/>
              </a:solidFill>
            </a:endParaRPr>
          </a:p>
        </p:txBody>
      </p:sp>
      <p:sp>
        <p:nvSpPr>
          <p:cNvPr id="14" name="Zástupný symbol pro text 18"/>
          <p:cNvSpPr txBox="1">
            <a:spLocks/>
          </p:cNvSpPr>
          <p:nvPr/>
        </p:nvSpPr>
        <p:spPr>
          <a:xfrm>
            <a:off x="251520" y="404664"/>
            <a:ext cx="5400600" cy="5112568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+mn-lt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14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hade val="50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556792"/>
            <a:ext cx="1047750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1484784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MSK-map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52120" y="3068960"/>
            <a:ext cx="3206115" cy="22688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moravskoslezSkého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15672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6" name="Obláček 5"/>
          <p:cNvSpPr/>
          <p:nvPr/>
        </p:nvSpPr>
        <p:spPr>
          <a:xfrm>
            <a:off x="971600" y="1484784"/>
            <a:ext cx="1440160" cy="864096"/>
          </a:xfrm>
          <a:prstGeom prst="cloud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ODRA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372200" y="1484784"/>
            <a:ext cx="1584176" cy="864096"/>
          </a:xfrm>
          <a:prstGeom prst="cloudCallout">
            <a:avLst/>
          </a:prstGeom>
          <a:solidFill>
            <a:srgbClr val="CC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OPAVA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5868144" y="4797152"/>
            <a:ext cx="2592288" cy="864096"/>
          </a:xfrm>
          <a:prstGeom prst="cloudCallout">
            <a:avLst/>
          </a:prstGeom>
          <a:solidFill>
            <a:srgbClr val="CC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OSTRAVICE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611560" y="4869160"/>
            <a:ext cx="2232248" cy="864096"/>
          </a:xfrm>
          <a:prstGeom prst="cloudCallout">
            <a:avLst/>
          </a:prstGeom>
          <a:solidFill>
            <a:srgbClr val="CC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MORAVICE 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3" name="Obrázek 12" descr="Morav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2060848"/>
            <a:ext cx="3810000" cy="285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moravskoslezského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87680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Obdélníkový popisek 4"/>
          <p:cNvSpPr/>
          <p:nvPr/>
        </p:nvSpPr>
        <p:spPr>
          <a:xfrm>
            <a:off x="3419872" y="1412776"/>
            <a:ext cx="2448272" cy="1440160"/>
          </a:xfrm>
          <a:prstGeom prst="wedge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OSTRAVA </a:t>
            </a:r>
          </a:p>
          <a:p>
            <a:pPr algn="ctr"/>
            <a:r>
              <a:rPr lang="cs-CZ" b="1" dirty="0" smtClean="0">
                <a:solidFill>
                  <a:srgbClr val="92D050"/>
                </a:solidFill>
              </a:rPr>
              <a:t>krajský úřad  </a:t>
            </a:r>
          </a:p>
          <a:p>
            <a:pPr algn="ctr"/>
            <a:r>
              <a:rPr lang="cs-CZ" b="1" dirty="0" smtClean="0">
                <a:solidFill>
                  <a:srgbClr val="92D050"/>
                </a:solidFill>
              </a:rPr>
              <a:t>těžba černého uhlí </a:t>
            </a:r>
          </a:p>
          <a:p>
            <a:pPr algn="ctr"/>
            <a:r>
              <a:rPr lang="cs-CZ" b="1" dirty="0" smtClean="0">
                <a:solidFill>
                  <a:srgbClr val="92D050"/>
                </a:solidFill>
              </a:rPr>
              <a:t>železárny a ocelárny 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683568" y="2564904"/>
            <a:ext cx="2232248" cy="1224136"/>
          </a:xfrm>
          <a:prstGeom prst="wedge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OPAVA </a:t>
            </a:r>
          </a:p>
          <a:p>
            <a:pPr algn="ctr"/>
            <a:r>
              <a:rPr lang="cs-CZ" b="1" dirty="0" smtClean="0">
                <a:solidFill>
                  <a:srgbClr val="92D050"/>
                </a:solidFill>
              </a:rPr>
              <a:t>výrobky firmy </a:t>
            </a:r>
            <a:r>
              <a:rPr lang="cs-CZ" b="1" dirty="0" err="1" smtClean="0">
                <a:solidFill>
                  <a:srgbClr val="92D050"/>
                </a:solidFill>
              </a:rPr>
              <a:t>Opávia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</a:p>
          <a:p>
            <a:pPr algn="ctr"/>
            <a:r>
              <a:rPr lang="cs-CZ" b="1" dirty="0" smtClean="0">
                <a:solidFill>
                  <a:srgbClr val="92D050"/>
                </a:solidFill>
              </a:rPr>
              <a:t>oplatky a sušenky 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6300192" y="2636912"/>
            <a:ext cx="2304256" cy="936104"/>
          </a:xfrm>
          <a:prstGeom prst="wedge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TŘINEC</a:t>
            </a:r>
          </a:p>
          <a:p>
            <a:pPr algn="ctr"/>
            <a:r>
              <a:rPr lang="cs-CZ" b="1" dirty="0" smtClean="0">
                <a:solidFill>
                  <a:srgbClr val="92D050"/>
                </a:solidFill>
              </a:rPr>
              <a:t>třinecké železárny 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899592" y="4293096"/>
            <a:ext cx="1944216" cy="936104"/>
          </a:xfrm>
          <a:prstGeom prst="wedge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FRÝDEK-MÍSTEK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Obdélníkový popisek 10"/>
          <p:cNvSpPr/>
          <p:nvPr/>
        </p:nvSpPr>
        <p:spPr>
          <a:xfrm>
            <a:off x="3851920" y="5157192"/>
            <a:ext cx="1656184" cy="936104"/>
          </a:xfrm>
          <a:prstGeom prst="wedge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KRNOV </a:t>
            </a:r>
          </a:p>
          <a:p>
            <a:pPr algn="ctr"/>
            <a:r>
              <a:rPr lang="cs-CZ" b="1" dirty="0" smtClean="0">
                <a:solidFill>
                  <a:srgbClr val="92D050"/>
                </a:solidFill>
              </a:rPr>
              <a:t>výroba varhan 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3491880" y="3356992"/>
            <a:ext cx="2160240" cy="936104"/>
          </a:xfrm>
          <a:prstGeom prst="wedge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HAVÍŘOV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6300192" y="4581128"/>
            <a:ext cx="2160240" cy="936104"/>
          </a:xfrm>
          <a:prstGeom prst="wedge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ČESKÝ TĚŠÍN 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ctr">
              <a:buNone/>
            </a:pPr>
            <a:r>
              <a:rPr lang="cs-CZ" sz="3400" dirty="0" smtClean="0">
                <a:latin typeface="Arial" pitchFamily="34" charset="0"/>
                <a:cs typeface="Arial" pitchFamily="34" charset="0"/>
              </a:rPr>
              <a:t>Doplň věty podle mapy nebo atlasu</a:t>
            </a:r>
          </a:p>
          <a:p>
            <a:pPr algn="ctr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Řeka Odra odtéká do ….. a ústí do ….. moře. </a:t>
            </a:r>
          </a:p>
          <a:p>
            <a:pPr>
              <a:buNone/>
            </a:pPr>
            <a:endParaRPr lang="cs-CZ" sz="36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 Moravskoslezském kraji se nejvýše vypíná ….. hora, která má </a:t>
            </a:r>
          </a:p>
          <a:p>
            <a:pPr algn="just">
              <a:buNone/>
            </a:pPr>
            <a:r>
              <a:rPr lang="cs-CZ" sz="3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nadmořskou výšku ….. metrů.  </a:t>
            </a:r>
          </a:p>
          <a:p>
            <a:pPr>
              <a:buNone/>
            </a:pPr>
            <a:endParaRPr lang="cs-CZ" sz="36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Povodí Odry má přítoky ….. , …… a …… .</a:t>
            </a:r>
          </a:p>
          <a:p>
            <a:pPr>
              <a:buNone/>
            </a:pPr>
            <a:endParaRPr lang="cs-CZ" sz="36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Povrch  Moravskoslezského kraje tvoří  ….. pánev. </a:t>
            </a:r>
          </a:p>
          <a:p>
            <a:pPr>
              <a:buNone/>
            </a:pPr>
            <a:endParaRPr lang="cs-CZ" sz="36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 Moravskoslezském kraji se nachází ….. vrchy. 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1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404664"/>
            <a:ext cx="576064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Když zakroužkuješ každé třetí písmeno vyluštíš nejmladší velké město ČR. </a:t>
            </a:r>
          </a:p>
          <a:p>
            <a:pPr algn="ctr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A H P L A K L V Š S Í O P Ř K A O P D V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A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 L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 L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Š S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O P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K A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 D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Správně: HAVÍŘOV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</a:rPr>
              <a:t>    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24128" y="404664"/>
            <a:ext cx="576064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355976" y="5373216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435280" cy="316835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1200" dirty="0" smtClean="0"/>
              <a:t>URBAN, Tomáš.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18.9.2012]. Dostupný na WWW: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smtClean="0">
                <a:hlinkClick r:id="rId4"/>
              </a:rPr>
              <a:t>://</a:t>
            </a:r>
            <a:r>
              <a:rPr lang="cs-CZ" sz="1200" smtClean="0">
                <a:hlinkClick r:id="rId4"/>
              </a:rPr>
              <a:t>cs.wikipedia.org/wiki/Soubor:Moravian-Silesian_Region_CoA_CZ.svg</a:t>
            </a:r>
            <a:endParaRPr lang="cs-CZ" sz="120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URBAN, Tomáš.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18.9.2012]. Dostupný na WWW: </a:t>
            </a:r>
            <a:r>
              <a:rPr lang="cs-CZ" sz="1200" dirty="0" smtClean="0">
                <a:hlinkClick r:id="rId5"/>
              </a:rPr>
              <a:t>http</a:t>
            </a:r>
            <a:r>
              <a:rPr lang="cs-CZ" sz="1200" dirty="0" smtClean="0">
                <a:hlinkClick r:id="rId5"/>
              </a:rPr>
              <a:t>://</a:t>
            </a:r>
            <a:r>
              <a:rPr lang="cs-CZ" sz="1200" dirty="0" smtClean="0">
                <a:hlinkClick r:id="rId5"/>
              </a:rPr>
              <a:t>cs.wikipedia.org/wiki/Soubor:Flag_of_Moravian-Silesian_Region.svg</a:t>
            </a:r>
            <a:endParaRPr lang="cs-CZ" sz="1200" dirty="0" smtClean="0"/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pardubice.czso.cz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csu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/2007edicniplan.nsf/t/AD00473A03/$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6"/>
              </a:rPr>
              <a:t>File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/130207m16.jpg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http://zahradnikuf.blog.cz/0703/zimrovice-rio-de-zipanero-p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4725144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396</TotalTime>
  <Words>349</Words>
  <Application>Microsoft Office PowerPoint</Application>
  <PresentationFormat>Předvádění na obrazovce (4:3)</PresentationFormat>
  <Paragraphs>127</Paragraphs>
  <Slides>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Z E M Ě P I S </vt:lpstr>
      <vt:lpstr>Popis prezentace </vt:lpstr>
      <vt:lpstr>MORAVSKOSLEZsKÝ kraj </vt:lpstr>
      <vt:lpstr>Řeky moravskoslezSkého kraje </vt:lpstr>
      <vt:lpstr>Města moravskoslezského kraje </vt:lpstr>
      <vt:lpstr>Cvičení </vt:lpstr>
      <vt:lpstr>Cvičení  </vt:lpstr>
      <vt:lpstr>Seznam informačních zdrojů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Dum</cp:lastModifiedBy>
  <cp:revision>68</cp:revision>
  <dcterms:modified xsi:type="dcterms:W3CDTF">2012-09-18T09:53:49Z</dcterms:modified>
</cp:coreProperties>
</file>