
<file path=[Content_Types].xml><?xml version="1.0" encoding="utf-8"?>
<Types xmlns="http://schemas.openxmlformats.org/package/2006/content-types">
  <Default Extension="png" ContentType="image/png"/>
  <Default Extension="bin" ContentType="application/vnd.openxmlformats-officedocument.oleObject"/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wav" ContentType="audio/wav"/>
  <Default Extension="docx" ContentType="application/vnd.openxmlformats-officedocument.wordprocessingml.document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8" r:id="rId3"/>
    <p:sldId id="259" r:id="rId4"/>
    <p:sldId id="260" r:id="rId5"/>
    <p:sldId id="261" r:id="rId6"/>
    <p:sldId id="262" r:id="rId7"/>
    <p:sldId id="257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4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5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18.9.2012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18.9.2012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18.9.2012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18.9.2012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18.9.2012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18.9.2012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18.9.2012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18.9.2012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6.png"/><Relationship Id="rId2" Type="http://schemas.openxmlformats.org/officeDocument/2006/relationships/audio" Target="../media/audio1.wav"/><Relationship Id="rId1" Type="http://schemas.openxmlformats.org/officeDocument/2006/relationships/vmlDrawing" Target="../drawings/vmlDrawing1.vml"/><Relationship Id="rId6" Type="http://schemas.openxmlformats.org/officeDocument/2006/relationships/image" Target="../media/image5.emf"/><Relationship Id="rId5" Type="http://schemas.openxmlformats.org/officeDocument/2006/relationships/package" Target="../embeddings/Dokument_aplikace_Microsoft_Word1.docx"/><Relationship Id="rId4" Type="http://schemas.openxmlformats.org/officeDocument/2006/relationships/oleObject" Target="../embeddings/oleObject1.bin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vyukovematerialy.cz/zemak/rocnik8/reg1.htm" TargetMode="Externa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 cstate="print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476673"/>
            <a:ext cx="7772400" cy="3123778"/>
          </a:xfrm>
        </p:spPr>
        <p:txBody>
          <a:bodyPr>
            <a:normAutofit/>
          </a:bodyPr>
          <a:lstStyle/>
          <a:p>
            <a:pPr algn="ctr"/>
            <a:r>
              <a:rPr lang="cs-CZ" sz="6600" b="1" dirty="0" smtClean="0">
                <a:latin typeface="Arial" pitchFamily="34" charset="0"/>
                <a:cs typeface="Arial" pitchFamily="34" charset="0"/>
              </a:rPr>
              <a:t>Z E M Ě P I S </a:t>
            </a:r>
            <a:endParaRPr lang="cs-CZ" sz="66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endParaRPr lang="cs-CZ" sz="1800" dirty="0" smtClean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algn="ctr"/>
            <a:r>
              <a:rPr lang="cs-CZ" sz="1800" b="1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VY_52_INOVACE_34_02_opakování </a:t>
            </a:r>
            <a:r>
              <a:rPr lang="cs-CZ" sz="18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krajů České republiky</a:t>
            </a:r>
            <a:endParaRPr lang="cs-CZ" sz="1800" b="1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>
          <a:xfrm>
            <a:off x="1259632" y="2852936"/>
            <a:ext cx="5976937" cy="9906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 cstate="print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latin typeface="Arial" pitchFamily="34" charset="0"/>
                <a:cs typeface="Arial" pitchFamily="34" charset="0"/>
              </a:rPr>
              <a:t>Popis prezentace 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>
              <a:buNone/>
            </a:pPr>
            <a:endParaRPr lang="cs-CZ" sz="1800" b="1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3. snímek – cvičení (zaškrtni správnou odpověď)</a:t>
            </a:r>
          </a:p>
          <a:p>
            <a:pPr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4. snímek – cvičení (spoj správné dvojice k sobě)</a:t>
            </a:r>
          </a:p>
          <a:p>
            <a:pPr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5. snímek – cvičení (zpřeházená slova)</a:t>
            </a:r>
          </a:p>
          <a:p>
            <a:pPr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6. snímek – cvičení (křížovka)</a:t>
            </a:r>
          </a:p>
          <a:p>
            <a:pPr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7. snímek – seznam informačních zdrojů </a:t>
            </a:r>
          </a:p>
          <a:p>
            <a:pPr>
              <a:buNone/>
            </a:pPr>
            <a:r>
              <a:rPr lang="cs-CZ" sz="1800" dirty="0" smtClean="0">
                <a:latin typeface="Arial" pitchFamily="34" charset="0"/>
                <a:cs typeface="Arial" pitchFamily="34" charset="0"/>
              </a:rPr>
              <a:t> 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 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0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6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DDEBCF"/>
            </a:gs>
            <a:gs pos="50000">
              <a:srgbClr val="9CB86E"/>
            </a:gs>
            <a:gs pos="100000">
              <a:srgbClr val="156B13"/>
            </a:gs>
          </a:gsLst>
          <a:lin ang="5400000" scaled="0"/>
          <a:tileRect r="-100000" b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latin typeface="Arial" pitchFamily="34" charset="0"/>
                <a:cs typeface="Arial" pitchFamily="34" charset="0"/>
              </a:rPr>
              <a:t>CVIČENÍ 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25000" lnSpcReduction="20000"/>
          </a:bodyPr>
          <a:lstStyle/>
          <a:p>
            <a:pPr algn="ctr">
              <a:buNone/>
            </a:pPr>
            <a:r>
              <a:rPr lang="cs-CZ" sz="6400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Zaškrtni vždy správnou odpověď. </a:t>
            </a:r>
          </a:p>
          <a:p>
            <a:pPr>
              <a:buNone/>
            </a:pPr>
            <a:endParaRPr lang="cs-CZ" sz="2000" b="1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sz="2000" b="1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sz="6400" b="1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6400" b="1" dirty="0" smtClean="0">
                <a:latin typeface="Arial" pitchFamily="34" charset="0"/>
                <a:cs typeface="Arial" pitchFamily="34" charset="0"/>
              </a:rPr>
              <a:t>Hlavní město České republiky je …		PRAHA-BRNO</a:t>
            </a:r>
          </a:p>
          <a:p>
            <a:pPr>
              <a:buNone/>
            </a:pPr>
            <a:endParaRPr lang="cs-CZ" sz="6400" b="1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6400" b="1" dirty="0" smtClean="0">
                <a:latin typeface="Arial" pitchFamily="34" charset="0"/>
                <a:cs typeface="Arial" pitchFamily="34" charset="0"/>
              </a:rPr>
              <a:t>Prahou protéká řeka ….			BEROUNKA-VLTAVA </a:t>
            </a:r>
          </a:p>
          <a:p>
            <a:pPr>
              <a:buNone/>
            </a:pPr>
            <a:endParaRPr lang="cs-CZ" sz="6400" b="1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6400" b="1" dirty="0" smtClean="0">
                <a:latin typeface="Arial" pitchFamily="34" charset="0"/>
                <a:cs typeface="Arial" pitchFamily="34" charset="0"/>
              </a:rPr>
              <a:t>Karlův most najdu v …			PRAZE-OLOMOUCI </a:t>
            </a:r>
          </a:p>
          <a:p>
            <a:pPr>
              <a:buNone/>
            </a:pPr>
            <a:endParaRPr lang="cs-CZ" sz="6400" b="1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6400" b="1" dirty="0" smtClean="0">
                <a:latin typeface="Arial" pitchFamily="34" charset="0"/>
                <a:cs typeface="Arial" pitchFamily="34" charset="0"/>
              </a:rPr>
              <a:t>Nejvyšší hora České republiky je …		SNĚŽKA-PLECHÝ</a:t>
            </a:r>
          </a:p>
          <a:p>
            <a:pPr>
              <a:buNone/>
            </a:pPr>
            <a:endParaRPr lang="cs-CZ" sz="6400" b="1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sz="6400" b="1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6400" b="1" dirty="0" smtClean="0">
                <a:latin typeface="Arial" pitchFamily="34" charset="0"/>
                <a:cs typeface="Arial" pitchFamily="34" charset="0"/>
              </a:rPr>
              <a:t>V Poděbradech najdu …		AUTOMOBILKU-LÁZNĚ </a:t>
            </a:r>
          </a:p>
          <a:p>
            <a:pPr>
              <a:buNone/>
            </a:pPr>
            <a:endParaRPr lang="cs-CZ" sz="6400" b="1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6400" b="1" dirty="0" smtClean="0">
                <a:latin typeface="Arial" pitchFamily="34" charset="0"/>
                <a:cs typeface="Arial" pitchFamily="34" charset="0"/>
              </a:rPr>
              <a:t>Hrad Karlštejn najdu ve …		ZLÍNSKÉM KRAJI-STŘEDOČESKÉM KRAJI </a:t>
            </a:r>
          </a:p>
          <a:p>
            <a:pPr>
              <a:buNone/>
            </a:pPr>
            <a:endParaRPr lang="cs-CZ" sz="6400" b="1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6400" b="1" dirty="0" smtClean="0">
                <a:latin typeface="Arial" pitchFamily="34" charset="0"/>
                <a:cs typeface="Arial" pitchFamily="34" charset="0"/>
              </a:rPr>
              <a:t>Řeku </a:t>
            </a:r>
            <a:r>
              <a:rPr lang="cs-CZ" sz="6400" b="1" dirty="0" err="1" smtClean="0">
                <a:latin typeface="Arial" pitchFamily="34" charset="0"/>
                <a:cs typeface="Arial" pitchFamily="34" charset="0"/>
              </a:rPr>
              <a:t>Blanici</a:t>
            </a:r>
            <a:r>
              <a:rPr lang="cs-CZ" sz="6400" b="1" dirty="0" smtClean="0">
                <a:latin typeface="Arial" pitchFamily="34" charset="0"/>
                <a:cs typeface="Arial" pitchFamily="34" charset="0"/>
              </a:rPr>
              <a:t> najdu v ..		JIHOČESKÉM KRAJI-PRADUBICKÉM KRAJI </a:t>
            </a:r>
          </a:p>
          <a:p>
            <a:pPr>
              <a:buNone/>
            </a:pPr>
            <a:endParaRPr lang="cs-CZ" sz="3300" b="1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sz="2000" b="1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	</a:t>
            </a:r>
          </a:p>
          <a:p>
            <a:pPr>
              <a:buNone/>
            </a:pPr>
            <a:endParaRPr lang="cs-CZ" sz="2000" b="1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sz="2000" b="1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 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 </a:t>
            </a:r>
          </a:p>
          <a:p>
            <a:pPr>
              <a:buNone/>
            </a:pPr>
            <a:endParaRPr lang="cs-CZ" dirty="0"/>
          </a:p>
        </p:txBody>
      </p:sp>
      <p:sp>
        <p:nvSpPr>
          <p:cNvPr id="4" name="Veselý obličej 3"/>
          <p:cNvSpPr/>
          <p:nvPr/>
        </p:nvSpPr>
        <p:spPr>
          <a:xfrm>
            <a:off x="5724128" y="188640"/>
            <a:ext cx="792088" cy="792088"/>
          </a:xfrm>
          <a:prstGeom prst="smileyFac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5E9EFF"/>
            </a:gs>
            <a:gs pos="39999">
              <a:srgbClr val="85C2FF"/>
            </a:gs>
            <a:gs pos="70000">
              <a:srgbClr val="C4D6EB"/>
            </a:gs>
            <a:gs pos="100000">
              <a:srgbClr val="FFEBFA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latin typeface="Arial" pitchFamily="34" charset="0"/>
                <a:cs typeface="Arial" pitchFamily="34" charset="0"/>
              </a:rPr>
              <a:t>CVIČENÍ 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25000" lnSpcReduction="20000"/>
          </a:bodyPr>
          <a:lstStyle/>
          <a:p>
            <a:pPr algn="ctr">
              <a:buNone/>
            </a:pPr>
            <a:r>
              <a:rPr lang="cs-CZ" sz="5600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Spoj správné dvojice. </a:t>
            </a:r>
          </a:p>
          <a:p>
            <a:pPr>
              <a:buNone/>
            </a:pPr>
            <a:endParaRPr lang="cs-CZ" sz="5600" b="1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sz="5600" b="1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5600" b="1" dirty="0" smtClean="0">
                <a:latin typeface="Arial" pitchFamily="34" charset="0"/>
                <a:cs typeface="Arial" pitchFamily="34" charset="0"/>
              </a:rPr>
              <a:t>		Kutná Hora 				automobilka Škoda </a:t>
            </a:r>
          </a:p>
          <a:p>
            <a:pPr>
              <a:buNone/>
            </a:pPr>
            <a:endParaRPr lang="cs-CZ" sz="5600" b="1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5600" b="1" dirty="0" smtClean="0">
                <a:latin typeface="Arial" pitchFamily="34" charset="0"/>
                <a:cs typeface="Arial" pitchFamily="34" charset="0"/>
              </a:rPr>
              <a:t>		Mladá Boleslav 				lázně </a:t>
            </a:r>
          </a:p>
          <a:p>
            <a:pPr>
              <a:buNone/>
            </a:pPr>
            <a:endParaRPr lang="cs-CZ" sz="5600" b="1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5600" b="1" dirty="0" smtClean="0">
                <a:latin typeface="Arial" pitchFamily="34" charset="0"/>
                <a:cs typeface="Arial" pitchFamily="34" charset="0"/>
              </a:rPr>
              <a:t>		Poděbrady 				stříbro </a:t>
            </a:r>
          </a:p>
          <a:p>
            <a:pPr>
              <a:buNone/>
            </a:pPr>
            <a:endParaRPr lang="cs-CZ" sz="5600" b="1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5600" b="1" dirty="0" smtClean="0">
                <a:latin typeface="Arial" pitchFamily="34" charset="0"/>
                <a:cs typeface="Arial" pitchFamily="34" charset="0"/>
              </a:rPr>
              <a:t>		Liberec 					bižuterie </a:t>
            </a:r>
          </a:p>
          <a:p>
            <a:pPr>
              <a:buNone/>
            </a:pPr>
            <a:endParaRPr lang="cs-CZ" sz="5600" b="1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5600" b="1" dirty="0" smtClean="0">
                <a:latin typeface="Arial" pitchFamily="34" charset="0"/>
                <a:cs typeface="Arial" pitchFamily="34" charset="0"/>
              </a:rPr>
              <a:t>		Děčín 					textilní průmysl </a:t>
            </a:r>
          </a:p>
          <a:p>
            <a:pPr>
              <a:buNone/>
            </a:pPr>
            <a:endParaRPr lang="cs-CZ" sz="5600" b="1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5600" b="1" dirty="0" smtClean="0">
                <a:latin typeface="Arial" pitchFamily="34" charset="0"/>
                <a:cs typeface="Arial" pitchFamily="34" charset="0"/>
              </a:rPr>
              <a:t>		Jablonec nad Nisou 				přístav </a:t>
            </a:r>
          </a:p>
          <a:p>
            <a:pPr>
              <a:buNone/>
            </a:pPr>
            <a:endParaRPr lang="cs-CZ" sz="5600" b="1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5600" b="1" dirty="0" smtClean="0">
                <a:latin typeface="Arial" pitchFamily="34" charset="0"/>
                <a:cs typeface="Arial" pitchFamily="34" charset="0"/>
              </a:rPr>
              <a:t>		Bezděz 					Máchovo jezero </a:t>
            </a:r>
          </a:p>
          <a:p>
            <a:pPr>
              <a:buNone/>
            </a:pPr>
            <a:endParaRPr lang="cs-CZ" sz="5600" b="1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5600" b="1" dirty="0" smtClean="0">
                <a:latin typeface="Arial" pitchFamily="34" charset="0"/>
                <a:cs typeface="Arial" pitchFamily="34" charset="0"/>
              </a:rPr>
              <a:t>		Šumava 					prales </a:t>
            </a:r>
          </a:p>
          <a:p>
            <a:pPr>
              <a:buNone/>
            </a:pPr>
            <a:endParaRPr lang="cs-CZ" sz="5600" b="1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5600" b="1" dirty="0" smtClean="0">
                <a:latin typeface="Arial" pitchFamily="34" charset="0"/>
                <a:cs typeface="Arial" pitchFamily="34" charset="0"/>
              </a:rPr>
              <a:t>		</a:t>
            </a:r>
            <a:r>
              <a:rPr lang="cs-CZ" sz="5600" b="1" dirty="0" err="1" smtClean="0">
                <a:latin typeface="Arial" pitchFamily="34" charset="0"/>
                <a:cs typeface="Arial" pitchFamily="34" charset="0"/>
              </a:rPr>
              <a:t>Rožumberk</a:t>
            </a:r>
            <a:r>
              <a:rPr lang="cs-CZ" sz="5600" b="1" dirty="0" smtClean="0">
                <a:latin typeface="Arial" pitchFamily="34" charset="0"/>
                <a:cs typeface="Arial" pitchFamily="34" charset="0"/>
              </a:rPr>
              <a:t> 				pramen Vltavy </a:t>
            </a:r>
          </a:p>
          <a:p>
            <a:pPr>
              <a:buNone/>
            </a:pPr>
            <a:endParaRPr lang="cs-CZ" sz="5600" b="1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5600" b="1" dirty="0" smtClean="0">
                <a:latin typeface="Arial" pitchFamily="34" charset="0"/>
                <a:cs typeface="Arial" pitchFamily="34" charset="0"/>
              </a:rPr>
              <a:t>		Boubín 					rybník 	</a:t>
            </a:r>
          </a:p>
          <a:p>
            <a:pPr>
              <a:buNone/>
            </a:pPr>
            <a:endParaRPr lang="cs-CZ" sz="3300" b="1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sz="2000" b="1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	</a:t>
            </a:r>
          </a:p>
          <a:p>
            <a:pPr>
              <a:buNone/>
            </a:pPr>
            <a:endParaRPr lang="cs-CZ" sz="2000" b="1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sz="2000" b="1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 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 </a:t>
            </a:r>
          </a:p>
          <a:p>
            <a:pPr>
              <a:buNone/>
            </a:pPr>
            <a:endParaRPr lang="cs-CZ" dirty="0"/>
          </a:p>
        </p:txBody>
      </p:sp>
      <p:sp>
        <p:nvSpPr>
          <p:cNvPr id="4" name="Veselý obličej 3"/>
          <p:cNvSpPr/>
          <p:nvPr/>
        </p:nvSpPr>
        <p:spPr>
          <a:xfrm>
            <a:off x="5724128" y="188640"/>
            <a:ext cx="792088" cy="792088"/>
          </a:xfrm>
          <a:prstGeom prst="smileyFac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latin typeface="Arial" pitchFamily="34" charset="0"/>
                <a:cs typeface="Arial" pitchFamily="34" charset="0"/>
              </a:rPr>
              <a:t>CVIČENÍ 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 algn="ctr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Ze skupiny písmen sestav jména měst.</a:t>
            </a:r>
          </a:p>
          <a:p>
            <a:pPr>
              <a:buNone/>
            </a:pPr>
            <a:endParaRPr lang="cs-CZ" sz="2000" b="1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sz="2600" b="1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sz="5600" b="1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5600" b="1" dirty="0" smtClean="0">
                <a:latin typeface="Arial" pitchFamily="34" charset="0"/>
                <a:cs typeface="Arial" pitchFamily="34" charset="0"/>
              </a:rPr>
              <a:t>		</a:t>
            </a:r>
            <a:endParaRPr lang="cs-CZ" sz="3300" b="1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sz="2000" b="1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	</a:t>
            </a:r>
          </a:p>
          <a:p>
            <a:pPr>
              <a:buNone/>
            </a:pPr>
            <a:endParaRPr lang="cs-CZ" sz="2000" b="1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sz="2000" b="1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 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 </a:t>
            </a:r>
          </a:p>
          <a:p>
            <a:pPr>
              <a:buNone/>
            </a:pPr>
            <a:endParaRPr lang="cs-CZ" dirty="0"/>
          </a:p>
        </p:txBody>
      </p:sp>
      <p:sp>
        <p:nvSpPr>
          <p:cNvPr id="4" name="Veselý obličej 3"/>
          <p:cNvSpPr/>
          <p:nvPr/>
        </p:nvSpPr>
        <p:spPr>
          <a:xfrm>
            <a:off x="5724128" y="188640"/>
            <a:ext cx="792088" cy="792088"/>
          </a:xfrm>
          <a:prstGeom prst="smileyFac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Krychle 4"/>
          <p:cNvSpPr/>
          <p:nvPr/>
        </p:nvSpPr>
        <p:spPr>
          <a:xfrm>
            <a:off x="611560" y="2204864"/>
            <a:ext cx="1728192" cy="1152128"/>
          </a:xfrm>
          <a:prstGeom prst="cub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NÍLOK </a:t>
            </a:r>
            <a:endParaRPr lang="cs-CZ" b="1" dirty="0"/>
          </a:p>
        </p:txBody>
      </p:sp>
      <p:sp>
        <p:nvSpPr>
          <p:cNvPr id="6" name="Krychle 5"/>
          <p:cNvSpPr/>
          <p:nvPr/>
        </p:nvSpPr>
        <p:spPr>
          <a:xfrm>
            <a:off x="3419872" y="2204864"/>
            <a:ext cx="1728192" cy="1152128"/>
          </a:xfrm>
          <a:prstGeom prst="cub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PÍBŘRAM</a:t>
            </a:r>
            <a:endParaRPr lang="cs-CZ" b="1" dirty="0"/>
          </a:p>
        </p:txBody>
      </p:sp>
      <p:sp>
        <p:nvSpPr>
          <p:cNvPr id="7" name="Krychle 6"/>
          <p:cNvSpPr/>
          <p:nvPr/>
        </p:nvSpPr>
        <p:spPr>
          <a:xfrm>
            <a:off x="1475656" y="3789040"/>
            <a:ext cx="1728192" cy="1152128"/>
          </a:xfrm>
          <a:prstGeom prst="cub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ZEPLŇ </a:t>
            </a:r>
            <a:endParaRPr lang="cs-CZ" b="1" dirty="0"/>
          </a:p>
        </p:txBody>
      </p:sp>
      <p:sp>
        <p:nvSpPr>
          <p:cNvPr id="8" name="Krychle 7"/>
          <p:cNvSpPr/>
          <p:nvPr/>
        </p:nvSpPr>
        <p:spPr>
          <a:xfrm>
            <a:off x="3995936" y="3789040"/>
            <a:ext cx="1728192" cy="1152128"/>
          </a:xfrm>
          <a:prstGeom prst="cub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BECH</a:t>
            </a:r>
            <a:endParaRPr lang="cs-CZ" b="1" dirty="0"/>
          </a:p>
        </p:txBody>
      </p:sp>
      <p:sp>
        <p:nvSpPr>
          <p:cNvPr id="9" name="Krychle 8"/>
          <p:cNvSpPr/>
          <p:nvPr/>
        </p:nvSpPr>
        <p:spPr>
          <a:xfrm>
            <a:off x="6084168" y="2204864"/>
            <a:ext cx="1728192" cy="1152128"/>
          </a:xfrm>
          <a:prstGeom prst="cub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ÍPKES</a:t>
            </a:r>
            <a:endParaRPr lang="cs-CZ" b="1" dirty="0"/>
          </a:p>
        </p:txBody>
      </p:sp>
      <p:sp>
        <p:nvSpPr>
          <p:cNvPr id="10" name="Krychle 9"/>
          <p:cNvSpPr/>
          <p:nvPr/>
        </p:nvSpPr>
        <p:spPr>
          <a:xfrm>
            <a:off x="6660232" y="3789040"/>
            <a:ext cx="1728192" cy="1152128"/>
          </a:xfrm>
          <a:prstGeom prst="cub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OMTS</a:t>
            </a:r>
            <a:endParaRPr lang="cs-CZ" b="1" dirty="0"/>
          </a:p>
        </p:txBody>
      </p:sp>
      <p:sp>
        <p:nvSpPr>
          <p:cNvPr id="11" name="Krychle 10"/>
          <p:cNvSpPr/>
          <p:nvPr/>
        </p:nvSpPr>
        <p:spPr>
          <a:xfrm>
            <a:off x="2915816" y="5301208"/>
            <a:ext cx="1728192" cy="1152128"/>
          </a:xfrm>
          <a:prstGeom prst="cub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PABIRDUCE</a:t>
            </a:r>
            <a:endParaRPr lang="cs-CZ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2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7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DDEBCF"/>
            </a:gs>
            <a:gs pos="50000">
              <a:srgbClr val="9CB86E"/>
            </a:gs>
            <a:gs pos="100000">
              <a:srgbClr val="156B13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latin typeface="Arial" pitchFamily="34" charset="0"/>
                <a:cs typeface="Arial" pitchFamily="34" charset="0"/>
              </a:rPr>
              <a:t>CVIČENÍ 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25000" lnSpcReduction="20000"/>
          </a:bodyPr>
          <a:lstStyle/>
          <a:p>
            <a:pPr algn="ctr">
              <a:buNone/>
            </a:pPr>
            <a:r>
              <a:rPr lang="cs-CZ" sz="6400" b="1" dirty="0" smtClean="0">
                <a:latin typeface="Arial" pitchFamily="34" charset="0"/>
                <a:cs typeface="Arial" pitchFamily="34" charset="0"/>
              </a:rPr>
              <a:t>V tajence se dozvíš, jak se jmenuje vládce hor. </a:t>
            </a:r>
          </a:p>
          <a:p>
            <a:pPr algn="ctr">
              <a:buNone/>
            </a:pPr>
            <a:endParaRPr lang="cs-CZ" b="1" dirty="0" smtClean="0">
              <a:latin typeface="Arial" pitchFamily="34" charset="0"/>
              <a:cs typeface="Arial" pitchFamily="34" charset="0"/>
            </a:endParaRPr>
          </a:p>
          <a:p>
            <a:pPr algn="ctr">
              <a:buNone/>
            </a:pPr>
            <a:endParaRPr lang="cs-CZ" b="1" dirty="0" smtClean="0">
              <a:latin typeface="Arial" pitchFamily="34" charset="0"/>
              <a:cs typeface="Arial" pitchFamily="34" charset="0"/>
            </a:endParaRPr>
          </a:p>
          <a:p>
            <a:pPr algn="ctr">
              <a:buNone/>
            </a:pPr>
            <a:endParaRPr lang="cs-CZ" b="1" dirty="0" smtClean="0">
              <a:latin typeface="Arial" pitchFamily="34" charset="0"/>
              <a:cs typeface="Arial" pitchFamily="34" charset="0"/>
            </a:endParaRPr>
          </a:p>
          <a:p>
            <a:pPr algn="ctr">
              <a:buNone/>
            </a:pPr>
            <a:endParaRPr lang="cs-CZ" b="1" dirty="0" smtClean="0">
              <a:latin typeface="Arial" pitchFamily="34" charset="0"/>
              <a:cs typeface="Arial" pitchFamily="34" charset="0"/>
            </a:endParaRPr>
          </a:p>
          <a:p>
            <a:pPr algn="ctr">
              <a:buNone/>
            </a:pPr>
            <a:endParaRPr lang="cs-CZ" b="1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b="1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b="1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b="1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b="1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b="1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b="1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b="1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b="1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b="1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b="1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b="1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b="1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sz="6400" b="1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6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1. nejvyšší české pohoří</a:t>
            </a:r>
          </a:p>
          <a:p>
            <a:pPr>
              <a:buNone/>
            </a:pPr>
            <a:r>
              <a:rPr lang="cs-CZ" sz="6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2. řeka pramenící v Jizerských horách</a:t>
            </a:r>
          </a:p>
          <a:p>
            <a:pPr>
              <a:buNone/>
            </a:pPr>
            <a:r>
              <a:rPr lang="cs-CZ" sz="6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3. nejvyšší česká hora  </a:t>
            </a:r>
          </a:p>
          <a:p>
            <a:pPr>
              <a:buNone/>
            </a:pPr>
            <a:r>
              <a:rPr lang="cs-CZ" sz="6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4. zřícenina hradu </a:t>
            </a:r>
          </a:p>
          <a:p>
            <a:pPr>
              <a:buNone/>
            </a:pPr>
            <a:r>
              <a:rPr lang="cs-CZ" sz="6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5. lesní pták s modrým pírkem </a:t>
            </a:r>
          </a:p>
          <a:p>
            <a:pPr>
              <a:buNone/>
            </a:pPr>
            <a:r>
              <a:rPr lang="cs-CZ" sz="6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6. zimní pokrývka hor </a:t>
            </a:r>
          </a:p>
          <a:p>
            <a:pPr>
              <a:buNone/>
            </a:pPr>
            <a:r>
              <a:rPr lang="cs-CZ" sz="6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7. horský dopravní prostředek </a:t>
            </a:r>
          </a:p>
          <a:p>
            <a:pPr>
              <a:buNone/>
            </a:pPr>
            <a:r>
              <a:rPr lang="cs-CZ" sz="6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8. pohoří na jihozápadních hranicích Čech</a:t>
            </a:r>
            <a:r>
              <a:rPr lang="cs-CZ" sz="64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              </a:t>
            </a:r>
          </a:p>
          <a:p>
            <a:pPr>
              <a:buNone/>
            </a:pPr>
            <a:endParaRPr lang="cs-CZ" sz="6400" b="1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6400" b="1" dirty="0" smtClean="0">
                <a:latin typeface="Arial" pitchFamily="34" charset="0"/>
                <a:cs typeface="Arial" pitchFamily="34" charset="0"/>
              </a:rPr>
              <a:t>                                                           </a:t>
            </a:r>
            <a:r>
              <a:rPr lang="cs-CZ" sz="64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Správně:  KRAKONOŠ</a:t>
            </a:r>
          </a:p>
          <a:p>
            <a:pPr>
              <a:buNone/>
            </a:pPr>
            <a:endParaRPr lang="cs-CZ" sz="6400" b="1" dirty="0" smtClean="0">
              <a:latin typeface="Arial" pitchFamily="34" charset="0"/>
              <a:cs typeface="Arial" pitchFamily="34" charset="0"/>
            </a:endParaRPr>
          </a:p>
          <a:p>
            <a:pPr algn="ctr">
              <a:buNone/>
            </a:pPr>
            <a:endParaRPr lang="cs-CZ" b="1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sz="2000" b="1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sz="2600" b="1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sz="5600" b="1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5600" b="1" dirty="0" smtClean="0">
                <a:latin typeface="Arial" pitchFamily="34" charset="0"/>
                <a:cs typeface="Arial" pitchFamily="34" charset="0"/>
              </a:rPr>
              <a:t>		</a:t>
            </a:r>
            <a:endParaRPr lang="cs-CZ" sz="3300" b="1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sz="2000" b="1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	</a:t>
            </a:r>
          </a:p>
          <a:p>
            <a:pPr>
              <a:buNone/>
            </a:pPr>
            <a:endParaRPr lang="cs-CZ" sz="2000" b="1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sz="2000" b="1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 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 </a:t>
            </a:r>
          </a:p>
          <a:p>
            <a:pPr>
              <a:buNone/>
            </a:pPr>
            <a:endParaRPr lang="cs-CZ" dirty="0"/>
          </a:p>
        </p:txBody>
      </p:sp>
      <p:sp>
        <p:nvSpPr>
          <p:cNvPr id="4" name="Veselý obličej 3"/>
          <p:cNvSpPr/>
          <p:nvPr/>
        </p:nvSpPr>
        <p:spPr>
          <a:xfrm>
            <a:off x="5724128" y="188640"/>
            <a:ext cx="792088" cy="792088"/>
          </a:xfrm>
          <a:prstGeom prst="smileyFac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aphicFrame>
        <p:nvGraphicFramePr>
          <p:cNvPr id="1026" name="Object 2"/>
          <p:cNvGraphicFramePr>
            <a:graphicFrameLocks noChangeAspect="1"/>
          </p:cNvGraphicFramePr>
          <p:nvPr/>
        </p:nvGraphicFramePr>
        <p:xfrm>
          <a:off x="1611313" y="2060848"/>
          <a:ext cx="6057031" cy="244827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9" name="Dokument" r:id="rId5" imgW="5921556" imgH="1862191" progId="Word.Document.12">
                  <p:embed/>
                </p:oleObj>
              </mc:Choice>
              <mc:Fallback>
                <p:oleObj name="Dokument" r:id="rId5" imgW="5921556" imgH="1862191" progId="Word.Document.12">
                  <p:embed/>
                  <p:pic>
                    <p:nvPicPr>
                      <p:cNvPr id="0" name="Picture 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611313" y="2060848"/>
                        <a:ext cx="6057031" cy="2448272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pic>
        <p:nvPicPr>
          <p:cNvPr id="13" name="j0214098.wav">
            <a:hlinkClick r:id="" action="ppaction://media"/>
          </p:cNvPr>
          <p:cNvPicPr>
            <a:picLocks noRot="1" noChangeAspect="1"/>
          </p:cNvPicPr>
          <p:nvPr>
            <a:wavAudioFile r:embed="rId2" name="j0214098.wav"/>
          </p:nvPr>
        </p:nvPicPr>
        <p:blipFill>
          <a:blip r:embed="rId7" cstate="print"/>
          <a:stretch>
            <a:fillRect/>
          </a:stretch>
        </p:blipFill>
        <p:spPr>
          <a:xfrm>
            <a:off x="6516216" y="6093296"/>
            <a:ext cx="304800" cy="3048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8" end="2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28" end="2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28" end="2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1" dur="4745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>
                <p:cTn id="12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3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 cstate="print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0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Seznam informačních zdrojů </a:t>
            </a:r>
            <a:endParaRPr lang="cs-CZ" sz="4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600201"/>
            <a:ext cx="8435280" cy="1756792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1200" dirty="0" smtClean="0">
                <a:latin typeface="Arial" pitchFamily="34" charset="0"/>
                <a:cs typeface="Arial" pitchFamily="34" charset="0"/>
                <a:hlinkClick r:id="rId3"/>
              </a:rPr>
              <a:t>http://www.</a:t>
            </a:r>
            <a:r>
              <a:rPr lang="cs-CZ" sz="1200" dirty="0" err="1" smtClean="0">
                <a:latin typeface="Arial" pitchFamily="34" charset="0"/>
                <a:cs typeface="Arial" pitchFamily="34" charset="0"/>
                <a:hlinkClick r:id="rId3"/>
              </a:rPr>
              <a:t>vyukovematerialy.cz</a:t>
            </a:r>
            <a:r>
              <a:rPr lang="cs-CZ" sz="1200" dirty="0" smtClean="0">
                <a:latin typeface="Arial" pitchFamily="34" charset="0"/>
                <a:cs typeface="Arial" pitchFamily="34" charset="0"/>
                <a:hlinkClick r:id="rId3"/>
              </a:rPr>
              <a:t>/</a:t>
            </a:r>
            <a:r>
              <a:rPr lang="cs-CZ" sz="1200" dirty="0" err="1" smtClean="0">
                <a:latin typeface="Arial" pitchFamily="34" charset="0"/>
                <a:cs typeface="Arial" pitchFamily="34" charset="0"/>
                <a:hlinkClick r:id="rId3"/>
              </a:rPr>
              <a:t>zemak</a:t>
            </a:r>
            <a:r>
              <a:rPr lang="cs-CZ" sz="1200" dirty="0" smtClean="0">
                <a:latin typeface="Arial" pitchFamily="34" charset="0"/>
                <a:cs typeface="Arial" pitchFamily="34" charset="0"/>
                <a:hlinkClick r:id="rId3"/>
              </a:rPr>
              <a:t>/rocnik8/reg1.htm</a:t>
            </a:r>
            <a:endParaRPr lang="cs-CZ" sz="12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sz="12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1200" dirty="0" smtClean="0">
                <a:latin typeface="Arial" pitchFamily="34" charset="0"/>
                <a:cs typeface="Arial" pitchFamily="34" charset="0"/>
              </a:rPr>
              <a:t>ŠUCHMANOVÁ,  M. </a:t>
            </a:r>
            <a:r>
              <a:rPr lang="cs-CZ" sz="1200" i="1" dirty="0" smtClean="0">
                <a:latin typeface="Arial" pitchFamily="34" charset="0"/>
                <a:cs typeface="Arial" pitchFamily="34" charset="0"/>
              </a:rPr>
              <a:t>Vlastivěda pro 4. ročník - pracovní sešit. </a:t>
            </a:r>
            <a:r>
              <a:rPr lang="cs-CZ" sz="1200" dirty="0" smtClean="0">
                <a:latin typeface="Arial" pitchFamily="34" charset="0"/>
                <a:cs typeface="Arial" pitchFamily="34" charset="0"/>
              </a:rPr>
              <a:t>1. vydání. Praha: Nakladatelství Septima, 1999. ISBN: 80-7216-091-5. </a:t>
            </a:r>
          </a:p>
          <a:p>
            <a:pPr>
              <a:buNone/>
            </a:pPr>
            <a:r>
              <a:rPr lang="cs-CZ" sz="1200" dirty="0" smtClean="0">
                <a:latin typeface="Arial" pitchFamily="34" charset="0"/>
                <a:cs typeface="Arial" pitchFamily="34" charset="0"/>
              </a:rPr>
              <a:t>KARTUS, F., TEPLÝ, F. (2006): </a:t>
            </a:r>
            <a:r>
              <a:rPr lang="cs-CZ" sz="1200" i="1" dirty="0" smtClean="0">
                <a:latin typeface="Arial" pitchFamily="34" charset="0"/>
                <a:cs typeface="Arial" pitchFamily="34" charset="0"/>
              </a:rPr>
              <a:t>Zeměpis Česká republika: Pracovní sešit. </a:t>
            </a:r>
            <a:r>
              <a:rPr lang="cs-CZ" sz="1200" dirty="0" smtClean="0">
                <a:latin typeface="Arial" pitchFamily="34" charset="0"/>
                <a:cs typeface="Arial" pitchFamily="34" charset="0"/>
              </a:rPr>
              <a:t>1. vydání. Praha: Portál. ISBN 80-7320-088-0.  </a:t>
            </a:r>
          </a:p>
          <a:p>
            <a:pPr>
              <a:buNone/>
            </a:pPr>
            <a:endParaRPr lang="cs-CZ" sz="1200" dirty="0" smtClean="0"/>
          </a:p>
          <a:p>
            <a:pPr>
              <a:buNone/>
            </a:pPr>
            <a:endParaRPr lang="cs-CZ" sz="1200" dirty="0" smtClean="0"/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endParaRPr lang="cs-CZ" sz="2000" dirty="0" smtClean="0"/>
          </a:p>
        </p:txBody>
      </p:sp>
      <p:pic>
        <p:nvPicPr>
          <p:cNvPr id="4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691680" y="4509120"/>
            <a:ext cx="5976938" cy="990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5" name="Obdélník 4"/>
          <p:cNvSpPr/>
          <p:nvPr/>
        </p:nvSpPr>
        <p:spPr>
          <a:xfrm>
            <a:off x="179512" y="5877272"/>
            <a:ext cx="8964488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i="1" dirty="0" smtClean="0">
                <a:latin typeface="Arial" pitchFamily="34" charset="0"/>
                <a:cs typeface="Arial" pitchFamily="34" charset="0"/>
              </a:rPr>
              <a:t>Autorem materiálu a všech jeho částí, není-li uvedeno jinak, je Mgr. Monika Nováková.</a:t>
            </a:r>
            <a:endParaRPr lang="cs-CZ" i="1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94</TotalTime>
  <Words>234</Words>
  <Application>Microsoft Office PowerPoint</Application>
  <PresentationFormat>Předvádění na obrazovce (4:3)</PresentationFormat>
  <Paragraphs>146</Paragraphs>
  <Slides>7</Slides>
  <Notes>0</Notes>
  <HiddenSlides>0</HiddenSlides>
  <MMClips>1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9" baseType="lpstr">
      <vt:lpstr>Cesta</vt:lpstr>
      <vt:lpstr>Dokument</vt:lpstr>
      <vt:lpstr>Z E M Ě P I S </vt:lpstr>
      <vt:lpstr>Popis prezentace </vt:lpstr>
      <vt:lpstr>CVIČENÍ </vt:lpstr>
      <vt:lpstr>CVIČENÍ </vt:lpstr>
      <vt:lpstr>CVIČENÍ </vt:lpstr>
      <vt:lpstr>CVIČENÍ </vt:lpstr>
      <vt:lpstr>Seznam informačních zdrojů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 Ě M Ě P I S</dc:title>
  <dc:creator>pc</dc:creator>
  <cp:lastModifiedBy>pc</cp:lastModifiedBy>
  <cp:revision>29</cp:revision>
  <dcterms:modified xsi:type="dcterms:W3CDTF">2012-09-18T06:09:23Z</dcterms:modified>
</cp:coreProperties>
</file>