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0"/>
  </p:notesMasterIdLst>
  <p:sldIdLst>
    <p:sldId id="260" r:id="rId3"/>
    <p:sldId id="261" r:id="rId4"/>
    <p:sldId id="257" r:id="rId5"/>
    <p:sldId id="259" r:id="rId6"/>
    <p:sldId id="265" r:id="rId7"/>
    <p:sldId id="264" r:id="rId8"/>
    <p:sldId id="258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90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191A4EE-25E8-4725-B51B-F230926E047A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9A43EC0-AAAC-4F85-8B46-37B20C3A0F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025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F8AC8-D356-491F-B82C-2FC321046A58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66FC8-B1A3-476D-880E-F8C56AD8A5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F6F41-3E55-4F65-B949-A48C4F46F2CC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182E9-EAA4-41CD-BBDB-FDFED4FC52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EF2B-B79B-4277-BFFA-7FFBF3DB2BC1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3734-F6F9-43DF-8731-1849A6D650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45ED1-6EF4-44F3-9A48-6547FC05F3C2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11A52-ABF0-483A-8509-DC0C0D7E4D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8C5DC-34D1-4321-97EE-580E469DA610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548DF-B292-4C79-998E-5969649088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633CD-CA8E-4BF2-BF80-4EA685868409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123ED-15CB-4A57-8ADA-C4315181F0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78076-E236-4306-B549-547DE0BBA21B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FD548-C8BB-4AED-AA12-A9F8F9EFEF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2E0E6-36A1-422B-9C5F-A3B7FD046A5D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2AAE0-823C-4BFF-A775-D4CEA60576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DAF67-04FE-4640-969A-97BA193CEC1D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13A7C-00D0-4ACF-BCF9-C07F8C8EAA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A5FC1-5B02-4D87-AED3-9CE84135ED40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887D4-CB8F-4E56-95E7-04791833A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8FA4D-50EA-4F11-BAE3-AA977017534A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32228-C7A2-4E89-8423-ADBE546952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05063-D82F-42E4-B031-CF4E56EEE723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31186-50E3-4415-B4CA-4A5BA394F4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210DF-4B8C-4FC2-B399-D4183830C232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E5340-02F9-479F-937C-7A1B07BCA4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978F7-7C30-4362-A402-C474CEA13014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35E15-9CDE-478B-A101-F6A14207F6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9F623-198E-49F1-81E9-34AF8D754DCE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6117C-AD9D-4DC6-BA19-29ED776212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3C5E8-5FE2-40AF-94E7-58F5C4C54E13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C4283-FA57-4D87-96B6-17D3EF4394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FAC95-1CEA-4EBF-9A79-E16FFC57B3C4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56E1F-A45D-4720-9F5B-5B5E376C60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F6138-2558-4D95-8E17-E6764F36C5A3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0FC13-30E0-4579-91A5-F2DB4A3D41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977C5-AC5E-4FEA-8334-47A77637D1B6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30AA4-9E69-457A-8F93-EE6409C9F6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4718050" y="993775"/>
            <a:ext cx="1847850" cy="1530350"/>
            <a:chOff x="4718762" y="993075"/>
            <a:chExt cx="1847138" cy="1530439"/>
          </a:xfrm>
        </p:grpSpPr>
        <p:sp>
          <p:nvSpPr>
            <p:cNvPr id="6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5B65F-F045-4A95-9995-B2A01B23BC63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70515-D1DD-43A4-9FBC-B8EA1A8C0E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0CFF4-9824-4707-8B82-A70D54626497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AD9AC-87F5-4BB7-85A9-4DAFCC3CD8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D31A8-E523-4955-A103-71282FC4815D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2757A-54F6-42A1-938C-86736A6822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31F9757-17D7-4956-A2F3-6E9362A7F24D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629D10-003A-4460-BF10-3F28CD7FE4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7" r:id="rId2"/>
    <p:sldLayoutId id="2147483706" r:id="rId3"/>
    <p:sldLayoutId id="2147483705" r:id="rId4"/>
    <p:sldLayoutId id="2147483704" r:id="rId5"/>
    <p:sldLayoutId id="2147483703" r:id="rId6"/>
    <p:sldLayoutId id="2147483702" r:id="rId7"/>
    <p:sldLayoutId id="2147483701" r:id="rId8"/>
    <p:sldLayoutId id="2147483700" r:id="rId9"/>
    <p:sldLayoutId id="2147483699" r:id="rId10"/>
    <p:sldLayoutId id="2147483698" r:id="rId11"/>
  </p:sldLayoutIdLst>
  <p:transition spd="slow">
    <p:blinds dir="vert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134"/>
          <p:cNvGrpSpPr>
            <a:grpSpLocks/>
          </p:cNvGrpSpPr>
          <p:nvPr/>
        </p:nvGrpSpPr>
        <p:grpSpPr bwMode="auto">
          <a:xfrm>
            <a:off x="0" y="0"/>
            <a:ext cx="9251950" cy="6858000"/>
            <a:chOff x="-9" y="-16"/>
            <a:chExt cx="9252346" cy="6858038"/>
          </a:xfrm>
        </p:grpSpPr>
        <p:grpSp>
          <p:nvGrpSpPr>
            <p:cNvPr id="13320" name="Group 638"/>
            <p:cNvGrpSpPr>
              <a:grpSpLocks/>
            </p:cNvGrpSpPr>
            <p:nvPr/>
          </p:nvGrpSpPr>
          <p:grpSpPr bwMode="auto"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13321" name="Group 669"/>
            <p:cNvGrpSpPr>
              <a:grpSpLocks/>
            </p:cNvGrpSpPr>
            <p:nvPr/>
          </p:nvGrpSpPr>
          <p:grpSpPr bwMode="auto"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318" y="3703642"/>
                <a:ext cx="1588" cy="15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  <p:grpSp>
          <p:nvGrpSpPr>
            <p:cNvPr id="13322" name="Group 715"/>
            <p:cNvGrpSpPr>
              <a:grpSpLocks/>
            </p:cNvGrpSpPr>
            <p:nvPr/>
          </p:nvGrpSpPr>
          <p:grpSpPr bwMode="auto"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</a:endParaRPr>
                </a:p>
              </p:txBody>
            </p:sp>
          </p:grpSp>
        </p:grpSp>
      </p:grpSp>
      <p:sp>
        <p:nvSpPr>
          <p:cNvPr id="13315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331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7489387-C8B9-4897-884F-1BCDCE63FE91}" type="datetimeFigureOut">
              <a:rPr lang="cs-CZ"/>
              <a:pPr>
                <a:defRPr/>
              </a:pPr>
              <a:t>17.9.2012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CFEA04-C08F-4409-8185-761457A190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7" r:id="rId2"/>
    <p:sldLayoutId id="2147483716" r:id="rId3"/>
    <p:sldLayoutId id="2147483715" r:id="rId4"/>
    <p:sldLayoutId id="2147483714" r:id="rId5"/>
    <p:sldLayoutId id="2147483713" r:id="rId6"/>
    <p:sldLayoutId id="2147483712" r:id="rId7"/>
    <p:sldLayoutId id="2147483711" r:id="rId8"/>
    <p:sldLayoutId id="2147483719" r:id="rId9"/>
    <p:sldLayoutId id="2147483710" r:id="rId10"/>
    <p:sldLayoutId id="2147483709" r:id="rId11"/>
  </p:sldLayoutIdLst>
  <p:transition spd="slow">
    <p:blinds dir="vert"/>
  </p:transition>
  <p:timing>
    <p:tnLst>
      <p:par>
        <p:cTn id="1" dur="indefinite" restart="never" nodeType="tmRoot"/>
      </p:par>
    </p:tnLst>
  </p:timing>
  <p:txStyles>
    <p:titleStyle>
      <a:lvl1pPr algn="l" defTabSz="457200" rtl="0" fontAlgn="base">
        <a:spcBef>
          <a:spcPct val="0"/>
        </a:spcBef>
        <a:spcAft>
          <a:spcPct val="0"/>
        </a:spcAft>
        <a:defRPr sz="3200" kern="1200">
          <a:solidFill>
            <a:srgbClr val="404040"/>
          </a:solidFill>
          <a:latin typeface="+mj-lt"/>
          <a:ea typeface="+mj-ea"/>
          <a:cs typeface="Trebuchet MS"/>
        </a:defRPr>
      </a:lvl1pPr>
      <a:lvl2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676916"/>
              </p:ext>
            </p:extLst>
          </p:nvPr>
        </p:nvGraphicFramePr>
        <p:xfrm>
          <a:off x="1547813" y="2133600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99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66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549275"/>
            <a:ext cx="3767137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6640" name="TextovéPole 5"/>
          <p:cNvSpPr txBox="1">
            <a:spLocks noChangeArrowheads="1"/>
          </p:cNvSpPr>
          <p:nvPr/>
        </p:nvSpPr>
        <p:spPr bwMode="auto">
          <a:xfrm>
            <a:off x="1187450" y="4508500"/>
            <a:ext cx="7129463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Název DUM:  </a:t>
            </a:r>
            <a:r>
              <a:rPr lang="cs-CZ" dirty="0" smtClean="0">
                <a:latin typeface="Calibri" pitchFamily="34" charset="0"/>
              </a:rPr>
              <a:t>VY_32_INOVACE_III_1_06_Slovní druhy</a:t>
            </a:r>
            <a:endParaRPr lang="cs-CZ" dirty="0">
              <a:latin typeface="Calibri" pitchFamily="34" charset="0"/>
            </a:endParaRPr>
          </a:p>
          <a:p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Šablona číslo:    </a:t>
            </a:r>
            <a:r>
              <a:rPr lang="cs-CZ" dirty="0">
                <a:latin typeface="Calibri" pitchFamily="34" charset="0"/>
              </a:rPr>
              <a:t>III</a:t>
            </a:r>
            <a:r>
              <a:rPr lang="cs-CZ" b="1" dirty="0">
                <a:latin typeface="Calibri" pitchFamily="34" charset="0"/>
              </a:rPr>
              <a:t>         Sada číslo:     </a:t>
            </a:r>
            <a:r>
              <a:rPr lang="cs-CZ" dirty="0">
                <a:latin typeface="Calibri" pitchFamily="34" charset="0"/>
              </a:rPr>
              <a:t>1</a:t>
            </a:r>
            <a:r>
              <a:rPr lang="cs-CZ" b="1" dirty="0" smtClean="0">
                <a:latin typeface="Calibri" pitchFamily="34" charset="0"/>
              </a:rPr>
              <a:t>        </a:t>
            </a:r>
            <a:r>
              <a:rPr lang="cs-CZ" b="1" dirty="0">
                <a:latin typeface="Calibri" pitchFamily="34" charset="0"/>
              </a:rPr>
              <a:t>Pořadové číslo DUM:   </a:t>
            </a:r>
            <a:r>
              <a:rPr lang="cs-CZ" dirty="0" smtClean="0">
                <a:latin typeface="Calibri" pitchFamily="34" charset="0"/>
              </a:rPr>
              <a:t>06</a:t>
            </a:r>
            <a:endParaRPr lang="cs-CZ" dirty="0">
              <a:latin typeface="Calibri" pitchFamily="34" charset="0"/>
            </a:endParaRPr>
          </a:p>
          <a:p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Autor: </a:t>
            </a:r>
            <a:r>
              <a:rPr lang="cs-CZ" dirty="0">
                <a:latin typeface="Calibri" pitchFamily="34" charset="0"/>
              </a:rPr>
              <a:t>Mgr. Mirka </a:t>
            </a:r>
            <a:r>
              <a:rPr lang="cs-CZ" dirty="0" err="1">
                <a:latin typeface="Calibri" pitchFamily="34" charset="0"/>
              </a:rPr>
              <a:t>Cedidlová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Obdélník 2"/>
          <p:cNvSpPr>
            <a:spLocks noChangeArrowheads="1"/>
          </p:cNvSpPr>
          <p:nvPr/>
        </p:nvSpPr>
        <p:spPr bwMode="auto">
          <a:xfrm>
            <a:off x="827088" y="765175"/>
            <a:ext cx="7273925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Anotace: </a:t>
            </a:r>
            <a:r>
              <a:rPr lang="cs-CZ" dirty="0">
                <a:latin typeface="Calibri" pitchFamily="34" charset="0"/>
              </a:rPr>
              <a:t>Žák aktualizuje </a:t>
            </a:r>
            <a:r>
              <a:rPr lang="cs-CZ" dirty="0" smtClean="0">
                <a:latin typeface="Calibri" pitchFamily="34" charset="0"/>
              </a:rPr>
              <a:t>látku o slovních druzích.</a:t>
            </a:r>
            <a:endParaRPr lang="cs-CZ" dirty="0">
              <a:latin typeface="Calibri" pitchFamily="34" charset="0"/>
            </a:endParaRPr>
          </a:p>
          <a:p>
            <a:r>
              <a:rPr lang="cs-CZ" dirty="0">
                <a:latin typeface="Calibri" pitchFamily="34" charset="0"/>
              </a:rPr>
              <a:t/>
            </a:r>
            <a:br>
              <a:rPr lang="cs-CZ" dirty="0">
                <a:latin typeface="Calibri" pitchFamily="34" charset="0"/>
              </a:rPr>
            </a:br>
            <a:r>
              <a:rPr lang="cs-CZ" b="1" dirty="0">
                <a:latin typeface="Calibri" pitchFamily="34" charset="0"/>
              </a:rPr>
              <a:t>Očekávaný výstup</a:t>
            </a:r>
            <a:r>
              <a:rPr lang="cs-CZ" sz="1600" b="1" dirty="0">
                <a:latin typeface="Calibri" pitchFamily="34" charset="0"/>
              </a:rPr>
              <a:t>: </a:t>
            </a:r>
            <a:r>
              <a:rPr lang="cs-CZ" dirty="0">
                <a:latin typeface="Calibri" pitchFamily="34" charset="0"/>
              </a:rPr>
              <a:t>Žák ovládá </a:t>
            </a:r>
            <a:r>
              <a:rPr lang="cs-CZ" dirty="0" smtClean="0">
                <a:latin typeface="Calibri" pitchFamily="34" charset="0"/>
              </a:rPr>
              <a:t>desatero slovních druhů.</a:t>
            </a:r>
            <a:endParaRPr lang="cs-CZ" dirty="0">
              <a:latin typeface="Calibri" pitchFamily="34" charset="0"/>
            </a:endParaRPr>
          </a:p>
          <a:p>
            <a:r>
              <a:rPr lang="cs-CZ" dirty="0">
                <a:latin typeface="Calibri" pitchFamily="34" charset="0"/>
              </a:rPr>
              <a:t/>
            </a:r>
            <a:br>
              <a:rPr lang="cs-CZ" dirty="0">
                <a:latin typeface="Calibri" pitchFamily="34" charset="0"/>
              </a:rPr>
            </a:br>
            <a:r>
              <a:rPr lang="cs-CZ" b="1" dirty="0">
                <a:latin typeface="Calibri" pitchFamily="34" charset="0"/>
              </a:rPr>
              <a:t>Druh učebního materiálu: </a:t>
            </a:r>
            <a:r>
              <a:rPr lang="cs-CZ" dirty="0">
                <a:latin typeface="Calibri" pitchFamily="34" charset="0"/>
              </a:rPr>
              <a:t>prezentace</a:t>
            </a:r>
          </a:p>
          <a:p>
            <a:r>
              <a:rPr lang="cs-CZ" dirty="0">
                <a:latin typeface="Calibri" pitchFamily="34" charset="0"/>
              </a:rPr>
              <a:t/>
            </a:r>
            <a:br>
              <a:rPr lang="cs-CZ" dirty="0">
                <a:latin typeface="Calibri" pitchFamily="34" charset="0"/>
              </a:rPr>
            </a:br>
            <a:r>
              <a:rPr lang="cs-CZ" b="1" dirty="0">
                <a:latin typeface="Calibri" pitchFamily="34" charset="0"/>
              </a:rPr>
              <a:t>Typická věková skupina: </a:t>
            </a:r>
            <a:r>
              <a:rPr lang="cs-CZ" dirty="0">
                <a:latin typeface="Calibri" pitchFamily="34" charset="0"/>
              </a:rPr>
              <a:t>8 – 9 let </a:t>
            </a:r>
          </a:p>
          <a:p>
            <a:r>
              <a:rPr lang="cs-CZ" dirty="0">
                <a:latin typeface="Calibri" pitchFamily="34" charset="0"/>
              </a:rPr>
              <a:t/>
            </a:r>
            <a:br>
              <a:rPr lang="cs-CZ" dirty="0">
                <a:latin typeface="Calibri" pitchFamily="34" charset="0"/>
              </a:rPr>
            </a:br>
            <a:r>
              <a:rPr lang="cs-CZ" b="1" dirty="0">
                <a:latin typeface="Calibri" pitchFamily="34" charset="0"/>
              </a:rPr>
              <a:t>Klíčová slova</a:t>
            </a:r>
            <a:r>
              <a:rPr lang="cs-CZ" b="1" dirty="0" smtClean="0">
                <a:latin typeface="Calibri" pitchFamily="34" charset="0"/>
              </a:rPr>
              <a:t>: slovní druhy- </a:t>
            </a:r>
            <a:r>
              <a:rPr lang="cs-CZ" b="1" dirty="0" err="1" smtClean="0">
                <a:latin typeface="Calibri" pitchFamily="34" charset="0"/>
              </a:rPr>
              <a:t>podst</a:t>
            </a:r>
            <a:r>
              <a:rPr lang="cs-CZ" b="1" smtClean="0">
                <a:latin typeface="Calibri" pitchFamily="34" charset="0"/>
              </a:rPr>
              <a:t>. jména</a:t>
            </a:r>
            <a:r>
              <a:rPr lang="cs-CZ" b="1" dirty="0" smtClean="0">
                <a:latin typeface="Calibri" pitchFamily="34" charset="0"/>
              </a:rPr>
              <a:t>, přídavná jména, zájmena, číslovky, slovesa, příslovce, předložky, spojky, částice, citoslovce.</a:t>
            </a:r>
            <a:r>
              <a:rPr lang="cs-CZ" dirty="0">
                <a:latin typeface="Calibri" pitchFamily="34" charset="0"/>
              </a:rPr>
              <a:t/>
            </a:r>
            <a:br>
              <a:rPr lang="cs-CZ" dirty="0">
                <a:latin typeface="Calibri" pitchFamily="34" charset="0"/>
              </a:rPr>
            </a:br>
            <a:r>
              <a:rPr lang="cs-CZ" b="1" dirty="0">
                <a:latin typeface="Calibri" pitchFamily="34" charset="0"/>
              </a:rPr>
              <a:t>Pomůcky a materiál: </a:t>
            </a:r>
            <a:r>
              <a:rPr lang="cs-CZ" dirty="0">
                <a:latin typeface="Calibri" pitchFamily="34" charset="0"/>
              </a:rPr>
              <a:t>interaktivní tabule</a:t>
            </a:r>
          </a:p>
          <a:p>
            <a:r>
              <a:rPr lang="cs-CZ" dirty="0">
                <a:latin typeface="Calibri" pitchFamily="34" charset="0"/>
              </a:rPr>
              <a:t/>
            </a:r>
            <a:br>
              <a:rPr lang="cs-CZ" dirty="0">
                <a:latin typeface="Calibri" pitchFamily="34" charset="0"/>
              </a:rPr>
            </a:br>
            <a:r>
              <a:rPr lang="cs-CZ" b="1" dirty="0">
                <a:latin typeface="Calibri" pitchFamily="34" charset="0"/>
              </a:rPr>
              <a:t>Potřebný čas pro výuku DUM: </a:t>
            </a:r>
            <a:r>
              <a:rPr lang="cs-CZ" dirty="0">
                <a:latin typeface="Calibri" pitchFamily="34" charset="0"/>
              </a:rPr>
              <a:t>3</a:t>
            </a:r>
            <a:r>
              <a:rPr lang="cs-CZ" dirty="0" smtClean="0">
                <a:latin typeface="Calibri" pitchFamily="34" charset="0"/>
              </a:rPr>
              <a:t>0 </a:t>
            </a:r>
            <a:r>
              <a:rPr lang="cs-CZ" dirty="0">
                <a:latin typeface="Calibri" pitchFamily="34" charset="0"/>
              </a:rPr>
              <a:t>min</a:t>
            </a:r>
          </a:p>
          <a:p>
            <a:r>
              <a:rPr lang="cs-CZ" dirty="0">
                <a:latin typeface="Calibri" pitchFamily="34" charset="0"/>
              </a:rPr>
              <a:t/>
            </a:r>
            <a:br>
              <a:rPr lang="cs-CZ" dirty="0">
                <a:latin typeface="Calibri" pitchFamily="34" charset="0"/>
              </a:rPr>
            </a:br>
            <a:r>
              <a:rPr lang="cs-CZ" b="1" dirty="0">
                <a:latin typeface="Calibri" pitchFamily="34" charset="0"/>
              </a:rPr>
              <a:t>Metodické zhodnocení a popis práce s digitálním učebním materiálem:</a:t>
            </a:r>
          </a:p>
          <a:p>
            <a:r>
              <a:rPr lang="cs-CZ" dirty="0">
                <a:latin typeface="Calibri" pitchFamily="34" charset="0"/>
              </a:rPr>
              <a:t>Žáci pracují dle interaktivní tabule a plní </a:t>
            </a:r>
            <a:r>
              <a:rPr lang="cs-CZ" dirty="0" smtClean="0">
                <a:latin typeface="Calibri" pitchFamily="34" charset="0"/>
              </a:rPr>
              <a:t>úkoly, pracují ve skupinách nebo jednotlivě na tabuli. Práci společně na tabuli kontrolují.</a:t>
            </a:r>
            <a:endParaRPr lang="cs-CZ" dirty="0">
              <a:latin typeface="Calibri" pitchFamily="34" charset="0"/>
            </a:endParaRPr>
          </a:p>
          <a:p>
            <a:r>
              <a:rPr lang="cs-CZ" dirty="0">
                <a:latin typeface="Calibri" pitchFamily="34" charset="0"/>
              </a:rPr>
              <a:t>Snímky lze vytisknout jako pracovní listy.</a:t>
            </a:r>
          </a:p>
          <a:p>
            <a:r>
              <a:rPr lang="cs-CZ" b="1" dirty="0">
                <a:latin typeface="Calibri" pitchFamily="34" charset="0"/>
              </a:rPr>
              <a:t>    </a:t>
            </a:r>
            <a:endParaRPr lang="cs-CZ" dirty="0">
              <a:latin typeface="Calibri" pitchFamily="34" charset="0"/>
            </a:endParaRPr>
          </a:p>
          <a:p>
            <a:endParaRPr lang="cs-CZ" b="1" dirty="0">
              <a:latin typeface="Calibri" pitchFamily="34" charset="0"/>
            </a:endParaRPr>
          </a:p>
          <a:p>
            <a:endParaRPr lang="cs-CZ" b="1" dirty="0">
              <a:latin typeface="Calibri" pitchFamily="34" charset="0"/>
            </a:endParaRPr>
          </a:p>
          <a:p>
            <a:endParaRPr lang="cs-CZ" b="1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 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>
          <a:xfrm>
            <a:off x="323850" y="476250"/>
            <a:ext cx="7731125" cy="923925"/>
          </a:xfrm>
        </p:spPr>
        <p:txBody>
          <a:bodyPr/>
          <a:lstStyle/>
          <a:p>
            <a:r>
              <a:rPr lang="cs-CZ" b="1" smtClean="0"/>
              <a:t>Vítám vás v pohádkovém lese !</a:t>
            </a:r>
          </a:p>
        </p:txBody>
      </p:sp>
      <p:sp>
        <p:nvSpPr>
          <p:cNvPr id="8" name="Ovál 7"/>
          <p:cNvSpPr/>
          <p:nvPr/>
        </p:nvSpPr>
        <p:spPr>
          <a:xfrm>
            <a:off x="931863" y="3622675"/>
            <a:ext cx="457200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ývojový diagram: zpoždění 8"/>
          <p:cNvSpPr/>
          <p:nvPr/>
        </p:nvSpPr>
        <p:spPr>
          <a:xfrm rot="16200000">
            <a:off x="853281" y="2834482"/>
            <a:ext cx="612775" cy="1512888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Stáli</a:t>
            </a:r>
          </a:p>
        </p:txBody>
      </p:sp>
      <p:sp>
        <p:nvSpPr>
          <p:cNvPr id="12" name="Ovál 11"/>
          <p:cNvSpPr/>
          <p:nvPr/>
        </p:nvSpPr>
        <p:spPr>
          <a:xfrm>
            <a:off x="2195513" y="4845050"/>
            <a:ext cx="857250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Vývojový diagram: zpoždění 12"/>
          <p:cNvSpPr/>
          <p:nvPr/>
        </p:nvSpPr>
        <p:spPr>
          <a:xfrm rot="16200000">
            <a:off x="2366169" y="4056857"/>
            <a:ext cx="612775" cy="1512887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Krásný</a:t>
            </a:r>
          </a:p>
        </p:txBody>
      </p:sp>
      <p:sp>
        <p:nvSpPr>
          <p:cNvPr id="14" name="Ovál 13"/>
          <p:cNvSpPr/>
          <p:nvPr/>
        </p:nvSpPr>
        <p:spPr>
          <a:xfrm>
            <a:off x="2595563" y="2641600"/>
            <a:ext cx="457200" cy="12255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Vývojový diagram: zpoždění 14"/>
          <p:cNvSpPr/>
          <p:nvPr/>
        </p:nvSpPr>
        <p:spPr>
          <a:xfrm rot="16200000">
            <a:off x="2518569" y="1854994"/>
            <a:ext cx="612775" cy="1512887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/>
              <a:t>Bez maminky</a:t>
            </a:r>
          </a:p>
        </p:txBody>
      </p:sp>
      <p:sp>
        <p:nvSpPr>
          <p:cNvPr id="16" name="Ovál 15"/>
          <p:cNvSpPr/>
          <p:nvPr/>
        </p:nvSpPr>
        <p:spPr>
          <a:xfrm>
            <a:off x="4260850" y="5643563"/>
            <a:ext cx="457200" cy="122396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Vývojový diagram: zpoždění 16"/>
          <p:cNvSpPr/>
          <p:nvPr/>
        </p:nvSpPr>
        <p:spPr>
          <a:xfrm rot="16200000">
            <a:off x="4183062" y="4856163"/>
            <a:ext cx="612775" cy="1511300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/>
              <a:t>Rozumně</a:t>
            </a:r>
          </a:p>
        </p:txBody>
      </p:sp>
      <p:sp>
        <p:nvSpPr>
          <p:cNvPr id="18" name="Ovál 17"/>
          <p:cNvSpPr/>
          <p:nvPr/>
        </p:nvSpPr>
        <p:spPr>
          <a:xfrm>
            <a:off x="5387975" y="4232275"/>
            <a:ext cx="457200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Vývojový diagram: zpoždění 18"/>
          <p:cNvSpPr/>
          <p:nvPr/>
        </p:nvSpPr>
        <p:spPr>
          <a:xfrm rot="16200000">
            <a:off x="5309394" y="3444082"/>
            <a:ext cx="612775" cy="1512887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 tátou</a:t>
            </a:r>
          </a:p>
        </p:txBody>
      </p:sp>
      <p:sp>
        <p:nvSpPr>
          <p:cNvPr id="20" name="Ovál 19"/>
          <p:cNvSpPr/>
          <p:nvPr/>
        </p:nvSpPr>
        <p:spPr>
          <a:xfrm>
            <a:off x="7331075" y="4384675"/>
            <a:ext cx="985838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Vývojový diagram: zpoždění 20"/>
          <p:cNvSpPr/>
          <p:nvPr/>
        </p:nvSpPr>
        <p:spPr>
          <a:xfrm rot="16200000">
            <a:off x="7481094" y="3596482"/>
            <a:ext cx="612775" cy="1512887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Houba</a:t>
            </a:r>
          </a:p>
        </p:txBody>
      </p:sp>
      <p:sp>
        <p:nvSpPr>
          <p:cNvPr id="22" name="Ovál 21"/>
          <p:cNvSpPr/>
          <p:nvPr/>
        </p:nvSpPr>
        <p:spPr>
          <a:xfrm>
            <a:off x="7331075" y="2520950"/>
            <a:ext cx="457200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Vývojový diagram: zpoždění 22"/>
          <p:cNvSpPr/>
          <p:nvPr/>
        </p:nvSpPr>
        <p:spPr>
          <a:xfrm rot="16200000">
            <a:off x="7254081" y="1732757"/>
            <a:ext cx="612775" cy="1512888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Lezeš</a:t>
            </a:r>
          </a:p>
        </p:txBody>
      </p:sp>
      <p:sp>
        <p:nvSpPr>
          <p:cNvPr id="11" name="Ovál 10"/>
          <p:cNvSpPr/>
          <p:nvPr/>
        </p:nvSpPr>
        <p:spPr>
          <a:xfrm>
            <a:off x="5689600" y="3014663"/>
            <a:ext cx="612775" cy="6397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Vývojový diagram: zpoždění 25"/>
          <p:cNvSpPr/>
          <p:nvPr/>
        </p:nvSpPr>
        <p:spPr>
          <a:xfrm rot="16200000">
            <a:off x="5769769" y="2415381"/>
            <a:ext cx="460375" cy="912813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Já</a:t>
            </a:r>
          </a:p>
        </p:txBody>
      </p:sp>
      <p:sp>
        <p:nvSpPr>
          <p:cNvPr id="28" name="Ovál 27"/>
          <p:cNvSpPr/>
          <p:nvPr/>
        </p:nvSpPr>
        <p:spPr>
          <a:xfrm>
            <a:off x="703263" y="2470150"/>
            <a:ext cx="311150" cy="63976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Vývojový diagram: zpoždění 28"/>
          <p:cNvSpPr/>
          <p:nvPr/>
        </p:nvSpPr>
        <p:spPr>
          <a:xfrm rot="16200000">
            <a:off x="629444" y="1872456"/>
            <a:ext cx="460375" cy="912813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Pět</a:t>
            </a:r>
          </a:p>
        </p:txBody>
      </p:sp>
      <p:sp>
        <p:nvSpPr>
          <p:cNvPr id="30" name="Ovál 29"/>
          <p:cNvSpPr/>
          <p:nvPr/>
        </p:nvSpPr>
        <p:spPr>
          <a:xfrm>
            <a:off x="3949700" y="3319463"/>
            <a:ext cx="311150" cy="6397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Vývojový diagram: zpoždění 30"/>
          <p:cNvSpPr/>
          <p:nvPr/>
        </p:nvSpPr>
        <p:spPr>
          <a:xfrm rot="16200000">
            <a:off x="3875881" y="2720182"/>
            <a:ext cx="460375" cy="912812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Ať</a:t>
            </a:r>
          </a:p>
        </p:txBody>
      </p:sp>
      <p:sp>
        <p:nvSpPr>
          <p:cNvPr id="32" name="Ovál 31"/>
          <p:cNvSpPr/>
          <p:nvPr/>
        </p:nvSpPr>
        <p:spPr>
          <a:xfrm>
            <a:off x="5616575" y="6059488"/>
            <a:ext cx="539750" cy="6397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3" name="Vývojový diagram: zpoždění 32"/>
          <p:cNvSpPr/>
          <p:nvPr/>
        </p:nvSpPr>
        <p:spPr>
          <a:xfrm rot="16200000">
            <a:off x="5615781" y="5461795"/>
            <a:ext cx="460375" cy="912812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Au</a:t>
            </a:r>
          </a:p>
        </p:txBody>
      </p:sp>
      <p:sp>
        <p:nvSpPr>
          <p:cNvPr id="34" name="Ovál 33"/>
          <p:cNvSpPr/>
          <p:nvPr/>
        </p:nvSpPr>
        <p:spPr>
          <a:xfrm>
            <a:off x="842963" y="5753100"/>
            <a:ext cx="312737" cy="63976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" name="Vývojový diagram: zpoždění 34"/>
          <p:cNvSpPr/>
          <p:nvPr/>
        </p:nvSpPr>
        <p:spPr>
          <a:xfrm rot="16200000">
            <a:off x="769938" y="5156200"/>
            <a:ext cx="460375" cy="911225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My</a:t>
            </a:r>
          </a:p>
        </p:txBody>
      </p:sp>
      <p:sp>
        <p:nvSpPr>
          <p:cNvPr id="28699" name="Tree"/>
          <p:cNvSpPr>
            <a:spLocks noEditPoints="1" noChangeArrowheads="1"/>
          </p:cNvSpPr>
          <p:nvPr/>
        </p:nvSpPr>
        <p:spPr bwMode="auto">
          <a:xfrm>
            <a:off x="4427538" y="1412875"/>
            <a:ext cx="1295400" cy="144938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0" name="Tree"/>
          <p:cNvSpPr>
            <a:spLocks noEditPoints="1" noChangeArrowheads="1"/>
          </p:cNvSpPr>
          <p:nvPr/>
        </p:nvSpPr>
        <p:spPr bwMode="auto">
          <a:xfrm>
            <a:off x="7585075" y="2420938"/>
            <a:ext cx="1558925" cy="15938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1" name="Tree"/>
          <p:cNvSpPr>
            <a:spLocks noEditPoints="1" noChangeArrowheads="1"/>
          </p:cNvSpPr>
          <p:nvPr/>
        </p:nvSpPr>
        <p:spPr bwMode="auto">
          <a:xfrm>
            <a:off x="6227763" y="4868863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2" name="Tree"/>
          <p:cNvSpPr>
            <a:spLocks noEditPoints="1" noChangeArrowheads="1"/>
          </p:cNvSpPr>
          <p:nvPr/>
        </p:nvSpPr>
        <p:spPr bwMode="auto">
          <a:xfrm>
            <a:off x="2843213" y="3357563"/>
            <a:ext cx="1008062" cy="11620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3" name="Tree"/>
          <p:cNvSpPr>
            <a:spLocks noEditPoints="1" noChangeArrowheads="1"/>
          </p:cNvSpPr>
          <p:nvPr/>
        </p:nvSpPr>
        <p:spPr bwMode="auto">
          <a:xfrm>
            <a:off x="1042988" y="5048250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4" name="Tree"/>
          <p:cNvSpPr>
            <a:spLocks noEditPoints="1" noChangeArrowheads="1"/>
          </p:cNvSpPr>
          <p:nvPr/>
        </p:nvSpPr>
        <p:spPr bwMode="auto">
          <a:xfrm>
            <a:off x="3924300" y="4076700"/>
            <a:ext cx="904875" cy="119221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5" name="Tree"/>
          <p:cNvSpPr>
            <a:spLocks noEditPoints="1" noChangeArrowheads="1"/>
          </p:cNvSpPr>
          <p:nvPr/>
        </p:nvSpPr>
        <p:spPr bwMode="auto">
          <a:xfrm>
            <a:off x="971550" y="1916113"/>
            <a:ext cx="1296988" cy="1338262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6" name="Tree"/>
          <p:cNvSpPr>
            <a:spLocks noEditPoints="1" noChangeArrowheads="1"/>
          </p:cNvSpPr>
          <p:nvPr/>
        </p:nvSpPr>
        <p:spPr bwMode="auto">
          <a:xfrm>
            <a:off x="5940425" y="3284538"/>
            <a:ext cx="833438" cy="90487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7" name="Tree"/>
          <p:cNvSpPr>
            <a:spLocks noEditPoints="1" noChangeArrowheads="1"/>
          </p:cNvSpPr>
          <p:nvPr/>
        </p:nvSpPr>
        <p:spPr bwMode="auto">
          <a:xfrm>
            <a:off x="8239125" y="5229225"/>
            <a:ext cx="904875" cy="76041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8" name="Tree"/>
          <p:cNvSpPr>
            <a:spLocks noEditPoints="1" noChangeArrowheads="1"/>
          </p:cNvSpPr>
          <p:nvPr/>
        </p:nvSpPr>
        <p:spPr bwMode="auto">
          <a:xfrm>
            <a:off x="179388" y="4076700"/>
            <a:ext cx="904875" cy="76041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09" name="Tree"/>
          <p:cNvSpPr>
            <a:spLocks noEditPoints="1" noChangeArrowheads="1"/>
          </p:cNvSpPr>
          <p:nvPr/>
        </p:nvSpPr>
        <p:spPr bwMode="auto">
          <a:xfrm>
            <a:off x="7235825" y="476250"/>
            <a:ext cx="1692275" cy="133667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28710" name="Tree"/>
          <p:cNvSpPr>
            <a:spLocks noEditPoints="1" noChangeArrowheads="1"/>
          </p:cNvSpPr>
          <p:nvPr/>
        </p:nvSpPr>
        <p:spPr bwMode="auto">
          <a:xfrm>
            <a:off x="2916238" y="1412875"/>
            <a:ext cx="904875" cy="76041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1" grpId="0" animBg="1"/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650" y="23813"/>
            <a:ext cx="7234238" cy="6718300"/>
          </a:xfrm>
        </p:spPr>
        <p:txBody>
          <a:bodyPr rtlCol="0">
            <a:normAutofit/>
          </a:bodyPr>
          <a:lstStyle/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endParaRPr lang="cs-CZ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1042988" y="539750"/>
            <a:ext cx="70675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Verdana" pitchFamily="34" charset="0"/>
              </a:rPr>
              <a:t>Splň úkoly pohádkového lesa!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042988" y="1916113"/>
            <a:ext cx="6804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Verdana" pitchFamily="34" charset="0"/>
              </a:rPr>
              <a:t>1. Do nožek hub napiš slovní druhy ( označ číslem)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1052513" y="2997200"/>
            <a:ext cx="70580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latin typeface="Verdana" pitchFamily="34" charset="0"/>
              </a:rPr>
              <a:t>2. Podstatná jména </a:t>
            </a:r>
            <a:r>
              <a:rPr lang="cs-CZ" b="1" dirty="0" smtClean="0">
                <a:latin typeface="Verdana" pitchFamily="34" charset="0"/>
              </a:rPr>
              <a:t>podtrhni</a:t>
            </a:r>
            <a:r>
              <a:rPr lang="cs-CZ" b="1" dirty="0">
                <a:latin typeface="Verdana" pitchFamily="34" charset="0"/>
              </a:rPr>
              <a:t>, urči rod, číslo, pád a vzor</a:t>
            </a:r>
          </a:p>
          <a:p>
            <a:r>
              <a:rPr lang="cs-CZ" sz="4400" dirty="0">
                <a:latin typeface="Verdana" pitchFamily="34" charset="0"/>
              </a:rPr>
              <a:t>...................................................................................................</a:t>
            </a:r>
          </a:p>
        </p:txBody>
      </p:sp>
      <p:sp>
        <p:nvSpPr>
          <p:cNvPr id="9" name="Ovál 8"/>
          <p:cNvSpPr/>
          <p:nvPr/>
        </p:nvSpPr>
        <p:spPr>
          <a:xfrm>
            <a:off x="8328025" y="1192213"/>
            <a:ext cx="311150" cy="63817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Vývojový diagram: zpoždění 9"/>
          <p:cNvSpPr/>
          <p:nvPr/>
        </p:nvSpPr>
        <p:spPr>
          <a:xfrm rot="16200000">
            <a:off x="8254206" y="592932"/>
            <a:ext cx="460375" cy="912812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7731125" cy="923925"/>
          </a:xfrm>
        </p:spPr>
        <p:txBody>
          <a:bodyPr/>
          <a:lstStyle/>
          <a:p>
            <a:r>
              <a:rPr lang="cs-CZ" b="1" smtClean="0"/>
              <a:t>Společně kontrolujeme slovní druhy (úkol č.1)</a:t>
            </a:r>
          </a:p>
        </p:txBody>
      </p:sp>
      <p:sp>
        <p:nvSpPr>
          <p:cNvPr id="8" name="Ovál 7"/>
          <p:cNvSpPr/>
          <p:nvPr/>
        </p:nvSpPr>
        <p:spPr>
          <a:xfrm>
            <a:off x="931863" y="3622675"/>
            <a:ext cx="457200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5</a:t>
            </a:r>
          </a:p>
        </p:txBody>
      </p:sp>
      <p:sp>
        <p:nvSpPr>
          <p:cNvPr id="9" name="Vývojový diagram: zpoždění 8"/>
          <p:cNvSpPr/>
          <p:nvPr/>
        </p:nvSpPr>
        <p:spPr>
          <a:xfrm rot="16200000">
            <a:off x="853281" y="2834482"/>
            <a:ext cx="612775" cy="1512888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Stáli</a:t>
            </a:r>
          </a:p>
        </p:txBody>
      </p:sp>
      <p:sp>
        <p:nvSpPr>
          <p:cNvPr id="12" name="Ovál 11"/>
          <p:cNvSpPr/>
          <p:nvPr/>
        </p:nvSpPr>
        <p:spPr>
          <a:xfrm>
            <a:off x="2195513" y="4845050"/>
            <a:ext cx="857250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2</a:t>
            </a:r>
          </a:p>
        </p:txBody>
      </p:sp>
      <p:sp>
        <p:nvSpPr>
          <p:cNvPr id="13" name="Vývojový diagram: zpoždění 12"/>
          <p:cNvSpPr/>
          <p:nvPr/>
        </p:nvSpPr>
        <p:spPr>
          <a:xfrm rot="16200000">
            <a:off x="2366169" y="4056857"/>
            <a:ext cx="612775" cy="1512887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Krásný</a:t>
            </a:r>
          </a:p>
        </p:txBody>
      </p:sp>
      <p:sp>
        <p:nvSpPr>
          <p:cNvPr id="14" name="Ovál 13"/>
          <p:cNvSpPr/>
          <p:nvPr/>
        </p:nvSpPr>
        <p:spPr>
          <a:xfrm>
            <a:off x="2595563" y="2733675"/>
            <a:ext cx="457200" cy="12255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1</a:t>
            </a:r>
          </a:p>
        </p:txBody>
      </p:sp>
      <p:sp>
        <p:nvSpPr>
          <p:cNvPr id="15" name="Vývojový diagram: zpoždění 14"/>
          <p:cNvSpPr/>
          <p:nvPr/>
        </p:nvSpPr>
        <p:spPr>
          <a:xfrm rot="16200000">
            <a:off x="2518569" y="1854994"/>
            <a:ext cx="612775" cy="1512887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/>
              <a:t>Bez maminky</a:t>
            </a:r>
          </a:p>
        </p:txBody>
      </p:sp>
      <p:sp>
        <p:nvSpPr>
          <p:cNvPr id="16" name="Ovál 15"/>
          <p:cNvSpPr/>
          <p:nvPr/>
        </p:nvSpPr>
        <p:spPr>
          <a:xfrm>
            <a:off x="4260850" y="5643563"/>
            <a:ext cx="457200" cy="122396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6</a:t>
            </a:r>
          </a:p>
        </p:txBody>
      </p:sp>
      <p:sp>
        <p:nvSpPr>
          <p:cNvPr id="17" name="Vývojový diagram: zpoždění 16"/>
          <p:cNvSpPr/>
          <p:nvPr/>
        </p:nvSpPr>
        <p:spPr>
          <a:xfrm rot="16200000">
            <a:off x="4183062" y="4856163"/>
            <a:ext cx="612775" cy="1511300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/>
              <a:t>Rozumně</a:t>
            </a:r>
          </a:p>
        </p:txBody>
      </p:sp>
      <p:sp>
        <p:nvSpPr>
          <p:cNvPr id="18" name="Ovál 17"/>
          <p:cNvSpPr/>
          <p:nvPr/>
        </p:nvSpPr>
        <p:spPr>
          <a:xfrm>
            <a:off x="5387975" y="4232275"/>
            <a:ext cx="457200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1</a:t>
            </a:r>
          </a:p>
        </p:txBody>
      </p:sp>
      <p:sp>
        <p:nvSpPr>
          <p:cNvPr id="19" name="Vývojový diagram: zpoždění 18"/>
          <p:cNvSpPr/>
          <p:nvPr/>
        </p:nvSpPr>
        <p:spPr>
          <a:xfrm rot="16200000">
            <a:off x="5309394" y="3444082"/>
            <a:ext cx="612775" cy="1512887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 tátou</a:t>
            </a:r>
          </a:p>
        </p:txBody>
      </p:sp>
      <p:sp>
        <p:nvSpPr>
          <p:cNvPr id="20" name="Ovál 19"/>
          <p:cNvSpPr/>
          <p:nvPr/>
        </p:nvSpPr>
        <p:spPr>
          <a:xfrm>
            <a:off x="7331075" y="4384675"/>
            <a:ext cx="985838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1</a:t>
            </a:r>
          </a:p>
        </p:txBody>
      </p:sp>
      <p:sp>
        <p:nvSpPr>
          <p:cNvPr id="21" name="Vývojový diagram: zpoždění 20"/>
          <p:cNvSpPr/>
          <p:nvPr/>
        </p:nvSpPr>
        <p:spPr>
          <a:xfrm rot="16200000">
            <a:off x="7481094" y="3596482"/>
            <a:ext cx="612775" cy="1512887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Houba</a:t>
            </a:r>
          </a:p>
        </p:txBody>
      </p:sp>
      <p:sp>
        <p:nvSpPr>
          <p:cNvPr id="22" name="Ovál 21"/>
          <p:cNvSpPr/>
          <p:nvPr/>
        </p:nvSpPr>
        <p:spPr>
          <a:xfrm>
            <a:off x="7331075" y="2520950"/>
            <a:ext cx="457200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5</a:t>
            </a:r>
          </a:p>
        </p:txBody>
      </p:sp>
      <p:sp>
        <p:nvSpPr>
          <p:cNvPr id="23" name="Vývojový diagram: zpoždění 22"/>
          <p:cNvSpPr/>
          <p:nvPr/>
        </p:nvSpPr>
        <p:spPr>
          <a:xfrm rot="16200000">
            <a:off x="7254081" y="1732757"/>
            <a:ext cx="612775" cy="1512888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Lezeš</a:t>
            </a:r>
          </a:p>
        </p:txBody>
      </p:sp>
      <p:sp>
        <p:nvSpPr>
          <p:cNvPr id="11" name="Ovál 10"/>
          <p:cNvSpPr/>
          <p:nvPr/>
        </p:nvSpPr>
        <p:spPr>
          <a:xfrm>
            <a:off x="5724525" y="3014663"/>
            <a:ext cx="577850" cy="6397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6" name="Vývojový diagram: zpoždění 25"/>
          <p:cNvSpPr/>
          <p:nvPr/>
        </p:nvSpPr>
        <p:spPr>
          <a:xfrm rot="16200000">
            <a:off x="5769769" y="2415381"/>
            <a:ext cx="460375" cy="912813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Já</a:t>
            </a:r>
          </a:p>
        </p:txBody>
      </p:sp>
      <p:sp>
        <p:nvSpPr>
          <p:cNvPr id="28" name="Ovál 27"/>
          <p:cNvSpPr/>
          <p:nvPr/>
        </p:nvSpPr>
        <p:spPr>
          <a:xfrm>
            <a:off x="706438" y="2470150"/>
            <a:ext cx="311150" cy="63976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9" name="Vývojový diagram: zpoždění 28"/>
          <p:cNvSpPr/>
          <p:nvPr/>
        </p:nvSpPr>
        <p:spPr>
          <a:xfrm rot="16200000">
            <a:off x="629444" y="1872456"/>
            <a:ext cx="460375" cy="912813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Pět</a:t>
            </a:r>
          </a:p>
        </p:txBody>
      </p:sp>
      <p:sp>
        <p:nvSpPr>
          <p:cNvPr id="30" name="Ovál 29"/>
          <p:cNvSpPr/>
          <p:nvPr/>
        </p:nvSpPr>
        <p:spPr>
          <a:xfrm>
            <a:off x="3949700" y="3319463"/>
            <a:ext cx="311150" cy="6397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31" name="Vývojový diagram: zpoždění 30"/>
          <p:cNvSpPr/>
          <p:nvPr/>
        </p:nvSpPr>
        <p:spPr>
          <a:xfrm rot="16200000">
            <a:off x="3875881" y="2720182"/>
            <a:ext cx="460375" cy="912812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Ať</a:t>
            </a:r>
          </a:p>
        </p:txBody>
      </p:sp>
      <p:sp>
        <p:nvSpPr>
          <p:cNvPr id="32" name="Ovál 31"/>
          <p:cNvSpPr/>
          <p:nvPr/>
        </p:nvSpPr>
        <p:spPr>
          <a:xfrm>
            <a:off x="5576888" y="6059488"/>
            <a:ext cx="538162" cy="6397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3" name="Vývojový diagram: zpoždění 32"/>
          <p:cNvSpPr/>
          <p:nvPr/>
        </p:nvSpPr>
        <p:spPr>
          <a:xfrm rot="16200000">
            <a:off x="5615781" y="5461795"/>
            <a:ext cx="460375" cy="912812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Au</a:t>
            </a:r>
          </a:p>
        </p:txBody>
      </p:sp>
      <p:sp>
        <p:nvSpPr>
          <p:cNvPr id="34" name="Ovál 33"/>
          <p:cNvSpPr/>
          <p:nvPr/>
        </p:nvSpPr>
        <p:spPr>
          <a:xfrm>
            <a:off x="842963" y="5753100"/>
            <a:ext cx="312737" cy="63976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5" name="Vývojový diagram: zpoždění 34"/>
          <p:cNvSpPr/>
          <p:nvPr/>
        </p:nvSpPr>
        <p:spPr>
          <a:xfrm rot="16200000">
            <a:off x="769938" y="5156200"/>
            <a:ext cx="460375" cy="911225"/>
          </a:xfrm>
          <a:prstGeom prst="flowChartDela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My</a:t>
            </a:r>
          </a:p>
        </p:txBody>
      </p:sp>
      <p:sp>
        <p:nvSpPr>
          <p:cNvPr id="30747" name="Tree"/>
          <p:cNvSpPr>
            <a:spLocks noEditPoints="1" noChangeArrowheads="1"/>
          </p:cNvSpPr>
          <p:nvPr/>
        </p:nvSpPr>
        <p:spPr bwMode="auto">
          <a:xfrm>
            <a:off x="4427538" y="1412875"/>
            <a:ext cx="1295400" cy="144938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48" name="Tree"/>
          <p:cNvSpPr>
            <a:spLocks noEditPoints="1" noChangeArrowheads="1"/>
          </p:cNvSpPr>
          <p:nvPr/>
        </p:nvSpPr>
        <p:spPr bwMode="auto">
          <a:xfrm>
            <a:off x="7585075" y="2420938"/>
            <a:ext cx="1558925" cy="15938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49" name="Tree"/>
          <p:cNvSpPr>
            <a:spLocks noEditPoints="1" noChangeArrowheads="1"/>
          </p:cNvSpPr>
          <p:nvPr/>
        </p:nvSpPr>
        <p:spPr bwMode="auto">
          <a:xfrm>
            <a:off x="6227763" y="4868863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50" name="Tree"/>
          <p:cNvSpPr>
            <a:spLocks noEditPoints="1" noChangeArrowheads="1"/>
          </p:cNvSpPr>
          <p:nvPr/>
        </p:nvSpPr>
        <p:spPr bwMode="auto">
          <a:xfrm>
            <a:off x="2843213" y="3357563"/>
            <a:ext cx="1008062" cy="11620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51" name="Tree"/>
          <p:cNvSpPr>
            <a:spLocks noEditPoints="1" noChangeArrowheads="1"/>
          </p:cNvSpPr>
          <p:nvPr/>
        </p:nvSpPr>
        <p:spPr bwMode="auto">
          <a:xfrm>
            <a:off x="1042988" y="5048250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52" name="Tree"/>
          <p:cNvSpPr>
            <a:spLocks noEditPoints="1" noChangeArrowheads="1"/>
          </p:cNvSpPr>
          <p:nvPr/>
        </p:nvSpPr>
        <p:spPr bwMode="auto">
          <a:xfrm>
            <a:off x="3924300" y="4076700"/>
            <a:ext cx="904875" cy="119221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53" name="Tree"/>
          <p:cNvSpPr>
            <a:spLocks noEditPoints="1" noChangeArrowheads="1"/>
          </p:cNvSpPr>
          <p:nvPr/>
        </p:nvSpPr>
        <p:spPr bwMode="auto">
          <a:xfrm>
            <a:off x="971550" y="1916113"/>
            <a:ext cx="1296988" cy="1338262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54" name="Tree"/>
          <p:cNvSpPr>
            <a:spLocks noEditPoints="1" noChangeArrowheads="1"/>
          </p:cNvSpPr>
          <p:nvPr/>
        </p:nvSpPr>
        <p:spPr bwMode="auto">
          <a:xfrm>
            <a:off x="5940425" y="3284538"/>
            <a:ext cx="833438" cy="90487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55" name="Tree"/>
          <p:cNvSpPr>
            <a:spLocks noEditPoints="1" noChangeArrowheads="1"/>
          </p:cNvSpPr>
          <p:nvPr/>
        </p:nvSpPr>
        <p:spPr bwMode="auto">
          <a:xfrm>
            <a:off x="8239125" y="5229225"/>
            <a:ext cx="904875" cy="76041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56" name="Tree"/>
          <p:cNvSpPr>
            <a:spLocks noEditPoints="1" noChangeArrowheads="1"/>
          </p:cNvSpPr>
          <p:nvPr/>
        </p:nvSpPr>
        <p:spPr bwMode="auto">
          <a:xfrm>
            <a:off x="179388" y="4076700"/>
            <a:ext cx="904875" cy="76041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57" name="Tree"/>
          <p:cNvSpPr>
            <a:spLocks noEditPoints="1" noChangeArrowheads="1"/>
          </p:cNvSpPr>
          <p:nvPr/>
        </p:nvSpPr>
        <p:spPr bwMode="auto">
          <a:xfrm>
            <a:off x="7235825" y="476250"/>
            <a:ext cx="1692275" cy="1336675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  <p:sp>
        <p:nvSpPr>
          <p:cNvPr id="30758" name="Tree"/>
          <p:cNvSpPr>
            <a:spLocks noEditPoints="1" noChangeArrowheads="1"/>
          </p:cNvSpPr>
          <p:nvPr/>
        </p:nvSpPr>
        <p:spPr bwMode="auto">
          <a:xfrm>
            <a:off x="2916238" y="1412875"/>
            <a:ext cx="904875" cy="76041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650" y="23813"/>
            <a:ext cx="7234238" cy="6718300"/>
          </a:xfrm>
        </p:spPr>
        <p:txBody>
          <a:bodyPr rtlCol="0">
            <a:normAutofit/>
          </a:bodyPr>
          <a:lstStyle/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endParaRPr lang="cs-CZ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endParaRPr lang="cs-CZ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1042988" y="539750"/>
            <a:ext cx="69024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Verdana" pitchFamily="34" charset="0"/>
              </a:rPr>
              <a:t>Splň úkoly pohádkového lesa</a:t>
            </a:r>
          </a:p>
          <a:p>
            <a:r>
              <a:rPr lang="cs-CZ" sz="3200" b="1">
                <a:latin typeface="Verdana" pitchFamily="34" charset="0"/>
              </a:rPr>
              <a:t> - pokračujeme !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611188" y="2276475"/>
            <a:ext cx="8137164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>
                <a:latin typeface="Verdana" pitchFamily="34" charset="0"/>
              </a:rPr>
              <a:t>3. U hub se slovesy </a:t>
            </a:r>
            <a:r>
              <a:rPr lang="cs-CZ" b="1" dirty="0" smtClean="0">
                <a:latin typeface="Verdana" pitchFamily="34" charset="0"/>
              </a:rPr>
              <a:t>podtrhni </a:t>
            </a:r>
            <a:r>
              <a:rPr lang="cs-CZ" b="1" dirty="0">
                <a:latin typeface="Verdana" pitchFamily="34" charset="0"/>
              </a:rPr>
              <a:t>vlnovkou a urči osobu, číslo, čas</a:t>
            </a:r>
          </a:p>
          <a:p>
            <a:r>
              <a:rPr lang="cs-CZ" sz="4400" dirty="0">
                <a:latin typeface="Verdana" pitchFamily="34" charset="0"/>
              </a:rPr>
              <a:t>………………………………………</a:t>
            </a:r>
          </a:p>
          <a:p>
            <a:r>
              <a:rPr lang="cs-CZ" sz="4400" dirty="0">
                <a:latin typeface="Verdana" pitchFamily="34" charset="0"/>
              </a:rPr>
              <a:t>………………………………………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593725" y="4324350"/>
            <a:ext cx="7648248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>
                <a:latin typeface="Verdana" pitchFamily="34" charset="0"/>
              </a:rPr>
              <a:t>4. Z přídavného jména v klobouku </a:t>
            </a:r>
            <a:r>
              <a:rPr lang="cs-CZ" b="1" dirty="0" smtClean="0">
                <a:latin typeface="Verdana" pitchFamily="34" charset="0"/>
              </a:rPr>
              <a:t>houby </a:t>
            </a:r>
            <a:r>
              <a:rPr lang="cs-CZ" b="1" dirty="0">
                <a:latin typeface="Verdana" pitchFamily="34" charset="0"/>
              </a:rPr>
              <a:t>vytvoř příslovce</a:t>
            </a:r>
          </a:p>
          <a:p>
            <a:r>
              <a:rPr lang="cs-CZ" sz="4400" dirty="0">
                <a:latin typeface="Verdana" pitchFamily="34" charset="0"/>
              </a:rPr>
              <a:t>………………………………………</a:t>
            </a:r>
          </a:p>
          <a:p>
            <a:endParaRPr lang="cs-CZ" sz="4400" dirty="0">
              <a:latin typeface="Verdana" pitchFamily="34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7854950" y="5524500"/>
            <a:ext cx="457200" cy="122396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ývojový diagram: zpoždění 8"/>
          <p:cNvSpPr/>
          <p:nvPr/>
        </p:nvSpPr>
        <p:spPr>
          <a:xfrm rot="16200000">
            <a:off x="7776369" y="4736307"/>
            <a:ext cx="612775" cy="1512887"/>
          </a:xfrm>
          <a:prstGeom prst="flowChartDelay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Čerpáno z galerie Microsoft Office </a:t>
            </a:r>
            <a:r>
              <a:rPr lang="cs-CZ" b="1" u="sng" dirty="0" smtClean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www.microsoft.office.com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</TotalTime>
  <Words>187</Words>
  <Application>Microsoft Office PowerPoint</Application>
  <PresentationFormat>Předvádění na obrazovce (4:3)</PresentationFormat>
  <Paragraphs>84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Spring</vt:lpstr>
      <vt:lpstr>Prezentace aplikace PowerPoint</vt:lpstr>
      <vt:lpstr>Prezentace aplikace PowerPoint</vt:lpstr>
      <vt:lpstr>Vítám vás v pohádkovém lese !</vt:lpstr>
      <vt:lpstr>Prezentace aplikace PowerPoint</vt:lpstr>
      <vt:lpstr>Společně kontrolujeme slovní druhy (úkol č.1)</vt:lpstr>
      <vt:lpstr>Prezentace aplikace PowerPoint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Matematika- násob10</dc:title>
  <dc:creator>Mirka Cedidlová</dc:creator>
  <cp:lastModifiedBy>Mirka Cedidlová</cp:lastModifiedBy>
  <cp:revision>36</cp:revision>
  <dcterms:created xsi:type="dcterms:W3CDTF">2012-03-23T12:47:45Z</dcterms:created>
  <dcterms:modified xsi:type="dcterms:W3CDTF">2012-09-17T20:03:01Z</dcterms:modified>
</cp:coreProperties>
</file>