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708" r:id="rId2"/>
  </p:sldMasterIdLst>
  <p:notesMasterIdLst>
    <p:notesMasterId r:id="rId9"/>
  </p:notesMasterIdLst>
  <p:sldIdLst>
    <p:sldId id="260" r:id="rId3"/>
    <p:sldId id="261" r:id="rId4"/>
    <p:sldId id="257" r:id="rId5"/>
    <p:sldId id="259" r:id="rId6"/>
    <p:sldId id="266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A66142A6-E7DD-4349-83D0-B76982B6AC9A}">
          <p14:sldIdLst>
            <p14:sldId id="260"/>
            <p14:sldId id="261"/>
            <p14:sldId id="257"/>
            <p14:sldId id="259"/>
            <p14:sldId id="266"/>
            <p14:sldId id="258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-486" y="-11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viewProps" Target="viewProps.xml"/><Relationship Id="rId5" Type="http://schemas.openxmlformats.org/officeDocument/2006/relationships/slide" Target="slides/slide3.xml"/><Relationship Id="rId10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296F27-6D93-4B39-9623-98F9E85B6549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6CFE3B-CAF6-423A-A017-5907F3EA558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278049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063073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281256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41664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563356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191228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5788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772383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4223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53196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3190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54156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723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BB487714-C9B8-4143-B7E8-B4DE24FF0877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C3FEFFA2-C148-4ADA-A67D-70E62B1A08C6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Název DUM: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VY_32_INOVACE_III_1_07_Vyjmenovaná slova - aktualizace</a:t>
            </a:r>
          </a:p>
          <a:p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Šablona číslo:  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III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   Sada číslo:     </a:t>
            </a:r>
            <a:r>
              <a:rPr lang="cs-CZ" dirty="0">
                <a:latin typeface="Calibri" pitchFamily="34" charset="0"/>
                <a:cs typeface="Calibri" pitchFamily="34" charset="0"/>
              </a:rPr>
              <a:t>1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        Pořadové číslo DUM: 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07</a:t>
            </a:r>
          </a:p>
          <a:p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Mgr. Mirka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Cedidlová</a:t>
            </a:r>
            <a:endParaRPr lang="cs-CZ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549529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827584" y="764704"/>
            <a:ext cx="7272808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Žák aktualizuje znalost vyjmenovaných slov.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Očekávaný výstup</a:t>
            </a:r>
            <a:r>
              <a:rPr lang="cs-CZ" sz="1600" b="1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dirty="0">
                <a:latin typeface="Calibri" pitchFamily="34" charset="0"/>
                <a:cs typeface="Calibri" pitchFamily="34" charset="0"/>
              </a:rPr>
              <a:t>Žák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ovládá vyjmenovaná slova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prezentace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Typická věková skupina: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8 – 9 let 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Klíčová slova: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vyjmenovaná slova, slova příbuzná, slovesa, podstatná jména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, časujeme, skloňujeme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Pomůcky a materiál: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interaktivní tabule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Potřebný čas pro výuku DUM: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3</a:t>
            </a:r>
            <a:r>
              <a:rPr lang="cs-CZ" dirty="0">
                <a:latin typeface="Calibri" pitchFamily="34" charset="0"/>
                <a:cs typeface="Calibri" pitchFamily="34" charset="0"/>
              </a:rPr>
              <a:t>5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min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b="1" dirty="0" smtClean="0">
                <a:latin typeface="Calibri" pitchFamily="34" charset="0"/>
                <a:cs typeface="Calibri" pitchFamily="34" charset="0"/>
              </a:rPr>
              <a:t>Metodické zhodnocení a popis práce s digitálním učebním materiálem: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Žáci pracují dle interaktivní tabule a plní úkoly, které jsou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určené                                     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k aktualizaci látky. Žáci pracují společně na interaktivní tabuli nebo plní úkoly samostatně jako pracovní listy.</a:t>
            </a:r>
          </a:p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Snímky lze vytisknout jako pracovní listy.</a:t>
            </a:r>
          </a:p>
          <a:p>
            <a:r>
              <a:rPr lang="cs-CZ" b="1" dirty="0" smtClean="0"/>
              <a:t>    </a:t>
            </a:r>
            <a:endParaRPr lang="cs-CZ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endParaRPr lang="cs-CZ" b="1" dirty="0" smtClean="0"/>
          </a:p>
          <a:p>
            <a:r>
              <a:rPr lang="cs-CZ" b="1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03810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32474" y="54456"/>
            <a:ext cx="7730635" cy="924475"/>
          </a:xfrm>
        </p:spPr>
        <p:txBody>
          <a:bodyPr/>
          <a:lstStyle/>
          <a:p>
            <a:pPr algn="ctr"/>
            <a:r>
              <a:rPr lang="cs-CZ" sz="4000" b="1" dirty="0" smtClean="0">
                <a:solidFill>
                  <a:schemeClr val="accent5">
                    <a:lumMod val="50000"/>
                  </a:schemeClr>
                </a:solidFill>
              </a:rPr>
              <a:t>Slunečnice</a:t>
            </a:r>
            <a:endParaRPr lang="cs-CZ" sz="40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27" name="Ovál 26"/>
          <p:cNvSpPr/>
          <p:nvPr/>
        </p:nvSpPr>
        <p:spPr>
          <a:xfrm>
            <a:off x="2541921" y="1988840"/>
            <a:ext cx="4032448" cy="2786608"/>
          </a:xfrm>
          <a:prstGeom prst="ellipse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cxnSp>
        <p:nvCxnSpPr>
          <p:cNvPr id="2049" name="Přímá spojnice 2048"/>
          <p:cNvCxnSpPr>
            <a:stCxn id="27" idx="4"/>
          </p:cNvCxnSpPr>
          <p:nvPr/>
        </p:nvCxnSpPr>
        <p:spPr>
          <a:xfrm>
            <a:off x="4558145" y="4775448"/>
            <a:ext cx="0" cy="1893912"/>
          </a:xfrm>
          <a:prstGeom prst="line">
            <a:avLst/>
          </a:prstGeom>
          <a:ln w="1270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52" name="Slza 2051"/>
          <p:cNvSpPr/>
          <p:nvPr/>
        </p:nvSpPr>
        <p:spPr>
          <a:xfrm rot="5400000">
            <a:off x="3007313" y="5209713"/>
            <a:ext cx="1254966" cy="1725992"/>
          </a:xfrm>
          <a:prstGeom prst="teardrop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53" name="Slza 2052"/>
          <p:cNvSpPr/>
          <p:nvPr/>
        </p:nvSpPr>
        <p:spPr>
          <a:xfrm rot="11152654">
            <a:off x="4623821" y="5756278"/>
            <a:ext cx="1232976" cy="1041329"/>
          </a:xfrm>
          <a:prstGeom prst="teardrop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054" name="TextovéPole 2053"/>
          <p:cNvSpPr txBox="1"/>
          <p:nvPr/>
        </p:nvSpPr>
        <p:spPr>
          <a:xfrm rot="18923718">
            <a:off x="5864387" y="1336968"/>
            <a:ext cx="30535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m_nulý</a:t>
            </a:r>
            <a:r>
              <a:rPr lang="cs-CZ" sz="2400" b="1" dirty="0" smtClean="0">
                <a:solidFill>
                  <a:srgbClr val="FFFF00"/>
                </a:solidFill>
              </a:rPr>
              <a:t>, </a:t>
            </a:r>
            <a:r>
              <a:rPr lang="cs-CZ" sz="2400" b="1" dirty="0" err="1" smtClean="0">
                <a:solidFill>
                  <a:srgbClr val="FFFF00"/>
                </a:solidFill>
              </a:rPr>
              <a:t>b_l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055" name="TextovéPole 2054"/>
          <p:cNvSpPr txBox="1"/>
          <p:nvPr/>
        </p:nvSpPr>
        <p:spPr>
          <a:xfrm>
            <a:off x="6550102" y="3104979"/>
            <a:ext cx="204254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v_let</a:t>
            </a:r>
            <a:r>
              <a:rPr lang="cs-CZ" sz="2400" b="1" dirty="0" smtClean="0">
                <a:solidFill>
                  <a:srgbClr val="FFFF00"/>
                </a:solidFill>
              </a:rPr>
              <a:t>, </a:t>
            </a:r>
            <a:r>
              <a:rPr lang="cs-CZ" sz="2400" b="1" dirty="0" err="1" smtClean="0">
                <a:solidFill>
                  <a:srgbClr val="FFFF00"/>
                </a:solidFill>
              </a:rPr>
              <a:t>brz</a:t>
            </a:r>
            <a:r>
              <a:rPr lang="cs-CZ" sz="2400" b="1" dirty="0" smtClean="0">
                <a:solidFill>
                  <a:srgbClr val="FFFF00"/>
                </a:solidFill>
              </a:rPr>
              <a:t>_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056" name="TextovéPole 2055"/>
          <p:cNvSpPr txBox="1"/>
          <p:nvPr/>
        </p:nvSpPr>
        <p:spPr>
          <a:xfrm rot="1547099">
            <a:off x="5953527" y="4279928"/>
            <a:ext cx="338517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s </a:t>
            </a:r>
            <a:r>
              <a:rPr lang="cs-CZ" sz="2400" b="1" dirty="0" err="1" smtClean="0">
                <a:solidFill>
                  <a:srgbClr val="FFFF00"/>
                </a:solidFill>
              </a:rPr>
              <a:t>Em_lem</a:t>
            </a:r>
            <a:r>
              <a:rPr lang="cs-CZ" sz="2400" b="1" dirty="0" smtClean="0">
                <a:solidFill>
                  <a:srgbClr val="FFFF00"/>
                </a:solidFill>
              </a:rPr>
              <a:t> a </a:t>
            </a:r>
            <a:r>
              <a:rPr lang="cs-CZ" sz="2400" b="1" dirty="0" err="1" smtClean="0">
                <a:solidFill>
                  <a:srgbClr val="FFFF00"/>
                </a:solidFill>
              </a:rPr>
              <a:t>L_dou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057" name="TextovéPole 2056"/>
          <p:cNvSpPr txBox="1"/>
          <p:nvPr/>
        </p:nvSpPr>
        <p:spPr>
          <a:xfrm rot="2272461">
            <a:off x="5282810" y="5380944"/>
            <a:ext cx="35397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v_světluje</a:t>
            </a:r>
            <a:r>
              <a:rPr lang="cs-CZ" sz="2400" b="1" dirty="0" smtClean="0">
                <a:solidFill>
                  <a:srgbClr val="FFFF00"/>
                </a:solidFill>
              </a:rPr>
              <a:t>, </a:t>
            </a:r>
            <a:r>
              <a:rPr lang="cs-CZ" sz="2400" b="1" dirty="0" err="1" smtClean="0">
                <a:solidFill>
                  <a:srgbClr val="FFFF00"/>
                </a:solidFill>
              </a:rPr>
              <a:t>m_ška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058" name="TextovéPole 2057"/>
          <p:cNvSpPr txBox="1"/>
          <p:nvPr/>
        </p:nvSpPr>
        <p:spPr>
          <a:xfrm rot="17923342">
            <a:off x="5154011" y="1044964"/>
            <a:ext cx="2165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v_chovává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059" name="TextovéPole 2058"/>
          <p:cNvSpPr txBox="1"/>
          <p:nvPr/>
        </p:nvSpPr>
        <p:spPr>
          <a:xfrm rot="16956164">
            <a:off x="4333856" y="1001261"/>
            <a:ext cx="180152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v_dím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061" name="TextovéPole 2060"/>
          <p:cNvSpPr txBox="1"/>
          <p:nvPr/>
        </p:nvSpPr>
        <p:spPr>
          <a:xfrm rot="16200000">
            <a:off x="3854128" y="1181943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v_tr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062" name="TextovéPole 2061"/>
          <p:cNvSpPr txBox="1"/>
          <p:nvPr/>
        </p:nvSpPr>
        <p:spPr>
          <a:xfrm rot="3593273">
            <a:off x="2544668" y="1274536"/>
            <a:ext cx="1506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s_korčí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063" name="TextovéPole 2062"/>
          <p:cNvSpPr txBox="1"/>
          <p:nvPr/>
        </p:nvSpPr>
        <p:spPr>
          <a:xfrm rot="1888482">
            <a:off x="570187" y="1483227"/>
            <a:ext cx="299075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M_lana</a:t>
            </a:r>
            <a:r>
              <a:rPr lang="cs-CZ" sz="2400" b="1" dirty="0" smtClean="0">
                <a:solidFill>
                  <a:srgbClr val="FFFF00"/>
                </a:solidFill>
              </a:rPr>
              <a:t>, </a:t>
            </a:r>
            <a:r>
              <a:rPr lang="cs-CZ" sz="2400" b="1" dirty="0" err="1" smtClean="0">
                <a:solidFill>
                  <a:srgbClr val="FFFF00"/>
                </a:solidFill>
              </a:rPr>
              <a:t>El_šce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064" name="TextovéPole 2063"/>
          <p:cNvSpPr txBox="1"/>
          <p:nvPr/>
        </p:nvSpPr>
        <p:spPr>
          <a:xfrm rot="1604404">
            <a:off x="419624" y="2248249"/>
            <a:ext cx="248419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v-bereš, </a:t>
            </a:r>
            <a:r>
              <a:rPr lang="cs-CZ" sz="2400" b="1" dirty="0" err="1" smtClean="0">
                <a:solidFill>
                  <a:srgbClr val="FFFF00"/>
                </a:solidFill>
              </a:rPr>
              <a:t>s_r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065" name="TextovéPole 2064"/>
          <p:cNvSpPr txBox="1"/>
          <p:nvPr/>
        </p:nvSpPr>
        <p:spPr>
          <a:xfrm rot="18715432">
            <a:off x="247557" y="5060077"/>
            <a:ext cx="40799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zmrzl_na</a:t>
            </a:r>
            <a:r>
              <a:rPr lang="cs-CZ" sz="2400" b="1" dirty="0" smtClean="0">
                <a:solidFill>
                  <a:srgbClr val="FFFF00"/>
                </a:solidFill>
              </a:rPr>
              <a:t>, </a:t>
            </a:r>
            <a:r>
              <a:rPr lang="cs-CZ" sz="2400" b="1" dirty="0" err="1" smtClean="0">
                <a:solidFill>
                  <a:srgbClr val="FFFF00"/>
                </a:solidFill>
              </a:rPr>
              <a:t>knedl_k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066" name="TextovéPole 2065"/>
          <p:cNvSpPr txBox="1"/>
          <p:nvPr/>
        </p:nvSpPr>
        <p:spPr>
          <a:xfrm rot="868486">
            <a:off x="48483" y="3013271"/>
            <a:ext cx="269185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rgbClr val="FFFF00"/>
                </a:solidFill>
              </a:rPr>
              <a:t>b_lina</a:t>
            </a:r>
            <a:r>
              <a:rPr lang="cs-CZ" sz="2400" b="1" dirty="0" smtClean="0">
                <a:solidFill>
                  <a:srgbClr val="FFFF00"/>
                </a:solidFill>
              </a:rPr>
              <a:t>, </a:t>
            </a:r>
            <a:r>
              <a:rPr lang="cs-CZ" sz="2400" b="1" dirty="0" err="1" smtClean="0">
                <a:solidFill>
                  <a:srgbClr val="FFFF00"/>
                </a:solidFill>
              </a:rPr>
              <a:t>p_tel</a:t>
            </a:r>
            <a:endParaRPr lang="cs-CZ" sz="2400" b="1" dirty="0">
              <a:solidFill>
                <a:srgbClr val="FFFF00"/>
              </a:solidFill>
            </a:endParaRPr>
          </a:p>
        </p:txBody>
      </p:sp>
      <p:sp>
        <p:nvSpPr>
          <p:cNvPr id="2067" name="TextovéPole 2066"/>
          <p:cNvSpPr txBox="1"/>
          <p:nvPr/>
        </p:nvSpPr>
        <p:spPr>
          <a:xfrm rot="20091635">
            <a:off x="443519" y="4045761"/>
            <a:ext cx="29300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FF00"/>
                </a:solidFill>
              </a:rPr>
              <a:t>M-</a:t>
            </a:r>
            <a:r>
              <a:rPr lang="cs-CZ" sz="2400" b="1" dirty="0" err="1" smtClean="0">
                <a:solidFill>
                  <a:srgbClr val="FFFF00"/>
                </a:solidFill>
              </a:rPr>
              <a:t>ša</a:t>
            </a:r>
            <a:r>
              <a:rPr lang="cs-CZ" sz="2400" b="1" dirty="0">
                <a:solidFill>
                  <a:srgbClr val="FFFF00"/>
                </a:solidFill>
              </a:rPr>
              <a:t> </a:t>
            </a:r>
            <a:r>
              <a:rPr lang="cs-CZ" sz="2400" b="1" dirty="0" smtClean="0">
                <a:solidFill>
                  <a:srgbClr val="FFFF00"/>
                </a:solidFill>
              </a:rPr>
              <a:t>a M-</a:t>
            </a:r>
            <a:r>
              <a:rPr lang="cs-CZ" sz="2400" b="1" dirty="0" err="1" smtClean="0">
                <a:solidFill>
                  <a:srgbClr val="FFFF00"/>
                </a:solidFill>
              </a:rPr>
              <a:t>rka</a:t>
            </a:r>
            <a:endParaRPr lang="cs-CZ" sz="2400" b="1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402238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20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20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20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20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20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20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20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2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7" grpId="0" animBg="1"/>
      <p:bldP spid="2052" grpId="0" animBg="1"/>
      <p:bldP spid="2053" grpId="0" animBg="1"/>
      <p:bldP spid="2054" grpId="0"/>
      <p:bldP spid="2055" grpId="0"/>
      <p:bldP spid="2056" grpId="0"/>
      <p:bldP spid="2057" grpId="0"/>
      <p:bldP spid="2058" grpId="0"/>
      <p:bldP spid="2059" grpId="0"/>
      <p:bldP spid="2061" grpId="0"/>
      <p:bldP spid="2062" grpId="0"/>
      <p:bldP spid="2063" grpId="0"/>
      <p:bldP spid="2064" grpId="0"/>
      <p:bldP spid="2065" grpId="0"/>
      <p:bldP spid="2066" grpId="0"/>
      <p:bldP spid="206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66083" y="0"/>
            <a:ext cx="7234965" cy="6717069"/>
          </a:xfrm>
        </p:spPr>
        <p:txBody>
          <a:bodyPr>
            <a:normAutofit/>
          </a:bodyPr>
          <a:lstStyle/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539969"/>
            <a:ext cx="45897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Pojďme plnit úkoly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14233" y="2364634"/>
            <a:ext cx="71208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1. Doplň i, í nebo y, ý v okvětních lístkách slunečnice.</a:t>
            </a:r>
            <a:endParaRPr lang="cs-CZ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53182" y="3366284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2. Dej do kroužku vyjmenovaná slova.</a:t>
            </a:r>
            <a:endParaRPr lang="cs-CZ" sz="4400" dirty="0" smtClean="0"/>
          </a:p>
        </p:txBody>
      </p:sp>
      <p:sp>
        <p:nvSpPr>
          <p:cNvPr id="11" name="Veselý obličej 10"/>
          <p:cNvSpPr/>
          <p:nvPr/>
        </p:nvSpPr>
        <p:spPr>
          <a:xfrm rot="856856">
            <a:off x="6370685" y="347863"/>
            <a:ext cx="2376264" cy="1938301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1053182" y="4293096"/>
            <a:ext cx="40222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3. Podtrhni vlnovkou slovesa.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43608" y="5143898"/>
            <a:ext cx="57839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4. Podtrhni </a:t>
            </a:r>
            <a:r>
              <a:rPr lang="cs-CZ" b="1" dirty="0"/>
              <a:t>rovnou čarou podstatná </a:t>
            </a:r>
            <a:r>
              <a:rPr lang="cs-CZ" b="1" dirty="0" smtClean="0"/>
              <a:t>jména.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40938453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11" grpId="0" animBg="1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713"/>
            <a:ext cx="7234965" cy="6717069"/>
          </a:xfrm>
        </p:spPr>
        <p:txBody>
          <a:bodyPr>
            <a:normAutofit/>
          </a:bodyPr>
          <a:lstStyle/>
          <a:p>
            <a:endParaRPr lang="cs-CZ" sz="2800" b="1" dirty="0" smtClean="0"/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sz="2800" b="1" dirty="0"/>
          </a:p>
          <a:p>
            <a:pPr marL="0" indent="0">
              <a:buNone/>
            </a:pPr>
            <a:endParaRPr lang="cs-CZ" sz="2800" b="1" dirty="0" smtClean="0"/>
          </a:p>
          <a:p>
            <a:pPr marL="0" indent="0">
              <a:buNone/>
            </a:pPr>
            <a:endParaRPr lang="cs-CZ" sz="2800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1043608" y="539969"/>
            <a:ext cx="523572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… poslední dva úkoly!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956796" y="1712189"/>
            <a:ext cx="5726248" cy="338554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5. Vypiš tři slovesa a urči osobu, číslo, čas.</a:t>
            </a:r>
          </a:p>
          <a:p>
            <a:r>
              <a:rPr lang="cs-CZ" sz="3600" b="1" dirty="0" smtClean="0"/>
              <a:t>……………………………</a:t>
            </a:r>
          </a:p>
          <a:p>
            <a:r>
              <a:rPr lang="cs-CZ" sz="3600" b="1" dirty="0" smtClean="0"/>
              <a:t>……………………………</a:t>
            </a:r>
          </a:p>
          <a:p>
            <a:r>
              <a:rPr lang="cs-CZ" sz="3600" b="1" dirty="0" smtClean="0"/>
              <a:t>……………………………</a:t>
            </a:r>
            <a:endParaRPr lang="cs-CZ" sz="3600" b="1" dirty="0"/>
          </a:p>
          <a:p>
            <a:endParaRPr lang="cs-CZ" sz="4400" b="1" dirty="0"/>
          </a:p>
          <a:p>
            <a:endParaRPr lang="cs-CZ" sz="4400" b="1" dirty="0"/>
          </a:p>
        </p:txBody>
      </p:sp>
      <p:sp>
        <p:nvSpPr>
          <p:cNvPr id="11" name="Veselý obličej 10"/>
          <p:cNvSpPr/>
          <p:nvPr/>
        </p:nvSpPr>
        <p:spPr>
          <a:xfrm rot="856856">
            <a:off x="6336196" y="347863"/>
            <a:ext cx="2376264" cy="1938301"/>
          </a:xfrm>
          <a:prstGeom prst="smileyFac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977190" y="4149080"/>
            <a:ext cx="6811480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6. Vypiš tři podstatná jména a urči rod, číslo, pád.</a:t>
            </a:r>
          </a:p>
          <a:p>
            <a:r>
              <a:rPr lang="cs-CZ" sz="3600" b="1" dirty="0" smtClean="0"/>
              <a:t>………………………………….</a:t>
            </a:r>
          </a:p>
          <a:p>
            <a:r>
              <a:rPr lang="cs-CZ" sz="3600" b="1" dirty="0" smtClean="0"/>
              <a:t>………………………………….</a:t>
            </a:r>
          </a:p>
          <a:p>
            <a:r>
              <a:rPr lang="cs-CZ" sz="3600" b="1" dirty="0" smtClean="0"/>
              <a:t>………………………………….</a:t>
            </a:r>
          </a:p>
          <a:p>
            <a:endParaRPr lang="cs-CZ" b="1" dirty="0" smtClean="0"/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xmlns="" val="3489281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11" grpId="0" animBg="1"/>
      <p:bldP spid="1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Čerpáno z galerie Microsoft Office </a:t>
            </a:r>
            <a:r>
              <a:rPr lang="cs-CZ" b="1" u="sng" dirty="0" smtClean="0">
                <a:hlinkClick r:id="rId2"/>
              </a:rPr>
              <a:t>www.microsoft.office.com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09641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600">
        <p:blinds dir="vert"/>
      </p:transition>
    </mc:Choice>
    <mc:Fallback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227</TotalTime>
  <Words>178</Words>
  <Application>Microsoft Office PowerPoint</Application>
  <PresentationFormat>Předvádění na obrazovce (4:3)</PresentationFormat>
  <Paragraphs>61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systému Office</vt:lpstr>
      <vt:lpstr>Autumn</vt:lpstr>
      <vt:lpstr>Snímek 1</vt:lpstr>
      <vt:lpstr>Snímek 2</vt:lpstr>
      <vt:lpstr>Slunečnice</vt:lpstr>
      <vt:lpstr>Snímek 4</vt:lpstr>
      <vt:lpstr>Snímek 5</vt:lpstr>
      <vt:lpstr>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Matematika- násob10</dc:title>
  <dc:creator>Mirka Cedidlová</dc:creator>
  <cp:lastModifiedBy>Dum</cp:lastModifiedBy>
  <cp:revision>41</cp:revision>
  <dcterms:created xsi:type="dcterms:W3CDTF">2012-03-23T12:47:45Z</dcterms:created>
  <dcterms:modified xsi:type="dcterms:W3CDTF">2012-09-18T11:58:12Z</dcterms:modified>
</cp:coreProperties>
</file>