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8" r:id="rId2"/>
    <p:sldId id="256" r:id="rId3"/>
    <p:sldId id="259" r:id="rId4"/>
    <p:sldId id="265" r:id="rId5"/>
    <p:sldId id="270" r:id="rId6"/>
    <p:sldId id="266" r:id="rId7"/>
    <p:sldId id="263" r:id="rId8"/>
    <p:sldId id="261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9CE43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810" autoAdjust="0"/>
  </p:normalViewPr>
  <p:slideViewPr>
    <p:cSldViewPr>
      <p:cViewPr>
        <p:scale>
          <a:sx n="60" d="100"/>
          <a:sy n="60" d="100"/>
        </p:scale>
        <p:origin x="-1656" y="-4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7771A1F7-5B28-4D33-A415-5D2C3E7F0852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36B90C21-C55E-469A-B628-BFCDCEDE95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000023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752B05E-A43B-402F-9379-7D6C980E448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048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A918BC8-00D9-4DE3-B52B-AB3514075D7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1FDB8D-DED0-4047-8225-B4EF26468FB9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38CE77-324E-4815-B6CA-72485C1B8F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4F8FA3-B16F-4462-8594-7DD56084C62A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BE865C-3DEB-46E0-A442-C82D643675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FFBE4C-5B92-4C3E-835B-8E263B5E7A28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0F1CF-0A7E-4231-A077-15CC795349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08F1FA-7F78-479C-B2B0-89A62A4995D9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8E8711-86A5-4E6B-8D58-1CA32CBE57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E6C6BD-86DD-4102-A4F1-CC78159590A2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E4D49B-7335-4E91-B50A-75BC52C2AB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93863-52E2-4FA3-9BB8-29C5CE9B02CE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A7428C-4D16-4F5B-A4A3-ECE2C19683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06B117-83E3-4863-86ED-6CB5F9A86F28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52E703-A799-42B4-B4E4-37E12AD89E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094A2-C01E-4566-8D98-522160EE9C76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F4C278-20F8-428E-9CE9-C84ED251DC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05B722-F12E-4F12-87D4-7C5C9D999D20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6477A1-4D32-4C49-8EA0-D1419086B7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412005-DB82-4D79-BFB7-44D622ACA6F8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63F32A-F494-469B-8302-523A0D7F1F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8D26CF-4254-4F03-868B-0E00FD8E7965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6EE913-6299-4B13-9F09-FA2A97EC62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heck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61D8205-03CB-4922-A8FB-99977D805BA1}" type="datetimeFigureOut">
              <a:rPr lang="cs-CZ"/>
              <a:pPr>
                <a:defRPr/>
              </a:pPr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04D2C4D-E908-4052-9380-71292D3465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hecker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813" y="2133600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435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313" y="549275"/>
            <a:ext cx="3767137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4352" name="TextovéPole 3"/>
          <p:cNvSpPr txBox="1">
            <a:spLocks noChangeArrowheads="1"/>
          </p:cNvSpPr>
          <p:nvPr/>
        </p:nvSpPr>
        <p:spPr bwMode="auto">
          <a:xfrm>
            <a:off x="1187450" y="4508500"/>
            <a:ext cx="7129463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  <a:ea typeface="Calibri" pitchFamily="34" charset="0"/>
                <a:cs typeface="Calibri" pitchFamily="34" charset="0"/>
              </a:rPr>
              <a:t>Název DUM:  </a:t>
            </a:r>
            <a:r>
              <a:rPr lang="cs-CZ">
                <a:latin typeface="Calibri" pitchFamily="34" charset="0"/>
                <a:ea typeface="Calibri" pitchFamily="34" charset="0"/>
                <a:cs typeface="Calibri" pitchFamily="34" charset="0"/>
              </a:rPr>
              <a:t>VY_32_INOVACE_III_2_07_Písemné sčítání a odčítání do 1000</a:t>
            </a:r>
          </a:p>
          <a:p>
            <a:endParaRPr lang="cs-CZ" b="1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r>
              <a:rPr lang="cs-CZ" b="1">
                <a:latin typeface="Calibri" pitchFamily="34" charset="0"/>
                <a:ea typeface="Calibri" pitchFamily="34" charset="0"/>
                <a:cs typeface="Calibri" pitchFamily="34" charset="0"/>
              </a:rPr>
              <a:t>Šablona číslo:    </a:t>
            </a:r>
            <a:r>
              <a:rPr lang="cs-CZ">
                <a:latin typeface="Calibri" pitchFamily="34" charset="0"/>
                <a:ea typeface="Calibri" pitchFamily="34" charset="0"/>
                <a:cs typeface="Calibri" pitchFamily="34" charset="0"/>
              </a:rPr>
              <a:t>III</a:t>
            </a:r>
            <a:r>
              <a:rPr lang="cs-CZ" b="1">
                <a:latin typeface="Calibri" pitchFamily="34" charset="0"/>
                <a:ea typeface="Calibri" pitchFamily="34" charset="0"/>
                <a:cs typeface="Calibri" pitchFamily="34" charset="0"/>
              </a:rPr>
              <a:t>         Sada číslo:     </a:t>
            </a:r>
            <a:r>
              <a:rPr lang="cs-CZ">
                <a:latin typeface="Calibri" pitchFamily="34" charset="0"/>
                <a:ea typeface="Calibri" pitchFamily="34" charset="0"/>
                <a:cs typeface="Calibri" pitchFamily="34" charset="0"/>
              </a:rPr>
              <a:t>2</a:t>
            </a:r>
            <a:r>
              <a:rPr lang="cs-CZ" b="1">
                <a:latin typeface="Calibri" pitchFamily="34" charset="0"/>
                <a:ea typeface="Calibri" pitchFamily="34" charset="0"/>
                <a:cs typeface="Calibri" pitchFamily="34" charset="0"/>
              </a:rPr>
              <a:t>         Pořadové číslo DUM:   </a:t>
            </a:r>
            <a:r>
              <a:rPr lang="cs-CZ">
                <a:latin typeface="Calibri" pitchFamily="34" charset="0"/>
                <a:ea typeface="Calibri" pitchFamily="34" charset="0"/>
                <a:cs typeface="Calibri" pitchFamily="34" charset="0"/>
              </a:rPr>
              <a:t>07</a:t>
            </a:r>
          </a:p>
          <a:p>
            <a:endParaRPr lang="cs-CZ" b="1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r>
              <a:rPr lang="cs-CZ" b="1">
                <a:latin typeface="Calibri" pitchFamily="34" charset="0"/>
                <a:ea typeface="Calibri" pitchFamily="34" charset="0"/>
                <a:cs typeface="Calibri" pitchFamily="34" charset="0"/>
              </a:rPr>
              <a:t>Autor: </a:t>
            </a:r>
            <a:r>
              <a:rPr lang="cs-CZ">
                <a:latin typeface="Calibri" pitchFamily="34" charset="0"/>
                <a:ea typeface="Calibri" pitchFamily="34" charset="0"/>
                <a:cs typeface="Calibri" pitchFamily="34" charset="0"/>
              </a:rPr>
              <a:t>Mgr. Mirka Cedidlová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Obdélník 3"/>
          <p:cNvSpPr>
            <a:spLocks noChangeArrowheads="1"/>
          </p:cNvSpPr>
          <p:nvPr/>
        </p:nvSpPr>
        <p:spPr bwMode="auto">
          <a:xfrm>
            <a:off x="827088" y="765175"/>
            <a:ext cx="7273925" cy="674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  <a:ea typeface="Calibri" pitchFamily="34" charset="0"/>
                <a:cs typeface="Calibri" pitchFamily="34" charset="0"/>
              </a:rPr>
              <a:t>Anotace: </a:t>
            </a:r>
            <a:r>
              <a:rPr lang="cs-CZ">
                <a:latin typeface="Calibri" pitchFamily="34" charset="0"/>
                <a:ea typeface="Calibri" pitchFamily="34" charset="0"/>
                <a:cs typeface="Calibri" pitchFamily="34" charset="0"/>
              </a:rPr>
              <a:t>Žák aktualizuje sčítání a odčítání do tisíce, zaokrouhlování čísel.</a:t>
            </a:r>
          </a:p>
          <a:p>
            <a:r>
              <a:rPr lang="cs-CZ">
                <a:latin typeface="Calibri" pitchFamily="34" charset="0"/>
                <a:ea typeface="Calibri" pitchFamily="34" charset="0"/>
                <a:cs typeface="Calibri" pitchFamily="34" charset="0"/>
              </a:rPr>
              <a:t/>
            </a:r>
            <a:br>
              <a:rPr lang="cs-CZ">
                <a:latin typeface="Calibri" pitchFamily="34" charset="0"/>
                <a:ea typeface="Calibri" pitchFamily="34" charset="0"/>
                <a:cs typeface="Calibri" pitchFamily="34" charset="0"/>
              </a:rPr>
            </a:br>
            <a:r>
              <a:rPr lang="cs-CZ" b="1">
                <a:latin typeface="Calibri" pitchFamily="34" charset="0"/>
                <a:ea typeface="Calibri" pitchFamily="34" charset="0"/>
                <a:cs typeface="Calibri" pitchFamily="34" charset="0"/>
              </a:rPr>
              <a:t>Očekávaný výstup</a:t>
            </a:r>
            <a:r>
              <a:rPr lang="cs-CZ" sz="1600" b="1">
                <a:latin typeface="Calibri" pitchFamily="34" charset="0"/>
                <a:ea typeface="Calibri" pitchFamily="34" charset="0"/>
                <a:cs typeface="Calibri" pitchFamily="34" charset="0"/>
              </a:rPr>
              <a:t>: </a:t>
            </a:r>
            <a:r>
              <a:rPr lang="cs-CZ">
                <a:latin typeface="Calibri" pitchFamily="34" charset="0"/>
                <a:ea typeface="Calibri" pitchFamily="34" charset="0"/>
                <a:cs typeface="Calibri" pitchFamily="34" charset="0"/>
              </a:rPr>
              <a:t>Žák ovládá písemné sčítání a odčítání do tisíce, ovládá zaokrouhlování.</a:t>
            </a:r>
          </a:p>
          <a:p>
            <a:r>
              <a:rPr lang="cs-CZ">
                <a:latin typeface="Calibri" pitchFamily="34" charset="0"/>
                <a:ea typeface="Calibri" pitchFamily="34" charset="0"/>
                <a:cs typeface="Calibri" pitchFamily="34" charset="0"/>
              </a:rPr>
              <a:t/>
            </a:r>
            <a:br>
              <a:rPr lang="cs-CZ">
                <a:latin typeface="Calibri" pitchFamily="34" charset="0"/>
                <a:ea typeface="Calibri" pitchFamily="34" charset="0"/>
                <a:cs typeface="Calibri" pitchFamily="34" charset="0"/>
              </a:rPr>
            </a:br>
            <a:r>
              <a:rPr lang="cs-CZ" b="1">
                <a:latin typeface="Calibri" pitchFamily="34" charset="0"/>
                <a:ea typeface="Calibri" pitchFamily="34" charset="0"/>
                <a:cs typeface="Calibri" pitchFamily="34" charset="0"/>
              </a:rPr>
              <a:t>Druh učebního materiálu: </a:t>
            </a:r>
            <a:r>
              <a:rPr lang="cs-CZ">
                <a:latin typeface="Calibri" pitchFamily="34" charset="0"/>
                <a:ea typeface="Calibri" pitchFamily="34" charset="0"/>
                <a:cs typeface="Calibri" pitchFamily="34" charset="0"/>
              </a:rPr>
              <a:t>prezentace</a:t>
            </a:r>
          </a:p>
          <a:p>
            <a:r>
              <a:rPr lang="cs-CZ">
                <a:latin typeface="Calibri" pitchFamily="34" charset="0"/>
                <a:ea typeface="Calibri" pitchFamily="34" charset="0"/>
                <a:cs typeface="Calibri" pitchFamily="34" charset="0"/>
              </a:rPr>
              <a:t/>
            </a:r>
            <a:br>
              <a:rPr lang="cs-CZ">
                <a:latin typeface="Calibri" pitchFamily="34" charset="0"/>
                <a:ea typeface="Calibri" pitchFamily="34" charset="0"/>
                <a:cs typeface="Calibri" pitchFamily="34" charset="0"/>
              </a:rPr>
            </a:br>
            <a:r>
              <a:rPr lang="cs-CZ" b="1">
                <a:latin typeface="Calibri" pitchFamily="34" charset="0"/>
                <a:ea typeface="Calibri" pitchFamily="34" charset="0"/>
                <a:cs typeface="Calibri" pitchFamily="34" charset="0"/>
              </a:rPr>
              <a:t>Typická věková skupina: </a:t>
            </a:r>
            <a:r>
              <a:rPr lang="cs-CZ">
                <a:latin typeface="Calibri" pitchFamily="34" charset="0"/>
                <a:ea typeface="Calibri" pitchFamily="34" charset="0"/>
                <a:cs typeface="Calibri" pitchFamily="34" charset="0"/>
              </a:rPr>
              <a:t>8 – 9 let </a:t>
            </a:r>
          </a:p>
          <a:p>
            <a:r>
              <a:rPr lang="cs-CZ">
                <a:latin typeface="Calibri" pitchFamily="34" charset="0"/>
                <a:ea typeface="Calibri" pitchFamily="34" charset="0"/>
                <a:cs typeface="Calibri" pitchFamily="34" charset="0"/>
              </a:rPr>
              <a:t/>
            </a:r>
            <a:br>
              <a:rPr lang="cs-CZ">
                <a:latin typeface="Calibri" pitchFamily="34" charset="0"/>
                <a:ea typeface="Calibri" pitchFamily="34" charset="0"/>
                <a:cs typeface="Calibri" pitchFamily="34" charset="0"/>
              </a:rPr>
            </a:br>
            <a:r>
              <a:rPr lang="cs-CZ" b="1">
                <a:latin typeface="Calibri" pitchFamily="34" charset="0"/>
                <a:ea typeface="Calibri" pitchFamily="34" charset="0"/>
                <a:cs typeface="Calibri" pitchFamily="34" charset="0"/>
              </a:rPr>
              <a:t>Klíčová slova</a:t>
            </a:r>
            <a:r>
              <a:rPr lang="cs-CZ">
                <a:latin typeface="Calibri" pitchFamily="34" charset="0"/>
                <a:ea typeface="Calibri" pitchFamily="34" charset="0"/>
                <a:cs typeface="Calibri" pitchFamily="34" charset="0"/>
              </a:rPr>
              <a:t>: číslo, součet, rozdíl, desítky, stovky</a:t>
            </a:r>
          </a:p>
          <a:p>
            <a:r>
              <a:rPr lang="cs-CZ">
                <a:latin typeface="Calibri" pitchFamily="34" charset="0"/>
                <a:ea typeface="Calibri" pitchFamily="34" charset="0"/>
                <a:cs typeface="Calibri" pitchFamily="34" charset="0"/>
              </a:rPr>
              <a:t/>
            </a:r>
            <a:br>
              <a:rPr lang="cs-CZ">
                <a:latin typeface="Calibri" pitchFamily="34" charset="0"/>
                <a:ea typeface="Calibri" pitchFamily="34" charset="0"/>
                <a:cs typeface="Calibri" pitchFamily="34" charset="0"/>
              </a:rPr>
            </a:br>
            <a:r>
              <a:rPr lang="cs-CZ" b="1">
                <a:latin typeface="Calibri" pitchFamily="34" charset="0"/>
                <a:ea typeface="Calibri" pitchFamily="34" charset="0"/>
                <a:cs typeface="Calibri" pitchFamily="34" charset="0"/>
              </a:rPr>
              <a:t>Pomůcky a materiál: </a:t>
            </a:r>
            <a:r>
              <a:rPr lang="cs-CZ">
                <a:latin typeface="Calibri" pitchFamily="34" charset="0"/>
                <a:ea typeface="Calibri" pitchFamily="34" charset="0"/>
                <a:cs typeface="Calibri" pitchFamily="34" charset="0"/>
              </a:rPr>
              <a:t>interaktivní tabule</a:t>
            </a:r>
          </a:p>
          <a:p>
            <a:r>
              <a:rPr lang="cs-CZ">
                <a:latin typeface="Calibri" pitchFamily="34" charset="0"/>
                <a:ea typeface="Calibri" pitchFamily="34" charset="0"/>
                <a:cs typeface="Calibri" pitchFamily="34" charset="0"/>
              </a:rPr>
              <a:t/>
            </a:r>
            <a:br>
              <a:rPr lang="cs-CZ">
                <a:latin typeface="Calibri" pitchFamily="34" charset="0"/>
                <a:ea typeface="Calibri" pitchFamily="34" charset="0"/>
                <a:cs typeface="Calibri" pitchFamily="34" charset="0"/>
              </a:rPr>
            </a:br>
            <a:r>
              <a:rPr lang="cs-CZ" b="1">
                <a:latin typeface="Calibri" pitchFamily="34" charset="0"/>
                <a:ea typeface="Calibri" pitchFamily="34" charset="0"/>
                <a:cs typeface="Calibri" pitchFamily="34" charset="0"/>
              </a:rPr>
              <a:t>Potřebný čas pro výuku DUM: </a:t>
            </a:r>
            <a:r>
              <a:rPr lang="cs-CZ">
                <a:latin typeface="Calibri" pitchFamily="34" charset="0"/>
                <a:ea typeface="Calibri" pitchFamily="34" charset="0"/>
                <a:cs typeface="Calibri" pitchFamily="34" charset="0"/>
              </a:rPr>
              <a:t> 40 min </a:t>
            </a:r>
          </a:p>
          <a:p>
            <a:r>
              <a:rPr lang="cs-CZ">
                <a:latin typeface="Calibri" pitchFamily="34" charset="0"/>
                <a:ea typeface="Calibri" pitchFamily="34" charset="0"/>
                <a:cs typeface="Calibri" pitchFamily="34" charset="0"/>
              </a:rPr>
              <a:t/>
            </a:r>
            <a:br>
              <a:rPr lang="cs-CZ">
                <a:latin typeface="Calibri" pitchFamily="34" charset="0"/>
                <a:ea typeface="Calibri" pitchFamily="34" charset="0"/>
                <a:cs typeface="Calibri" pitchFamily="34" charset="0"/>
              </a:rPr>
            </a:br>
            <a:r>
              <a:rPr lang="cs-CZ" b="1">
                <a:latin typeface="Calibri" pitchFamily="34" charset="0"/>
                <a:ea typeface="Calibri" pitchFamily="34" charset="0"/>
                <a:cs typeface="Calibri" pitchFamily="34" charset="0"/>
              </a:rPr>
              <a:t>Metodické zhodnocení a popis práce s digitálním učebním materiálem:</a:t>
            </a:r>
          </a:p>
          <a:p>
            <a:r>
              <a:rPr lang="cs-CZ">
                <a:latin typeface="Calibri" pitchFamily="34" charset="0"/>
                <a:ea typeface="Calibri" pitchFamily="34" charset="0"/>
                <a:cs typeface="Calibri" pitchFamily="34" charset="0"/>
              </a:rPr>
              <a:t>Žáci pracují dle interaktivní tabule a plní úkoly s králíky. Možno pracovat při hodině výkladové i hodině opakovací.</a:t>
            </a:r>
          </a:p>
          <a:p>
            <a:r>
              <a:rPr lang="cs-CZ">
                <a:latin typeface="Calibri" pitchFamily="34" charset="0"/>
                <a:ea typeface="Calibri" pitchFamily="34" charset="0"/>
                <a:cs typeface="Calibri" pitchFamily="34" charset="0"/>
              </a:rPr>
              <a:t>Snímky lze vytisknout jako pracovní listy.</a:t>
            </a:r>
          </a:p>
          <a:p>
            <a:r>
              <a:rPr lang="cs-CZ" b="1">
                <a:latin typeface="Calibri" pitchFamily="34" charset="0"/>
              </a:rPr>
              <a:t>    </a:t>
            </a:r>
            <a:endParaRPr lang="cs-CZ">
              <a:latin typeface="Calibri" pitchFamily="34" charset="0"/>
            </a:endParaRPr>
          </a:p>
          <a:p>
            <a:endParaRPr lang="cs-CZ" b="1">
              <a:latin typeface="Calibri" pitchFamily="34" charset="0"/>
            </a:endParaRPr>
          </a:p>
          <a:p>
            <a:endParaRPr lang="cs-CZ" b="1">
              <a:latin typeface="Calibri" pitchFamily="34" charset="0"/>
            </a:endParaRPr>
          </a:p>
          <a:p>
            <a:endParaRPr lang="cs-CZ" b="1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> </a:t>
            </a: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5650" y="2924175"/>
            <a:ext cx="2209800" cy="2376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19788" y="2852738"/>
            <a:ext cx="2613025" cy="252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8" name="TextovéPole 1"/>
          <p:cNvSpPr txBox="1">
            <a:spLocks noChangeArrowheads="1"/>
          </p:cNvSpPr>
          <p:nvPr/>
        </p:nvSpPr>
        <p:spPr bwMode="auto">
          <a:xfrm>
            <a:off x="468313" y="673100"/>
            <a:ext cx="8215312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Calibri" pitchFamily="34" charset="0"/>
              </a:rPr>
              <a:t>Fousek a Zoubek závodí ve slalomu…..</a:t>
            </a:r>
          </a:p>
          <a:p>
            <a:r>
              <a:rPr lang="cs-CZ" sz="3200" b="1">
                <a:solidFill>
                  <a:srgbClr val="FF0000"/>
                </a:solidFill>
                <a:latin typeface="Calibri" pitchFamily="34" charset="0"/>
              </a:rPr>
              <a:t>Chceš se přidat? Zvítězí ten, kdo rychleji počítá!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003425" y="425450"/>
            <a:ext cx="914400" cy="120173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357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u="sng" dirty="0">
                <a:solidFill>
                  <a:schemeClr val="tx1"/>
                </a:solidFill>
              </a:rPr>
              <a:t>424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u="sng" dirty="0"/>
          </a:p>
        </p:txBody>
      </p:sp>
      <p:sp>
        <p:nvSpPr>
          <p:cNvPr id="20" name="Obdélník 19"/>
          <p:cNvSpPr/>
          <p:nvPr/>
        </p:nvSpPr>
        <p:spPr>
          <a:xfrm>
            <a:off x="1130300" y="4818063"/>
            <a:ext cx="914400" cy="12017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  </a:t>
            </a:r>
            <a:r>
              <a:rPr lang="cs-CZ" sz="2400" b="1" dirty="0"/>
              <a:t>927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-</a:t>
            </a:r>
            <a:r>
              <a:rPr lang="cs-CZ" sz="2400" b="1" u="sng" dirty="0"/>
              <a:t>389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u="sng" dirty="0"/>
          </a:p>
        </p:txBody>
      </p:sp>
      <p:sp>
        <p:nvSpPr>
          <p:cNvPr id="21" name="Obdélník 20"/>
          <p:cNvSpPr/>
          <p:nvPr/>
        </p:nvSpPr>
        <p:spPr>
          <a:xfrm>
            <a:off x="3916363" y="3560763"/>
            <a:ext cx="914400" cy="12017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  </a:t>
            </a:r>
            <a:r>
              <a:rPr lang="cs-CZ" sz="2400" b="1" dirty="0"/>
              <a:t>891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-</a:t>
            </a:r>
            <a:r>
              <a:rPr lang="cs-CZ" sz="2400" b="1" u="sng" dirty="0"/>
              <a:t>327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u="sng" dirty="0"/>
          </a:p>
        </p:txBody>
      </p:sp>
      <p:sp>
        <p:nvSpPr>
          <p:cNvPr id="22" name="Obdélník 21"/>
          <p:cNvSpPr/>
          <p:nvPr/>
        </p:nvSpPr>
        <p:spPr>
          <a:xfrm>
            <a:off x="215900" y="3040063"/>
            <a:ext cx="914400" cy="12033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778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u="sng" dirty="0">
                <a:solidFill>
                  <a:schemeClr val="tx1"/>
                </a:solidFill>
              </a:rPr>
              <a:t>168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u="sng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184400" y="2587625"/>
            <a:ext cx="914400" cy="120173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222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u="sng" dirty="0">
                <a:solidFill>
                  <a:schemeClr val="tx1"/>
                </a:solidFill>
              </a:rPr>
              <a:t>708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u="sng" dirty="0"/>
          </a:p>
        </p:txBody>
      </p:sp>
      <p:sp>
        <p:nvSpPr>
          <p:cNvPr id="24" name="Obdélník 23"/>
          <p:cNvSpPr/>
          <p:nvPr/>
        </p:nvSpPr>
        <p:spPr>
          <a:xfrm>
            <a:off x="5522913" y="4319588"/>
            <a:ext cx="914400" cy="12033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192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u="sng" dirty="0">
                <a:solidFill>
                  <a:schemeClr val="tx1"/>
                </a:solidFill>
              </a:rPr>
              <a:t>679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u="sng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018338" y="3189288"/>
            <a:ext cx="914400" cy="12017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  738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u="sng" dirty="0"/>
              <a:t>-549</a:t>
            </a:r>
          </a:p>
          <a:p>
            <a:pPr marL="342900" indent="-342900" algn="ctr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endParaRPr lang="cs-CZ" sz="2400" b="1" u="sng" dirty="0"/>
          </a:p>
        </p:txBody>
      </p:sp>
      <p:sp>
        <p:nvSpPr>
          <p:cNvPr id="26" name="Obdélník 25"/>
          <p:cNvSpPr/>
          <p:nvPr/>
        </p:nvSpPr>
        <p:spPr>
          <a:xfrm>
            <a:off x="3956050" y="862013"/>
            <a:ext cx="914400" cy="12017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  527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u="sng" dirty="0"/>
              <a:t>-138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u="sng" dirty="0"/>
          </a:p>
        </p:txBody>
      </p:sp>
      <p:sp>
        <p:nvSpPr>
          <p:cNvPr id="27" name="Obdélník 26"/>
          <p:cNvSpPr/>
          <p:nvPr/>
        </p:nvSpPr>
        <p:spPr>
          <a:xfrm>
            <a:off x="5522913" y="1882775"/>
            <a:ext cx="914400" cy="12033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272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u="sng" dirty="0">
                <a:solidFill>
                  <a:schemeClr val="tx1"/>
                </a:solidFill>
              </a:rPr>
              <a:t>489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u="sng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836863" y="5588000"/>
            <a:ext cx="914400" cy="120173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176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u="sng" dirty="0">
                <a:solidFill>
                  <a:schemeClr val="tx1"/>
                </a:solidFill>
              </a:rPr>
              <a:t>478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u="sng" dirty="0">
              <a:solidFill>
                <a:schemeClr val="tx1"/>
              </a:solidFill>
            </a:endParaRPr>
          </a:p>
        </p:txBody>
      </p:sp>
      <p:sp>
        <p:nvSpPr>
          <p:cNvPr id="17420" name="TextovéPole 6"/>
          <p:cNvSpPr txBox="1">
            <a:spLocks noChangeArrowheads="1"/>
          </p:cNvSpPr>
          <p:nvPr/>
        </p:nvSpPr>
        <p:spPr bwMode="auto">
          <a:xfrm>
            <a:off x="323850" y="862013"/>
            <a:ext cx="1611313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 b="1">
                <a:solidFill>
                  <a:srgbClr val="00B050"/>
                </a:solidFill>
                <a:latin typeface="Calibri" pitchFamily="34" charset="0"/>
              </a:rPr>
              <a:t>START</a:t>
            </a:r>
          </a:p>
        </p:txBody>
      </p:sp>
      <p:sp>
        <p:nvSpPr>
          <p:cNvPr id="17421" name="TextovéPole 18"/>
          <p:cNvSpPr txBox="1">
            <a:spLocks noChangeArrowheads="1"/>
          </p:cNvSpPr>
          <p:nvPr/>
        </p:nvSpPr>
        <p:spPr bwMode="auto">
          <a:xfrm>
            <a:off x="3924300" y="6019800"/>
            <a:ext cx="865188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 b="1">
                <a:solidFill>
                  <a:srgbClr val="00B050"/>
                </a:solidFill>
                <a:latin typeface="Calibri" pitchFamily="34" charset="0"/>
              </a:rPr>
              <a:t>CÍL</a:t>
            </a:r>
          </a:p>
        </p:txBody>
      </p:sp>
      <p:cxnSp>
        <p:nvCxnSpPr>
          <p:cNvPr id="30" name="Přímá spojnice se šipkou 29"/>
          <p:cNvCxnSpPr>
            <a:stCxn id="5" idx="3"/>
          </p:cNvCxnSpPr>
          <p:nvPr/>
        </p:nvCxnSpPr>
        <p:spPr>
          <a:xfrm>
            <a:off x="2930525" y="1027113"/>
            <a:ext cx="998538" cy="600075"/>
          </a:xfrm>
          <a:prstGeom prst="straightConnector1">
            <a:avLst/>
          </a:prstGeom>
          <a:ln w="38100">
            <a:solidFill>
              <a:srgbClr val="FF0000"/>
            </a:solidFill>
            <a:headEnd w="lg" len="lg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2" name="Přímá spojnice se šipkou 2051"/>
          <p:cNvCxnSpPr/>
          <p:nvPr/>
        </p:nvCxnSpPr>
        <p:spPr>
          <a:xfrm>
            <a:off x="6437313" y="2381250"/>
            <a:ext cx="871537" cy="70485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4" name="Přímá spojnice se šipkou 2053"/>
          <p:cNvCxnSpPr/>
          <p:nvPr/>
        </p:nvCxnSpPr>
        <p:spPr>
          <a:xfrm flipH="1">
            <a:off x="6538913" y="4391025"/>
            <a:ext cx="958850" cy="53022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8" name="Přímá spojnice se šipkou 2057"/>
          <p:cNvCxnSpPr>
            <a:stCxn id="24" idx="1"/>
          </p:cNvCxnSpPr>
          <p:nvPr/>
        </p:nvCxnSpPr>
        <p:spPr>
          <a:xfrm flipH="1" flipV="1">
            <a:off x="4857750" y="4319588"/>
            <a:ext cx="652463" cy="60166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4" name="Přímá spojnice se šipkou 2063"/>
          <p:cNvCxnSpPr/>
          <p:nvPr/>
        </p:nvCxnSpPr>
        <p:spPr>
          <a:xfrm>
            <a:off x="4870450" y="1882775"/>
            <a:ext cx="565150" cy="18097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8" name="Přímá spojnice se šipkou 2067"/>
          <p:cNvCxnSpPr/>
          <p:nvPr/>
        </p:nvCxnSpPr>
        <p:spPr>
          <a:xfrm flipH="1" flipV="1">
            <a:off x="3098800" y="3040063"/>
            <a:ext cx="817563" cy="89376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0" name="Přímá spojnice se šipkou 2069"/>
          <p:cNvCxnSpPr/>
          <p:nvPr/>
        </p:nvCxnSpPr>
        <p:spPr>
          <a:xfrm flipH="1">
            <a:off x="827088" y="3040063"/>
            <a:ext cx="1176337" cy="74930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2" name="Přímá spojnice se šipkou 2071"/>
          <p:cNvCxnSpPr/>
          <p:nvPr/>
        </p:nvCxnSpPr>
        <p:spPr>
          <a:xfrm>
            <a:off x="900113" y="4319588"/>
            <a:ext cx="503237" cy="33655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4" name="Přímá spojnice se šipkou 2073"/>
          <p:cNvCxnSpPr>
            <a:stCxn id="20" idx="3"/>
          </p:cNvCxnSpPr>
          <p:nvPr/>
        </p:nvCxnSpPr>
        <p:spPr>
          <a:xfrm>
            <a:off x="2044700" y="5419725"/>
            <a:ext cx="792163" cy="60007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435" name="Picture 27" descr="MC900191841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87900" y="5529263"/>
            <a:ext cx="1873250" cy="132873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2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2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2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74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174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74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174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74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74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74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17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174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435225" y="425450"/>
            <a:ext cx="914400" cy="120173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/>
                </a:solidFill>
              </a:rPr>
              <a:t>357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u="sng" dirty="0">
                <a:solidFill>
                  <a:schemeClr val="tx1"/>
                </a:solidFill>
              </a:rPr>
              <a:t>424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/>
                </a:solidFill>
              </a:rPr>
              <a:t>781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u="sng" dirty="0"/>
          </a:p>
        </p:txBody>
      </p:sp>
      <p:sp>
        <p:nvSpPr>
          <p:cNvPr id="20" name="Obdélník 19"/>
          <p:cNvSpPr/>
          <p:nvPr/>
        </p:nvSpPr>
        <p:spPr>
          <a:xfrm>
            <a:off x="1130300" y="4818063"/>
            <a:ext cx="914400" cy="12017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/>
              <a:t>  </a:t>
            </a:r>
            <a:r>
              <a:rPr lang="cs-CZ" sz="2000" b="1" dirty="0"/>
              <a:t>927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-</a:t>
            </a:r>
            <a:r>
              <a:rPr lang="cs-CZ" sz="2000" b="1" u="sng" dirty="0"/>
              <a:t>389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538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b="1" u="sng" dirty="0"/>
          </a:p>
        </p:txBody>
      </p:sp>
      <p:sp>
        <p:nvSpPr>
          <p:cNvPr id="21" name="Obdélník 20"/>
          <p:cNvSpPr/>
          <p:nvPr/>
        </p:nvSpPr>
        <p:spPr>
          <a:xfrm>
            <a:off x="4348163" y="3560763"/>
            <a:ext cx="914400" cy="12017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  </a:t>
            </a:r>
            <a:r>
              <a:rPr lang="cs-CZ" sz="2000" b="1" dirty="0"/>
              <a:t>891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-</a:t>
            </a:r>
            <a:r>
              <a:rPr lang="cs-CZ" sz="2000" b="1" u="sng" dirty="0"/>
              <a:t>327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564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b="1" dirty="0"/>
          </a:p>
        </p:txBody>
      </p:sp>
      <p:sp>
        <p:nvSpPr>
          <p:cNvPr id="22" name="Obdélník 21"/>
          <p:cNvSpPr/>
          <p:nvPr/>
        </p:nvSpPr>
        <p:spPr>
          <a:xfrm>
            <a:off x="215900" y="3040063"/>
            <a:ext cx="914400" cy="12033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/>
                </a:solidFill>
              </a:rPr>
              <a:t>778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u="sng" dirty="0">
                <a:solidFill>
                  <a:schemeClr val="tx1"/>
                </a:solidFill>
              </a:rPr>
              <a:t>168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/>
                </a:solidFill>
              </a:rPr>
              <a:t>946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b="1" u="sng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616200" y="2587625"/>
            <a:ext cx="914400" cy="120173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/>
                </a:solidFill>
              </a:rPr>
              <a:t>222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u="sng" dirty="0">
                <a:solidFill>
                  <a:schemeClr val="tx1"/>
                </a:solidFill>
              </a:rPr>
              <a:t>708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/>
                </a:solidFill>
              </a:rPr>
              <a:t>930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u="sng" dirty="0"/>
          </a:p>
        </p:txBody>
      </p:sp>
      <p:sp>
        <p:nvSpPr>
          <p:cNvPr id="24" name="Obdélník 23"/>
          <p:cNvSpPr/>
          <p:nvPr/>
        </p:nvSpPr>
        <p:spPr>
          <a:xfrm>
            <a:off x="5954713" y="4319588"/>
            <a:ext cx="914400" cy="12033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/>
                </a:solidFill>
              </a:rPr>
              <a:t>192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u="sng" dirty="0">
                <a:solidFill>
                  <a:schemeClr val="tx1"/>
                </a:solidFill>
              </a:rPr>
              <a:t>679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/>
                </a:solidFill>
              </a:rPr>
              <a:t>871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u="sng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450138" y="3189288"/>
            <a:ext cx="914400" cy="12017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  738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u="sng" dirty="0"/>
              <a:t>-549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 189</a:t>
            </a:r>
          </a:p>
          <a:p>
            <a:pPr marL="342900" indent="-342900" algn="ctr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endParaRPr lang="cs-CZ" sz="2000" b="1" u="sng" dirty="0"/>
          </a:p>
        </p:txBody>
      </p:sp>
      <p:sp>
        <p:nvSpPr>
          <p:cNvPr id="26" name="Obdélník 25"/>
          <p:cNvSpPr/>
          <p:nvPr/>
        </p:nvSpPr>
        <p:spPr>
          <a:xfrm>
            <a:off x="4387850" y="862013"/>
            <a:ext cx="914400" cy="12017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  </a:t>
            </a:r>
            <a:r>
              <a:rPr lang="cs-CZ" sz="2000" b="1" dirty="0"/>
              <a:t>527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u="sng" dirty="0"/>
              <a:t>-138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 389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b="1" u="sng" dirty="0"/>
          </a:p>
        </p:txBody>
      </p:sp>
      <p:sp>
        <p:nvSpPr>
          <p:cNvPr id="27" name="Obdélník 26"/>
          <p:cNvSpPr/>
          <p:nvPr/>
        </p:nvSpPr>
        <p:spPr>
          <a:xfrm>
            <a:off x="5954713" y="1882775"/>
            <a:ext cx="914400" cy="120332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/>
                </a:solidFill>
              </a:rPr>
              <a:t>272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u="sng" dirty="0">
                <a:solidFill>
                  <a:schemeClr val="tx1"/>
                </a:solidFill>
              </a:rPr>
              <a:t>489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/>
                </a:solidFill>
              </a:rPr>
              <a:t>761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u="sng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836863" y="5588000"/>
            <a:ext cx="914400" cy="120173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/>
                </a:solidFill>
              </a:rPr>
              <a:t>176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u="sng" dirty="0">
                <a:solidFill>
                  <a:schemeClr val="tx1"/>
                </a:solidFill>
              </a:rPr>
              <a:t>478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chemeClr val="tx1"/>
                </a:solidFill>
              </a:rPr>
              <a:t>654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u="sng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23850" y="862013"/>
            <a:ext cx="1611313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 b="1">
                <a:solidFill>
                  <a:srgbClr val="00B050"/>
                </a:solidFill>
                <a:latin typeface="Calibri" pitchFamily="34" charset="0"/>
              </a:rPr>
              <a:t>START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3924300" y="6019800"/>
            <a:ext cx="865188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400" b="1">
                <a:solidFill>
                  <a:srgbClr val="00B050"/>
                </a:solidFill>
                <a:latin typeface="Calibri" pitchFamily="34" charset="0"/>
              </a:rPr>
              <a:t>CÍL</a:t>
            </a:r>
          </a:p>
        </p:txBody>
      </p:sp>
      <p:cxnSp>
        <p:nvCxnSpPr>
          <p:cNvPr id="30" name="Přímá spojnice se šipkou 29"/>
          <p:cNvCxnSpPr>
            <a:stCxn id="5" idx="3"/>
          </p:cNvCxnSpPr>
          <p:nvPr/>
        </p:nvCxnSpPr>
        <p:spPr>
          <a:xfrm>
            <a:off x="3349625" y="1027113"/>
            <a:ext cx="998538" cy="600075"/>
          </a:xfrm>
          <a:prstGeom prst="straightConnector1">
            <a:avLst/>
          </a:prstGeom>
          <a:ln w="38100">
            <a:solidFill>
              <a:srgbClr val="FF0000"/>
            </a:solidFill>
            <a:headEnd w="lg" len="lg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2" name="Přímá spojnice se šipkou 2051"/>
          <p:cNvCxnSpPr/>
          <p:nvPr/>
        </p:nvCxnSpPr>
        <p:spPr>
          <a:xfrm>
            <a:off x="6869113" y="2381250"/>
            <a:ext cx="871537" cy="70485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4" name="Přímá spojnice se šipkou 2053"/>
          <p:cNvCxnSpPr/>
          <p:nvPr/>
        </p:nvCxnSpPr>
        <p:spPr>
          <a:xfrm flipH="1">
            <a:off x="6970713" y="4391025"/>
            <a:ext cx="958850" cy="53022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8" name="Přímá spojnice se šipkou 2057"/>
          <p:cNvCxnSpPr>
            <a:stCxn id="24" idx="1"/>
          </p:cNvCxnSpPr>
          <p:nvPr/>
        </p:nvCxnSpPr>
        <p:spPr>
          <a:xfrm flipH="1" flipV="1">
            <a:off x="5302250" y="4319588"/>
            <a:ext cx="652463" cy="60166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4" name="Přímá spojnice se šipkou 2063"/>
          <p:cNvCxnSpPr/>
          <p:nvPr/>
        </p:nvCxnSpPr>
        <p:spPr>
          <a:xfrm>
            <a:off x="5302250" y="1882775"/>
            <a:ext cx="565150" cy="18097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8" name="Přímá spojnice se šipkou 2067"/>
          <p:cNvCxnSpPr/>
          <p:nvPr/>
        </p:nvCxnSpPr>
        <p:spPr>
          <a:xfrm flipH="1" flipV="1">
            <a:off x="3530600" y="3040063"/>
            <a:ext cx="817563" cy="89376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0" name="Přímá spojnice se šipkou 2069"/>
          <p:cNvCxnSpPr/>
          <p:nvPr/>
        </p:nvCxnSpPr>
        <p:spPr>
          <a:xfrm flipH="1">
            <a:off x="1258888" y="3040063"/>
            <a:ext cx="1176337" cy="74930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2" name="Přímá spojnice se šipkou 2071"/>
          <p:cNvCxnSpPr/>
          <p:nvPr/>
        </p:nvCxnSpPr>
        <p:spPr>
          <a:xfrm>
            <a:off x="900113" y="4319588"/>
            <a:ext cx="503237" cy="33655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4" name="Přímá spojnice se šipkou 2073"/>
          <p:cNvCxnSpPr>
            <a:stCxn id="20" idx="3"/>
          </p:cNvCxnSpPr>
          <p:nvPr/>
        </p:nvCxnSpPr>
        <p:spPr>
          <a:xfrm>
            <a:off x="2044700" y="5419725"/>
            <a:ext cx="792163" cy="60007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480" name="Picture 24" descr="MC900191841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87900" y="5529263"/>
            <a:ext cx="1873250" cy="1328737"/>
          </a:xfrm>
          <a:prstGeom prst="rect">
            <a:avLst/>
          </a:prstGeom>
          <a:noFill/>
        </p:spPr>
      </p:pic>
      <p:pic>
        <p:nvPicPr>
          <p:cNvPr id="37901" name="Picture 13" descr="MC900424466[2]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1578181">
            <a:off x="7667625" y="333375"/>
            <a:ext cx="1079500" cy="928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902" name="Text Box 14"/>
          <p:cNvSpPr txBox="1">
            <a:spLocks noChangeArrowheads="1"/>
          </p:cNvSpPr>
          <p:nvPr/>
        </p:nvSpPr>
        <p:spPr bwMode="auto">
          <a:xfrm>
            <a:off x="6443663" y="908050"/>
            <a:ext cx="14366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Kontrola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79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79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79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79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79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79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79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79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2000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2000"/>
                                        <p:tgtEl>
                                          <p:spTgt spid="2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2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2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2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2000"/>
                                        <p:tgtEl>
                                          <p:spTgt spid="2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2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2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2000" fill="hold"/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2000"/>
                                        <p:tgtEl>
                                          <p:spTgt spid="2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9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2000" fill="hold"/>
                                        <p:tgtEl>
                                          <p:spTgt spid="194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2000" fill="hold"/>
                                        <p:tgtEl>
                                          <p:spTgt spid="194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2000" fill="hold"/>
                                        <p:tgtEl>
                                          <p:spTgt spid="194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2000"/>
                                        <p:tgtEl>
                                          <p:spTgt spid="194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7" grpId="0"/>
      <p:bldP spid="19" grpId="0"/>
      <p:bldP spid="3790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ový popisek 2"/>
          <p:cNvSpPr/>
          <p:nvPr/>
        </p:nvSpPr>
        <p:spPr>
          <a:xfrm>
            <a:off x="684213" y="1773238"/>
            <a:ext cx="2020887" cy="1079500"/>
          </a:xfrm>
          <a:prstGeom prst="wedgeRoundRectCallout">
            <a:avLst>
              <a:gd name="adj1" fmla="val 97361"/>
              <a:gd name="adj2" fmla="val -137387"/>
              <a:gd name="adj3" fmla="val 16667"/>
            </a:avLst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Fousku, ještě pár úkolů!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89238" y="333375"/>
            <a:ext cx="2209800" cy="237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900113" y="3500438"/>
            <a:ext cx="63944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dirty="0">
                <a:latin typeface="Calibri" pitchFamily="34" charset="0"/>
              </a:rPr>
              <a:t>1. Výsledky všech příkladů zaokrouhli na </a:t>
            </a:r>
            <a:r>
              <a:rPr lang="cs-CZ" sz="2400" b="1" dirty="0" smtClean="0">
                <a:latin typeface="Calibri" pitchFamily="34" charset="0"/>
              </a:rPr>
              <a:t>STOVKY.</a:t>
            </a:r>
            <a:endParaRPr lang="cs-CZ" sz="2400" b="1" dirty="0">
              <a:latin typeface="Calibri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81063" y="4221163"/>
            <a:ext cx="64436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dirty="0">
                <a:latin typeface="Calibri" pitchFamily="34" charset="0"/>
              </a:rPr>
              <a:t>2. Výsledky všech příkladů zaokrouhli na </a:t>
            </a:r>
            <a:r>
              <a:rPr lang="cs-CZ" sz="2400" b="1" dirty="0" smtClean="0">
                <a:latin typeface="Calibri" pitchFamily="34" charset="0"/>
              </a:rPr>
              <a:t>DESÍTKY.</a:t>
            </a:r>
            <a:endParaRPr lang="cs-CZ" sz="2400" b="1" dirty="0">
              <a:latin typeface="Calibri" pitchFamily="34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860425" y="4859338"/>
            <a:ext cx="810427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dirty="0">
                <a:latin typeface="Calibri" pitchFamily="34" charset="0"/>
              </a:rPr>
              <a:t>3. </a:t>
            </a:r>
            <a:r>
              <a:rPr lang="cs-CZ" sz="2400" b="1">
                <a:latin typeface="Calibri" pitchFamily="34" charset="0"/>
              </a:rPr>
              <a:t>Seřaď výsledky dle velikosti ( od nejmenšího do největšího</a:t>
            </a:r>
            <a:r>
              <a:rPr lang="cs-CZ" sz="2400" b="1" smtClean="0">
                <a:latin typeface="Calibri" pitchFamily="34" charset="0"/>
              </a:rPr>
              <a:t>).</a:t>
            </a:r>
            <a:endParaRPr lang="cs-CZ" sz="2400" b="1">
              <a:latin typeface="Calibri" pitchFamily="34" charset="0"/>
            </a:endParaRP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" name="imgHvThumb" descr="Zobrazit podrobnosti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56113" y="2708275"/>
            <a:ext cx="3240087" cy="3386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9" name="Zaoblený obdélníkový popisek 48"/>
          <p:cNvSpPr/>
          <p:nvPr/>
        </p:nvSpPr>
        <p:spPr>
          <a:xfrm>
            <a:off x="684213" y="692150"/>
            <a:ext cx="2374900" cy="2160588"/>
          </a:xfrm>
          <a:prstGeom prst="wedgeRoundRectCallout">
            <a:avLst>
              <a:gd name="adj1" fmla="val 140336"/>
              <a:gd name="adj2" fmla="val 112205"/>
              <a:gd name="adj3" fmla="val 16667"/>
            </a:avLst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Zoubku, tak a máme hotovo!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4813" y="558800"/>
            <a:ext cx="8334375" cy="597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316</TotalTime>
  <Words>201</Words>
  <Application>Microsoft Office PowerPoint</Application>
  <PresentationFormat>Předvádění na obrazovce (4:3)</PresentationFormat>
  <Paragraphs>90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 Zikmundová</dc:creator>
  <cp:lastModifiedBy>Mirka Cedidlová</cp:lastModifiedBy>
  <cp:revision>33</cp:revision>
  <dcterms:created xsi:type="dcterms:W3CDTF">2012-07-22T20:26:03Z</dcterms:created>
  <dcterms:modified xsi:type="dcterms:W3CDTF">2012-09-18T11:33:56Z</dcterms:modified>
</cp:coreProperties>
</file>