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80" r:id="rId2"/>
  </p:sldMasterIdLst>
  <p:notesMasterIdLst>
    <p:notesMasterId r:id="rId11"/>
  </p:notesMasterIdLst>
  <p:sldIdLst>
    <p:sldId id="260" r:id="rId3"/>
    <p:sldId id="261" r:id="rId4"/>
    <p:sldId id="257" r:id="rId5"/>
    <p:sldId id="267" r:id="rId6"/>
    <p:sldId id="259" r:id="rId7"/>
    <p:sldId id="266" r:id="rId8"/>
    <p:sldId id="268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66142A6-E7DD-4349-83D0-B76982B6AC9A}">
          <p14:sldIdLst>
            <p14:sldId id="260"/>
            <p14:sldId id="261"/>
            <p14:sldId id="257"/>
            <p14:sldId id="267"/>
            <p14:sldId id="259"/>
            <p14:sldId id="266"/>
            <p14:sldId id="268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296F27-6D93-4B39-9623-98F9E85B6549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6CFE3B-CAF6-423A-A017-5907F3EA5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04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307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12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166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335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122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78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238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223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196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190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156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723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B487714-C9B8-4143-B7E8-B4DE24FF0877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3FEFFA2-C148-4ADA-A67D-70E62B1A08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486657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Název DUM: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VY_32_INOVACE_III_2_04_Orientace v krajině</a:t>
            </a: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Šablona číslo:  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III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 Sada číslo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:     </a:t>
            </a:r>
            <a:r>
              <a:rPr lang="cs-CZ" dirty="0">
                <a:latin typeface="Calibri" pitchFamily="34" charset="0"/>
                <a:cs typeface="Calibri" pitchFamily="34" charset="0"/>
              </a:rPr>
              <a:t>3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      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Pořadové číslo DUM: 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05</a:t>
            </a: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Mgr. Mirka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Cedidlová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529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56678" y="332656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Žáci se seznamují se světovými stranami-lze použít jako výkladovou hodinu i jako opakovací hodinu.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Očekávaný výstup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ovládá hlavní a vedlejší světové strany. Umí pojmenovat jednotlivé části kopce.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prezentace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Typická věková skupina: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 – 9 let 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Klíčová slova: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buzola, kompas, světové strany-  hlavní a vedlejší(S, J, Z, V, SZ, JZ, SV, JV ),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úpatí,úbočí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, vrchol, údolí 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Pomůcky a materiál: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interaktivní tabule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Potřebný čas pro výuku DUM: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35 min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Metodické zhodnocení a popis práce s digitálním učebním materiálem:</a:t>
            </a:r>
          </a:p>
          <a:p>
            <a:r>
              <a:rPr lang="cs-CZ" b="1" dirty="0" smtClean="0"/>
              <a:t>Žáci prožívají příběh s králíky a orientují se v krajině. Nejprve učitel promítne na interaktivní tabuli 1snímek- provede výklad o světových stranách, poté splní úkol a provedou společnou kontrolu. Světové strany žáci určují ve třídě, pracují v týmech dle úkolů na interaktivní </a:t>
            </a:r>
            <a:r>
              <a:rPr lang="cs-CZ" b="1" dirty="0" err="1" smtClean="0"/>
              <a:t>tabuli.Žáci</a:t>
            </a:r>
            <a:r>
              <a:rPr lang="cs-CZ" b="1" dirty="0" smtClean="0"/>
              <a:t> mohou pracovat samostatně na pracovních listech nebo společně na tabuli.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810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" name="TextovéPole 2067"/>
          <p:cNvSpPr txBox="1"/>
          <p:nvPr/>
        </p:nvSpPr>
        <p:spPr>
          <a:xfrm>
            <a:off x="221597" y="1646524"/>
            <a:ext cx="84829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Naši zajíci Zoubek a Fousek jdou na výlet. Mají s sebou kompas </a:t>
            </a:r>
          </a:p>
          <a:p>
            <a:r>
              <a:rPr lang="cs-CZ" sz="2400" b="1" dirty="0" smtClean="0"/>
              <a:t>a buzolu, pomoz jim najít hlavní a vedlejší světové strany.</a:t>
            </a:r>
            <a:endParaRPr lang="cs-CZ" sz="2400" b="1" dirty="0"/>
          </a:p>
        </p:txBody>
      </p:sp>
      <p:sp>
        <p:nvSpPr>
          <p:cNvPr id="2070" name="TextovéPole 2069"/>
          <p:cNvSpPr txBox="1"/>
          <p:nvPr/>
        </p:nvSpPr>
        <p:spPr>
          <a:xfrm>
            <a:off x="1547664" y="133181"/>
            <a:ext cx="50529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Orientace v krajině</a:t>
            </a:r>
            <a:endParaRPr lang="cs-CZ" sz="4800" b="1" dirty="0"/>
          </a:p>
        </p:txBody>
      </p:sp>
      <p:cxnSp>
        <p:nvCxnSpPr>
          <p:cNvPr id="2072" name="Přímá spojnice 2071"/>
          <p:cNvCxnSpPr/>
          <p:nvPr/>
        </p:nvCxnSpPr>
        <p:spPr>
          <a:xfrm>
            <a:off x="4074157" y="2420888"/>
            <a:ext cx="0" cy="4248472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6" name="Přímá spojnice 2075"/>
          <p:cNvCxnSpPr/>
          <p:nvPr/>
        </p:nvCxnSpPr>
        <p:spPr>
          <a:xfrm>
            <a:off x="1691680" y="4545124"/>
            <a:ext cx="4908970" cy="0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8" name="Přímá spojnice 2077"/>
          <p:cNvCxnSpPr/>
          <p:nvPr/>
        </p:nvCxnSpPr>
        <p:spPr>
          <a:xfrm flipV="1">
            <a:off x="2886025" y="3399300"/>
            <a:ext cx="2376264" cy="2232248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886025" y="3501008"/>
            <a:ext cx="2520280" cy="2088232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948264" y="2780928"/>
            <a:ext cx="1733167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Sever</a:t>
            </a:r>
          </a:p>
          <a:p>
            <a:r>
              <a:rPr lang="cs-CZ" sz="4000" b="1" dirty="0" smtClean="0"/>
              <a:t>Jih</a:t>
            </a:r>
          </a:p>
          <a:p>
            <a:r>
              <a:rPr lang="cs-CZ" sz="4000" b="1" dirty="0" smtClean="0"/>
              <a:t>Východ</a:t>
            </a:r>
          </a:p>
          <a:p>
            <a:r>
              <a:rPr lang="cs-CZ" sz="4000" b="1" dirty="0" smtClean="0"/>
              <a:t>Západ</a:t>
            </a:r>
          </a:p>
          <a:p>
            <a:endParaRPr lang="cs-CZ" sz="4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44247" y="2900843"/>
            <a:ext cx="74411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SZ</a:t>
            </a:r>
          </a:p>
          <a:p>
            <a:r>
              <a:rPr lang="cs-CZ" sz="4000" b="1" dirty="0" smtClean="0"/>
              <a:t>JZ</a:t>
            </a:r>
          </a:p>
          <a:p>
            <a:r>
              <a:rPr lang="cs-CZ" sz="4000" b="1" dirty="0" smtClean="0"/>
              <a:t>SV</a:t>
            </a:r>
          </a:p>
          <a:p>
            <a:r>
              <a:rPr lang="cs-CZ" sz="4000" b="1" dirty="0" smtClean="0"/>
              <a:t>JV</a:t>
            </a:r>
            <a:endParaRPr lang="cs-CZ" sz="4000" b="1" dirty="0"/>
          </a:p>
        </p:txBody>
      </p:sp>
      <p:pic>
        <p:nvPicPr>
          <p:cNvPr id="7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149176"/>
            <a:ext cx="1224136" cy="1315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0223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" grpId="0"/>
      <p:bldP spid="2070" grpId="0"/>
      <p:bldP spid="38" grpId="0"/>
      <p:bldP spid="3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" name="TextovéPole 2067"/>
          <p:cNvSpPr txBox="1"/>
          <p:nvPr/>
        </p:nvSpPr>
        <p:spPr>
          <a:xfrm>
            <a:off x="251520" y="1414517"/>
            <a:ext cx="84829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Naši zajíci Zoubek a Fousek jdou na výlet. Mají s sebou kompas </a:t>
            </a:r>
          </a:p>
          <a:p>
            <a:r>
              <a:rPr lang="cs-CZ" sz="2400" b="1" dirty="0" smtClean="0"/>
              <a:t>a buzolu, pomoz jim najít hlavní a vedlejší světové strany.</a:t>
            </a:r>
            <a:endParaRPr lang="cs-CZ" sz="2400" b="1" dirty="0"/>
          </a:p>
        </p:txBody>
      </p:sp>
      <p:sp>
        <p:nvSpPr>
          <p:cNvPr id="2070" name="TextovéPole 2069"/>
          <p:cNvSpPr txBox="1"/>
          <p:nvPr/>
        </p:nvSpPr>
        <p:spPr>
          <a:xfrm>
            <a:off x="646809" y="169380"/>
            <a:ext cx="75953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Orientace v krajině - kontrola</a:t>
            </a:r>
            <a:endParaRPr lang="cs-CZ" sz="4800" b="1" dirty="0"/>
          </a:p>
        </p:txBody>
      </p:sp>
      <p:cxnSp>
        <p:nvCxnSpPr>
          <p:cNvPr id="2072" name="Přímá spojnice 2071"/>
          <p:cNvCxnSpPr/>
          <p:nvPr/>
        </p:nvCxnSpPr>
        <p:spPr>
          <a:xfrm>
            <a:off x="4074157" y="2420888"/>
            <a:ext cx="0" cy="4248472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6" name="Přímá spojnice 2075"/>
          <p:cNvCxnSpPr/>
          <p:nvPr/>
        </p:nvCxnSpPr>
        <p:spPr>
          <a:xfrm>
            <a:off x="1691680" y="4545124"/>
            <a:ext cx="4908970" cy="0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8" name="Přímá spojnice 2077"/>
          <p:cNvCxnSpPr/>
          <p:nvPr/>
        </p:nvCxnSpPr>
        <p:spPr>
          <a:xfrm flipV="1">
            <a:off x="2886025" y="3399300"/>
            <a:ext cx="2376264" cy="2232248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886025" y="3501008"/>
            <a:ext cx="2520280" cy="2088232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4176609" y="2420888"/>
            <a:ext cx="10335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Sever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46165" y="6146140"/>
            <a:ext cx="5966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Jih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5849" y="4021904"/>
            <a:ext cx="12666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Východ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6681" y="3992204"/>
            <a:ext cx="1140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Západ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62289" y="3031425"/>
            <a:ext cx="435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21405" y="5589240"/>
            <a:ext cx="394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JV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67702" y="3131676"/>
            <a:ext cx="43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SZ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67702" y="5628109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4012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083" y="0"/>
            <a:ext cx="7234965" cy="6717069"/>
          </a:xfrm>
        </p:spPr>
        <p:txBody>
          <a:bodyPr>
            <a:normAutofit/>
          </a:bodyPr>
          <a:lstStyle/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345720"/>
            <a:ext cx="632648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Zajíce</a:t>
            </a:r>
            <a:r>
              <a:rPr lang="cs-CZ" sz="4000" b="1" dirty="0" smtClean="0"/>
              <a:t> necháme pochodovat </a:t>
            </a:r>
          </a:p>
          <a:p>
            <a:r>
              <a:rPr lang="cs-CZ" sz="4000" b="1" dirty="0" smtClean="0"/>
              <a:t>a zorientujeme se ve třídě….</a:t>
            </a:r>
          </a:p>
          <a:p>
            <a:r>
              <a:rPr lang="cs-CZ" sz="2400" dirty="0" smtClean="0"/>
              <a:t>(tyto úkoly plň s pomocí směrové růžice nebo kompasu či buzoly)</a:t>
            </a:r>
            <a:endParaRPr lang="cs-CZ" sz="2400" dirty="0"/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952" y="116632"/>
            <a:ext cx="2612814" cy="2520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67544" y="2852936"/>
            <a:ext cx="7043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kterou světovou stranu vedou okna ve vaší třídě? 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779748"/>
            <a:ext cx="6834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kterou světovou stranu vedou dveře z vaší třídy?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 flipH="1">
            <a:off x="467544" y="4468470"/>
            <a:ext cx="64350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které světové straně je umístěna tabule ve vaší třídě?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805264"/>
            <a:ext cx="5989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kterou světovou stranu máš ty své místo?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93845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6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713"/>
            <a:ext cx="7234965" cy="6717069"/>
          </a:xfrm>
        </p:spPr>
        <p:txBody>
          <a:bodyPr>
            <a:normAutofit/>
          </a:bodyPr>
          <a:lstStyle/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184703"/>
            <a:ext cx="1977624" cy="2125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1231096"/>
            <a:ext cx="69830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Zatím došli zajíci na velký kopec. Vylezli až na vrchol.</a:t>
            </a:r>
          </a:p>
          <a:p>
            <a:r>
              <a:rPr lang="cs-CZ" sz="2400" b="1" dirty="0" smtClean="0"/>
              <a:t>Umíš popsat jednotlivé části kopce?</a:t>
            </a:r>
            <a:endParaRPr lang="cs-CZ" sz="2400" b="1" dirty="0"/>
          </a:p>
        </p:txBody>
      </p:sp>
      <p:sp>
        <p:nvSpPr>
          <p:cNvPr id="17" name="Volný tvar 16"/>
          <p:cNvSpPr/>
          <p:nvPr/>
        </p:nvSpPr>
        <p:spPr>
          <a:xfrm>
            <a:off x="207818" y="3573016"/>
            <a:ext cx="8540646" cy="3261372"/>
          </a:xfrm>
          <a:custGeom>
            <a:avLst/>
            <a:gdLst>
              <a:gd name="connsiteX0" fmla="*/ 0 w 5624946"/>
              <a:gd name="connsiteY0" fmla="*/ 2803939 h 3833272"/>
              <a:gd name="connsiteX1" fmla="*/ 1482437 w 5624946"/>
              <a:gd name="connsiteY1" fmla="*/ 2942484 h 3833272"/>
              <a:gd name="connsiteX2" fmla="*/ 3477491 w 5624946"/>
              <a:gd name="connsiteY2" fmla="*/ 5320 h 3833272"/>
              <a:gd name="connsiteX3" fmla="*/ 5624946 w 5624946"/>
              <a:gd name="connsiteY3" fmla="*/ 3773757 h 3833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24946" h="3833272">
                <a:moveTo>
                  <a:pt x="0" y="2803939"/>
                </a:moveTo>
                <a:cubicBezTo>
                  <a:pt x="451427" y="3106429"/>
                  <a:pt x="902855" y="3408920"/>
                  <a:pt x="1482437" y="2942484"/>
                </a:cubicBezTo>
                <a:cubicBezTo>
                  <a:pt x="2062019" y="2476048"/>
                  <a:pt x="2787073" y="-133225"/>
                  <a:pt x="3477491" y="5320"/>
                </a:cubicBezTo>
                <a:cubicBezTo>
                  <a:pt x="4167909" y="143865"/>
                  <a:pt x="4962237" y="4381048"/>
                  <a:pt x="5624946" y="377375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5145283" y="3164307"/>
            <a:ext cx="522125" cy="4823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5106357" y="2613573"/>
            <a:ext cx="599975" cy="52739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755576" y="4437112"/>
            <a:ext cx="1545576" cy="1512168"/>
          </a:xfrm>
          <a:prstGeom prst="straightConnector1">
            <a:avLst/>
          </a:prstGeom>
          <a:ln w="635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051720" y="3405483"/>
            <a:ext cx="2160240" cy="599581"/>
          </a:xfrm>
          <a:prstGeom prst="straightConnector1">
            <a:avLst/>
          </a:prstGeom>
          <a:ln w="635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706332" y="2310658"/>
            <a:ext cx="665868" cy="1262358"/>
          </a:xfrm>
          <a:prstGeom prst="straightConnector1">
            <a:avLst/>
          </a:prstGeom>
          <a:ln w="635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6516216" y="2941837"/>
            <a:ext cx="1872208" cy="1207243"/>
          </a:xfrm>
          <a:prstGeom prst="straightConnector1">
            <a:avLst/>
          </a:prstGeom>
          <a:ln w="635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8892480" y="4437112"/>
            <a:ext cx="0" cy="2304256"/>
          </a:xfrm>
          <a:prstGeom prst="straightConnector1">
            <a:avLst/>
          </a:prstGeom>
          <a:ln w="635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28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713"/>
            <a:ext cx="7234965" cy="6717069"/>
          </a:xfrm>
        </p:spPr>
        <p:txBody>
          <a:bodyPr>
            <a:normAutofit/>
          </a:bodyPr>
          <a:lstStyle/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3528" y="184703"/>
            <a:ext cx="1977624" cy="2125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1231096"/>
            <a:ext cx="69830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Zatím došli zajíci na velký kopec. Vylezli až na vrchol.</a:t>
            </a:r>
          </a:p>
          <a:p>
            <a:r>
              <a:rPr lang="cs-CZ" sz="2400" b="1" dirty="0" smtClean="0"/>
              <a:t>Umíš popsat jednotlivé části kopce?</a:t>
            </a:r>
            <a:endParaRPr lang="cs-CZ" sz="2400" b="1" dirty="0"/>
          </a:p>
        </p:txBody>
      </p:sp>
      <p:sp>
        <p:nvSpPr>
          <p:cNvPr id="17" name="Volný tvar 16"/>
          <p:cNvSpPr/>
          <p:nvPr/>
        </p:nvSpPr>
        <p:spPr>
          <a:xfrm>
            <a:off x="207818" y="3573016"/>
            <a:ext cx="8540646" cy="3261372"/>
          </a:xfrm>
          <a:custGeom>
            <a:avLst/>
            <a:gdLst>
              <a:gd name="connsiteX0" fmla="*/ 0 w 5624946"/>
              <a:gd name="connsiteY0" fmla="*/ 2803939 h 3833272"/>
              <a:gd name="connsiteX1" fmla="*/ 1482437 w 5624946"/>
              <a:gd name="connsiteY1" fmla="*/ 2942484 h 3833272"/>
              <a:gd name="connsiteX2" fmla="*/ 3477491 w 5624946"/>
              <a:gd name="connsiteY2" fmla="*/ 5320 h 3833272"/>
              <a:gd name="connsiteX3" fmla="*/ 5624946 w 5624946"/>
              <a:gd name="connsiteY3" fmla="*/ 3773757 h 3833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24946" h="3833272">
                <a:moveTo>
                  <a:pt x="0" y="2803939"/>
                </a:moveTo>
                <a:cubicBezTo>
                  <a:pt x="451427" y="3106429"/>
                  <a:pt x="902855" y="3408920"/>
                  <a:pt x="1482437" y="2942484"/>
                </a:cubicBezTo>
                <a:cubicBezTo>
                  <a:pt x="2062019" y="2476048"/>
                  <a:pt x="2787073" y="-133225"/>
                  <a:pt x="3477491" y="5320"/>
                </a:cubicBezTo>
                <a:cubicBezTo>
                  <a:pt x="4167909" y="143865"/>
                  <a:pt x="4962237" y="4381048"/>
                  <a:pt x="5624946" y="377375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5145283" y="3164307"/>
            <a:ext cx="522125" cy="4823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5106357" y="2613573"/>
            <a:ext cx="599975" cy="52739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755576" y="4437112"/>
            <a:ext cx="1545576" cy="1512168"/>
          </a:xfrm>
          <a:prstGeom prst="straightConnector1">
            <a:avLst/>
          </a:prstGeom>
          <a:ln w="635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051720" y="3405483"/>
            <a:ext cx="2160240" cy="599581"/>
          </a:xfrm>
          <a:prstGeom prst="straightConnector1">
            <a:avLst/>
          </a:prstGeom>
          <a:ln w="635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706332" y="2310658"/>
            <a:ext cx="665868" cy="1262358"/>
          </a:xfrm>
          <a:prstGeom prst="straightConnector1">
            <a:avLst/>
          </a:prstGeom>
          <a:ln w="635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6516216" y="2941837"/>
            <a:ext cx="1872208" cy="1207243"/>
          </a:xfrm>
          <a:prstGeom prst="straightConnector1">
            <a:avLst/>
          </a:prstGeom>
          <a:ln w="635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8892480" y="4437112"/>
            <a:ext cx="0" cy="2304256"/>
          </a:xfrm>
          <a:prstGeom prst="straightConnector1">
            <a:avLst/>
          </a:prstGeom>
          <a:ln w="635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709418" y="193056"/>
            <a:ext cx="21946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Kontrola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50508" y="5687670"/>
            <a:ext cx="9557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úpatí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66298" y="4005064"/>
            <a:ext cx="1007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úbočí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11315" y="2414602"/>
            <a:ext cx="10897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vrchol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85935" y="4188491"/>
            <a:ext cx="1007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úbočí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23211" y="5949280"/>
            <a:ext cx="925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údolí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99914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Čerpáno z galerie Microsoft Office </a:t>
            </a:r>
            <a:r>
              <a:rPr lang="cs-CZ" b="1" u="sng" dirty="0" smtClean="0">
                <a:hlinkClick r:id="rId2"/>
              </a:rPr>
              <a:t>www.microsoft.office.com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964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285</TotalTime>
  <Words>252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Matematika- násob10</dc:title>
  <dc:creator>Mirka Cedidlová</dc:creator>
  <cp:lastModifiedBy>Mirka Cedidlová</cp:lastModifiedBy>
  <cp:revision>47</cp:revision>
  <dcterms:created xsi:type="dcterms:W3CDTF">2012-03-23T12:47:45Z</dcterms:created>
  <dcterms:modified xsi:type="dcterms:W3CDTF">2012-09-17T19:31:24Z</dcterms:modified>
</cp:coreProperties>
</file>