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816" r:id="rId2"/>
  </p:sldMasterIdLst>
  <p:notesMasterIdLst>
    <p:notesMasterId r:id="rId14"/>
  </p:notesMasterIdLst>
  <p:sldIdLst>
    <p:sldId id="260" r:id="rId3"/>
    <p:sldId id="261" r:id="rId4"/>
    <p:sldId id="257" r:id="rId5"/>
    <p:sldId id="273" r:id="rId6"/>
    <p:sldId id="267" r:id="rId7"/>
    <p:sldId id="271" r:id="rId8"/>
    <p:sldId id="272" r:id="rId9"/>
    <p:sldId id="259" r:id="rId10"/>
    <p:sldId id="269" r:id="rId11"/>
    <p:sldId id="270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3F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4FE0123-60F7-4541-A0FF-A304696A6FD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8370BD4-8C96-4F27-BEE6-540CA733F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99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DBBD8-262C-4685-AEFB-1A74180BD2B4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45577-73AF-4266-92C4-099E6DBFE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5E2FD-D042-476B-BC2B-89E75132E95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35B71-0CBA-4799-8E11-448DCBDB4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C32F0-977D-44AB-BFC3-590D1A394D04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D3B66-2EF7-4D55-ABD3-BBD698840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2A7FD-BA08-4F11-B2E3-83831925047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EF0AA-109B-4E47-9B6E-3BE7E6820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45D1C-A1B2-47C8-BD46-ACB469F35F5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67D70-8F59-475A-AB29-288C86E11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A39BE-E0CD-4A8D-9147-A2A56A1659D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99C65-DED3-4964-B733-1A65A6C82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96794-8288-41C5-970F-DF5475A8456F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04A63-BA7C-4283-AD68-18D22EFCB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9C2A7-BC55-4DB9-A715-7AF76CD73AFC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B5DA7-3E0E-4B45-B5B4-C22B45B95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DDD52-D1F3-456C-BB3C-AFC81885BD0B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9C646-6628-420F-BBFA-C53D8F5D2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7B476-D497-4681-8BF7-F6E5B01EBD35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76E2E-4703-4AE9-90E5-B00D98813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67215-57E7-4B4A-B93E-CC7A230489D4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A7D2D-4437-4A30-8D15-897EE49F1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5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5B764-73B2-4442-99F6-59D51D100F7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225" y="236538"/>
            <a:ext cx="785813" cy="365125"/>
          </a:xfrm>
        </p:spPr>
        <p:txBody>
          <a:bodyPr/>
          <a:lstStyle>
            <a:lvl1pPr>
              <a:defRPr sz="1400" smtClean="0"/>
            </a:lvl1pPr>
          </a:lstStyle>
          <a:p>
            <a:pPr>
              <a:defRPr/>
            </a:pPr>
            <a:fld id="{1818F16E-8F8B-42E7-B47B-9FA6784D9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/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33F5F-4D68-4294-A3C3-BE0240D820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7F0EC7-AEAE-4BF3-B62D-F9932090484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/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2FF63-21F7-4740-8C17-6CE31AB3D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68C59-6E0D-4752-86D6-9E605DCEC66F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786CE-8204-4FCC-94FD-0F64A19F0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D17F0-BB61-4D72-8CCA-647D6AF0B380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510A1-89B4-4EA2-9F81-EEDF683A7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1263D-B869-4EDF-AC70-9D7C1366A8BC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5489-16D4-4A8E-9EBF-990804490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43537-E8E0-49EC-83B9-B84B7702D008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4CCAE-48A7-4F15-A2DE-AAF90C965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CF59-0A5E-4AEC-9F28-177E951164F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CC8B8-8033-4020-A602-CCB00BC73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F9E0B-6669-4971-9333-021B364F3D83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9B2E4-C08D-45C9-BDD3-2F20BE4332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09AEC-91F5-4130-AA7C-8961F411ABF3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FEA08-2A99-469A-B9F7-6F26A5689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8BFE4-DB55-4D4D-9EF8-60DA49B2BE8E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BEC3F-76E8-439F-A4EF-6418DB58A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727A9-0C98-4001-9785-9BA57F41527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42D6E0-190C-4146-BB49-24353B50DDBF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502855A-0457-4F66-BABE-30A1E8DF7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1332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219200" y="838200"/>
            <a:ext cx="74676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8888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3EB1E9-269C-4028-A8DC-3CCED4E533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563" y="4821238"/>
            <a:ext cx="262572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BFCF754C-2C81-42D6-B5BF-2161E2FA9F75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rtl="0" fontAlgn="base">
        <a:spcBef>
          <a:spcPct val="0"/>
        </a:spcBef>
        <a:spcAft>
          <a:spcPct val="0"/>
        </a:spcAft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7200" b="1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˃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Calibri" pitchFamily="34" charset="0"/>
        <a:buChar char="+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813" y="2133600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66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6640" name="TextovéPole 5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Název DUM: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VY_32_INOVACE_III_23_05_Lidské tělo- smysly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endParaRPr lang="cs-CZ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Šablona číslo:   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III</a:t>
            </a: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         Sada číslo:    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3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        </a:t>
            </a: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Pořadové číslo DUM:  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05</a:t>
            </a:r>
          </a:p>
          <a:p>
            <a:endParaRPr lang="cs-CZ" b="1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Autor: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Mgr. Mirka </a:t>
            </a:r>
            <a:r>
              <a:rPr lang="cs-CZ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2"/>
          <p:cNvSpPr>
            <a:spLocks noChangeArrowheads="1"/>
          </p:cNvSpPr>
          <p:nvPr/>
        </p:nvSpPr>
        <p:spPr bwMode="auto">
          <a:xfrm>
            <a:off x="827088" y="765175"/>
            <a:ext cx="7273925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Anotace: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Žák aktualizuje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části lidského těla- zaměřuje se na 5 smyslů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umí vyjmenovat 5 smyslů a zná zásady zdravé výživy.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Typická věková skupina: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Klíčová slova: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smysly, zrak- oko, čich- nos, sluch- oko, chuť- jazyk, hmat-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ruce,zdravá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výživa, zdravé stravování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Pomůcky a materiál: </a:t>
            </a:r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Potřebný čas pro výuku DUM: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30min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 dirty="0">
                <a:latin typeface="Calibri" pitchFamily="34" charset="0"/>
                <a:ea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Žáci pracují dle interaktivní tabule a plní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úkoly společně na tabuli nebo samostatně do pracovních listů. Práci vždy kontrolují na tabuli.</a:t>
            </a:r>
            <a:endParaRPr lang="cs-CZ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ea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 dirty="0">
                <a:latin typeface="Calibri" pitchFamily="34" charset="0"/>
              </a:rPr>
              <a:t>    </a:t>
            </a:r>
            <a:endParaRPr lang="cs-CZ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1619250" y="285750"/>
            <a:ext cx="53625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Lidské tělo - smysly</a:t>
            </a:r>
          </a:p>
        </p:txBody>
      </p:sp>
      <p:sp>
        <p:nvSpPr>
          <p:cNvPr id="28674" name="TextovéPole 39"/>
          <p:cNvSpPr txBox="1">
            <a:spLocks noChangeArrowheads="1"/>
          </p:cNvSpPr>
          <p:nvPr/>
        </p:nvSpPr>
        <p:spPr bwMode="auto">
          <a:xfrm>
            <a:off x="679450" y="1382713"/>
            <a:ext cx="7243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Člověk poznává svět smysly. Každý z nás má pět smyslů.</a:t>
            </a:r>
          </a:p>
        </p:txBody>
      </p:sp>
      <p:pic>
        <p:nvPicPr>
          <p:cNvPr id="28712" name="Picture 40" descr="MC90042957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1958975"/>
            <a:ext cx="3181350" cy="4899025"/>
          </a:xfrm>
          <a:prstGeom prst="rect">
            <a:avLst/>
          </a:prstGeom>
          <a:noFill/>
        </p:spPr>
      </p:pic>
      <p:sp>
        <p:nvSpPr>
          <p:cNvPr id="28743" name="Line 71"/>
          <p:cNvSpPr>
            <a:spLocks noChangeShapeType="1"/>
          </p:cNvSpPr>
          <p:nvPr/>
        </p:nvSpPr>
        <p:spPr bwMode="auto">
          <a:xfrm flipH="1">
            <a:off x="4716463" y="1916113"/>
            <a:ext cx="1727200" cy="7921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44" name="Line 72"/>
          <p:cNvSpPr>
            <a:spLocks noChangeShapeType="1"/>
          </p:cNvSpPr>
          <p:nvPr/>
        </p:nvSpPr>
        <p:spPr bwMode="auto">
          <a:xfrm flipH="1" flipV="1">
            <a:off x="4643438" y="2852738"/>
            <a:ext cx="1800225" cy="5762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45" name="Line 73"/>
          <p:cNvSpPr>
            <a:spLocks noChangeShapeType="1"/>
          </p:cNvSpPr>
          <p:nvPr/>
        </p:nvSpPr>
        <p:spPr bwMode="auto">
          <a:xfrm flipH="1" flipV="1">
            <a:off x="4716463" y="3213100"/>
            <a:ext cx="1584325" cy="12954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46" name="Line 74"/>
          <p:cNvSpPr>
            <a:spLocks noChangeShapeType="1"/>
          </p:cNvSpPr>
          <p:nvPr/>
        </p:nvSpPr>
        <p:spPr bwMode="auto">
          <a:xfrm flipV="1">
            <a:off x="2195513" y="2997200"/>
            <a:ext cx="1871662" cy="792163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47" name="Line 75"/>
          <p:cNvSpPr>
            <a:spLocks noChangeShapeType="1"/>
          </p:cNvSpPr>
          <p:nvPr/>
        </p:nvSpPr>
        <p:spPr bwMode="auto">
          <a:xfrm flipV="1">
            <a:off x="1258888" y="2420938"/>
            <a:ext cx="1871662" cy="4318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8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8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8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8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8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8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8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43" grpId="0" animBg="1"/>
      <p:bldP spid="28744" grpId="0" animBg="1"/>
      <p:bldP spid="28745" grpId="0" animBg="1"/>
      <p:bldP spid="28746" grpId="0" animBg="1"/>
      <p:bldP spid="287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684213" y="260350"/>
            <a:ext cx="4919662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4400" b="1">
                <a:latin typeface="Calibri" pitchFamily="34" charset="0"/>
              </a:rPr>
              <a:t>Lidské tělo – smysly</a:t>
            </a:r>
            <a:r>
              <a:rPr lang="cs-CZ" sz="4400" b="1"/>
              <a:t> </a:t>
            </a:r>
          </a:p>
          <a:p>
            <a:pPr algn="r"/>
            <a:endParaRPr lang="cs-CZ" sz="4400" b="1"/>
          </a:p>
        </p:txBody>
      </p:sp>
      <p:sp>
        <p:nvSpPr>
          <p:cNvPr id="37891" name="TextovéPole 39"/>
          <p:cNvSpPr txBox="1">
            <a:spLocks noChangeArrowheads="1"/>
          </p:cNvSpPr>
          <p:nvPr/>
        </p:nvSpPr>
        <p:spPr bwMode="auto">
          <a:xfrm>
            <a:off x="827088" y="1412875"/>
            <a:ext cx="7245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Člověk poznává svět smysly. Každý z nás má pět smyslů.</a:t>
            </a:r>
          </a:p>
        </p:txBody>
      </p:sp>
      <p:pic>
        <p:nvPicPr>
          <p:cNvPr id="37892" name="Picture 4" descr="MC90042957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1958975"/>
            <a:ext cx="3181350" cy="4899025"/>
          </a:xfrm>
          <a:prstGeom prst="rect">
            <a:avLst/>
          </a:prstGeom>
          <a:noFill/>
        </p:spPr>
      </p:pic>
      <p:sp>
        <p:nvSpPr>
          <p:cNvPr id="37893" name="Line 5"/>
          <p:cNvSpPr>
            <a:spLocks noChangeShapeType="1"/>
          </p:cNvSpPr>
          <p:nvPr/>
        </p:nvSpPr>
        <p:spPr bwMode="auto">
          <a:xfrm flipH="1">
            <a:off x="4716463" y="1916113"/>
            <a:ext cx="1727200" cy="7921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894" name="Line 6"/>
          <p:cNvSpPr>
            <a:spLocks noChangeShapeType="1"/>
          </p:cNvSpPr>
          <p:nvPr/>
        </p:nvSpPr>
        <p:spPr bwMode="auto">
          <a:xfrm flipH="1" flipV="1">
            <a:off x="4643438" y="2852738"/>
            <a:ext cx="1800225" cy="576262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895" name="Line 7"/>
          <p:cNvSpPr>
            <a:spLocks noChangeShapeType="1"/>
          </p:cNvSpPr>
          <p:nvPr/>
        </p:nvSpPr>
        <p:spPr bwMode="auto">
          <a:xfrm flipH="1" flipV="1">
            <a:off x="4716463" y="3213100"/>
            <a:ext cx="1584325" cy="12954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896" name="Line 8"/>
          <p:cNvSpPr>
            <a:spLocks noChangeShapeType="1"/>
          </p:cNvSpPr>
          <p:nvPr/>
        </p:nvSpPr>
        <p:spPr bwMode="auto">
          <a:xfrm flipV="1">
            <a:off x="2195513" y="2997200"/>
            <a:ext cx="1871662" cy="792163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897" name="Line 9"/>
          <p:cNvSpPr>
            <a:spLocks noChangeShapeType="1"/>
          </p:cNvSpPr>
          <p:nvPr/>
        </p:nvSpPr>
        <p:spPr bwMode="auto">
          <a:xfrm flipV="1">
            <a:off x="1258888" y="2420938"/>
            <a:ext cx="1871662" cy="4318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37901" name="Picture 13" descr="MC900424466[2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78181">
            <a:off x="7667625" y="333375"/>
            <a:ext cx="1079500" cy="928688"/>
          </a:xfrm>
          <a:prstGeom prst="rect">
            <a:avLst/>
          </a:prstGeom>
          <a:noFill/>
        </p:spPr>
      </p:pic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6443663" y="908050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Kontrola</a:t>
            </a:r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6424613" y="1863725"/>
            <a:ext cx="7953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73F0D"/>
                </a:solidFill>
              </a:rPr>
              <a:t>zrak</a:t>
            </a:r>
          </a:p>
        </p:txBody>
      </p:sp>
      <p:sp>
        <p:nvSpPr>
          <p:cNvPr id="37904" name="Text Box 16"/>
          <p:cNvSpPr txBox="1">
            <a:spLocks noChangeArrowheads="1"/>
          </p:cNvSpPr>
          <p:nvPr/>
        </p:nvSpPr>
        <p:spPr bwMode="auto">
          <a:xfrm>
            <a:off x="6443663" y="3141663"/>
            <a:ext cx="793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73F0D"/>
                </a:solidFill>
              </a:rPr>
              <a:t>čich</a:t>
            </a:r>
          </a:p>
        </p:txBody>
      </p:sp>
      <p:sp>
        <p:nvSpPr>
          <p:cNvPr id="37905" name="Text Box 17"/>
          <p:cNvSpPr txBox="1">
            <a:spLocks noChangeArrowheads="1"/>
          </p:cNvSpPr>
          <p:nvPr/>
        </p:nvSpPr>
        <p:spPr bwMode="auto">
          <a:xfrm>
            <a:off x="6300788" y="4292600"/>
            <a:ext cx="871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73F0D"/>
                </a:solidFill>
              </a:rPr>
              <a:t>chuť</a:t>
            </a:r>
          </a:p>
        </p:txBody>
      </p:sp>
      <p:sp>
        <p:nvSpPr>
          <p:cNvPr id="37906" name="Text Box 18"/>
          <p:cNvSpPr txBox="1">
            <a:spLocks noChangeArrowheads="1"/>
          </p:cNvSpPr>
          <p:nvPr/>
        </p:nvSpPr>
        <p:spPr bwMode="auto">
          <a:xfrm>
            <a:off x="879475" y="2871788"/>
            <a:ext cx="912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73F0D"/>
                </a:solidFill>
              </a:rPr>
              <a:t>hmat</a:t>
            </a:r>
          </a:p>
        </p:txBody>
      </p:sp>
      <p:sp>
        <p:nvSpPr>
          <p:cNvPr id="37907" name="Text Box 19"/>
          <p:cNvSpPr txBox="1">
            <a:spLocks noChangeArrowheads="1"/>
          </p:cNvSpPr>
          <p:nvPr/>
        </p:nvSpPr>
        <p:spPr bwMode="auto">
          <a:xfrm>
            <a:off x="2103438" y="3735388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73F0D"/>
                </a:solidFill>
              </a:rPr>
              <a:t>sluch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79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7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7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7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79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79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7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79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 animBg="1"/>
      <p:bldP spid="37894" grpId="0" animBg="1"/>
      <p:bldP spid="37895" grpId="0" animBg="1"/>
      <p:bldP spid="37896" grpId="0" animBg="1"/>
      <p:bldP spid="37897" grpId="0" animBg="1"/>
      <p:bldP spid="37902" grpId="0"/>
      <p:bldP spid="37903" grpId="0"/>
      <p:bldP spid="37904" grpId="0"/>
      <p:bldP spid="37905" grpId="0"/>
      <p:bldP spid="37906" grpId="0"/>
      <p:bldP spid="3790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2411413" y="144463"/>
            <a:ext cx="17938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Smysly</a:t>
            </a:r>
          </a:p>
        </p:txBody>
      </p:sp>
      <p:sp>
        <p:nvSpPr>
          <p:cNvPr id="29698" name="TextovéPole 11"/>
          <p:cNvSpPr txBox="1">
            <a:spLocks noChangeArrowheads="1"/>
          </p:cNvSpPr>
          <p:nvPr/>
        </p:nvSpPr>
        <p:spPr bwMode="auto">
          <a:xfrm>
            <a:off x="684213" y="1989138"/>
            <a:ext cx="78644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Orgán:							Smysl:</a:t>
            </a:r>
          </a:p>
          <a:p>
            <a:r>
              <a:rPr lang="cs-CZ" sz="2400" b="1" dirty="0">
                <a:latin typeface="Calibri" pitchFamily="34" charset="0"/>
              </a:rPr>
              <a:t>						………………………..</a:t>
            </a:r>
          </a:p>
        </p:txBody>
      </p:sp>
      <p:sp>
        <p:nvSpPr>
          <p:cNvPr id="29699" name="TextovéPole 12"/>
          <p:cNvSpPr txBox="1">
            <a:spLocks noChangeArrowheads="1"/>
          </p:cNvSpPr>
          <p:nvPr/>
        </p:nvSpPr>
        <p:spPr bwMode="auto">
          <a:xfrm>
            <a:off x="684213" y="1346200"/>
            <a:ext cx="444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Úkol: napiš jméno orgánu a smysl</a:t>
            </a:r>
          </a:p>
        </p:txBody>
      </p:sp>
      <p:sp>
        <p:nvSpPr>
          <p:cNvPr id="29700" name="TextovéPole 13"/>
          <p:cNvSpPr txBox="1">
            <a:spLocks noChangeArrowheads="1"/>
          </p:cNvSpPr>
          <p:nvPr/>
        </p:nvSpPr>
        <p:spPr bwMode="auto">
          <a:xfrm>
            <a:off x="684213" y="3576638"/>
            <a:ext cx="80025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Orgán:							Smysl:</a:t>
            </a:r>
          </a:p>
          <a:p>
            <a:r>
              <a:rPr lang="cs-CZ" sz="2400" b="1">
                <a:latin typeface="Calibri" pitchFamily="34" charset="0"/>
              </a:rPr>
              <a:t>						………………………….</a:t>
            </a:r>
          </a:p>
        </p:txBody>
      </p:sp>
      <p:pic>
        <p:nvPicPr>
          <p:cNvPr id="29706" name="Picture 10" descr="MC90028128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060575"/>
            <a:ext cx="1712912" cy="903288"/>
          </a:xfrm>
          <a:prstGeom prst="rect">
            <a:avLst/>
          </a:prstGeom>
          <a:noFill/>
        </p:spPr>
      </p:pic>
      <p:pic>
        <p:nvPicPr>
          <p:cNvPr id="29709" name="Picture 13" descr="MC90002814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3573463"/>
            <a:ext cx="1431925" cy="151765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789040"/>
            <a:ext cx="2301875" cy="223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595" y="1808163"/>
            <a:ext cx="230505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2411413" y="144463"/>
            <a:ext cx="17938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Smysly</a:t>
            </a:r>
          </a:p>
        </p:txBody>
      </p:sp>
      <p:sp>
        <p:nvSpPr>
          <p:cNvPr id="30722" name="TextovéPole 11"/>
          <p:cNvSpPr txBox="1">
            <a:spLocks noChangeArrowheads="1"/>
          </p:cNvSpPr>
          <p:nvPr/>
        </p:nvSpPr>
        <p:spPr bwMode="auto">
          <a:xfrm>
            <a:off x="684213" y="1989138"/>
            <a:ext cx="78644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Orgán:							Smysl:</a:t>
            </a:r>
          </a:p>
          <a:p>
            <a:r>
              <a:rPr lang="cs-CZ" sz="2400" b="1" dirty="0">
                <a:latin typeface="Calibri" pitchFamily="34" charset="0"/>
              </a:rPr>
              <a:t>						………………………..</a:t>
            </a:r>
          </a:p>
        </p:txBody>
      </p:sp>
      <p:sp>
        <p:nvSpPr>
          <p:cNvPr id="30723" name="TextovéPole 12"/>
          <p:cNvSpPr txBox="1">
            <a:spLocks noChangeArrowheads="1"/>
          </p:cNvSpPr>
          <p:nvPr/>
        </p:nvSpPr>
        <p:spPr bwMode="auto">
          <a:xfrm>
            <a:off x="684213" y="1346200"/>
            <a:ext cx="444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Úkol: napiš jméno orgánu a smysl</a:t>
            </a:r>
          </a:p>
        </p:txBody>
      </p:sp>
      <p:sp>
        <p:nvSpPr>
          <p:cNvPr id="30724" name="TextovéPole 13"/>
          <p:cNvSpPr txBox="1">
            <a:spLocks noChangeArrowheads="1"/>
          </p:cNvSpPr>
          <p:nvPr/>
        </p:nvSpPr>
        <p:spPr bwMode="auto">
          <a:xfrm>
            <a:off x="684213" y="3576638"/>
            <a:ext cx="80025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Orgán:							Smysl:</a:t>
            </a:r>
          </a:p>
          <a:p>
            <a:r>
              <a:rPr lang="cs-CZ" sz="2400" b="1">
                <a:latin typeface="Calibri" pitchFamily="34" charset="0"/>
              </a:rPr>
              <a:t>						………………………….</a:t>
            </a:r>
          </a:p>
        </p:txBody>
      </p:sp>
      <p:pic>
        <p:nvPicPr>
          <p:cNvPr id="30727" name="Picture 7" descr="MC90043639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916113"/>
            <a:ext cx="1368425" cy="931862"/>
          </a:xfrm>
          <a:prstGeom prst="rect">
            <a:avLst/>
          </a:prstGeom>
          <a:noFill/>
        </p:spPr>
      </p:pic>
      <p:pic>
        <p:nvPicPr>
          <p:cNvPr id="30728" name="Picture 8" descr="MC9002812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34406" y="3557587"/>
            <a:ext cx="1147762" cy="1698625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1" y="1743687"/>
            <a:ext cx="2663676" cy="1541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2" y="3789040"/>
            <a:ext cx="192087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TextovéPole 2069"/>
          <p:cNvSpPr txBox="1">
            <a:spLocks noChangeArrowheads="1"/>
          </p:cNvSpPr>
          <p:nvPr/>
        </p:nvSpPr>
        <p:spPr bwMode="auto">
          <a:xfrm>
            <a:off x="2411413" y="144463"/>
            <a:ext cx="17938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Smysly</a:t>
            </a:r>
          </a:p>
        </p:txBody>
      </p:sp>
      <p:sp>
        <p:nvSpPr>
          <p:cNvPr id="31746" name="TextovéPole 11"/>
          <p:cNvSpPr txBox="1">
            <a:spLocks noChangeArrowheads="1"/>
          </p:cNvSpPr>
          <p:nvPr/>
        </p:nvSpPr>
        <p:spPr bwMode="auto">
          <a:xfrm>
            <a:off x="684213" y="1989138"/>
            <a:ext cx="78644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Orgán:							Smysl:</a:t>
            </a:r>
          </a:p>
          <a:p>
            <a:r>
              <a:rPr lang="cs-CZ" sz="2400" b="1">
                <a:latin typeface="Calibri" pitchFamily="34" charset="0"/>
              </a:rPr>
              <a:t>						………………………..</a:t>
            </a:r>
          </a:p>
        </p:txBody>
      </p:sp>
      <p:sp>
        <p:nvSpPr>
          <p:cNvPr id="31747" name="TextovéPole 12"/>
          <p:cNvSpPr txBox="1">
            <a:spLocks noChangeArrowheads="1"/>
          </p:cNvSpPr>
          <p:nvPr/>
        </p:nvSpPr>
        <p:spPr bwMode="auto">
          <a:xfrm>
            <a:off x="684213" y="1346200"/>
            <a:ext cx="444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Úkol: napiš jméno orgánu a smysl</a:t>
            </a:r>
          </a:p>
        </p:txBody>
      </p:sp>
      <p:pic>
        <p:nvPicPr>
          <p:cNvPr id="31749" name="Picture 5" descr="MC90028053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1916113"/>
            <a:ext cx="1657350" cy="1063625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08163"/>
            <a:ext cx="2743200" cy="2739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0"/>
            <a:ext cx="7234238" cy="6716713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</p:txBody>
      </p:sp>
      <p:sp>
        <p:nvSpPr>
          <p:cNvPr id="32770" name="TextovéPole 24"/>
          <p:cNvSpPr txBox="1">
            <a:spLocks noChangeArrowheads="1"/>
          </p:cNvSpPr>
          <p:nvPr/>
        </p:nvSpPr>
        <p:spPr bwMode="auto">
          <a:xfrm>
            <a:off x="1476375" y="404813"/>
            <a:ext cx="34163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Další úkoly…..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55600" y="1412875"/>
            <a:ext cx="8177213" cy="4524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</a:rPr>
              <a:t>Zapiš, jakým orgánem vnímáš.</a:t>
            </a:r>
          </a:p>
          <a:p>
            <a:pPr marL="342900" indent="-34290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Světlo:…………………………………………………………………………………</a:t>
            </a:r>
          </a:p>
          <a:p>
            <a:pPr marL="342900" indent="-34290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Teplo:…………………………………………………………………………………</a:t>
            </a:r>
          </a:p>
          <a:p>
            <a:pPr marL="342900" indent="-34290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Ticho:…………………………………………………………………………………</a:t>
            </a:r>
          </a:p>
          <a:p>
            <a:pPr marL="342900" indent="-34290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Pach:……………………………………………………………………………………</a:t>
            </a:r>
          </a:p>
          <a:p>
            <a:pPr marL="342900" indent="-34290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latin typeface="+mn-lt"/>
              </a:rPr>
              <a:t>Chuť:……………………………………………………………………………………</a:t>
            </a:r>
          </a:p>
        </p:txBody>
      </p:sp>
      <p:sp>
        <p:nvSpPr>
          <p:cNvPr id="27" name="Slunce 26"/>
          <p:cNvSpPr/>
          <p:nvPr/>
        </p:nvSpPr>
        <p:spPr>
          <a:xfrm>
            <a:off x="6300788" y="260350"/>
            <a:ext cx="2065337" cy="18288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0"/>
            <a:ext cx="7234238" cy="6716713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</p:txBody>
      </p:sp>
      <p:sp>
        <p:nvSpPr>
          <p:cNvPr id="10" name="Slunce 9"/>
          <p:cNvSpPr/>
          <p:nvPr/>
        </p:nvSpPr>
        <p:spPr>
          <a:xfrm>
            <a:off x="6300788" y="260350"/>
            <a:ext cx="2065337" cy="18288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795" name="TextovéPole 5"/>
          <p:cNvSpPr txBox="1">
            <a:spLocks noChangeArrowheads="1"/>
          </p:cNvSpPr>
          <p:nvPr/>
        </p:nvSpPr>
        <p:spPr bwMode="auto">
          <a:xfrm>
            <a:off x="684213" y="801688"/>
            <a:ext cx="5438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O své tělo musíme pečovat. Co je zdravé?</a:t>
            </a:r>
          </a:p>
        </p:txBody>
      </p:sp>
      <p:sp>
        <p:nvSpPr>
          <p:cNvPr id="33796" name="TextovéPole 6"/>
          <p:cNvSpPr txBox="1">
            <a:spLocks noChangeArrowheads="1"/>
          </p:cNvSpPr>
          <p:nvPr/>
        </p:nvSpPr>
        <p:spPr bwMode="auto">
          <a:xfrm>
            <a:off x="693738" y="2132013"/>
            <a:ext cx="6619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Úkol: zakroužkuj zdravé potraviny, nezdravé škrtni.</a:t>
            </a:r>
          </a:p>
        </p:txBody>
      </p:sp>
      <p:sp>
        <p:nvSpPr>
          <p:cNvPr id="33797" name="TextovéPole 7"/>
          <p:cNvSpPr txBox="1">
            <a:spLocks noChangeArrowheads="1"/>
          </p:cNvSpPr>
          <p:nvPr/>
        </p:nvSpPr>
        <p:spPr bwMode="auto">
          <a:xfrm>
            <a:off x="1403350" y="3789363"/>
            <a:ext cx="1512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smažený řízek</a:t>
            </a:r>
          </a:p>
        </p:txBody>
      </p:sp>
      <p:sp>
        <p:nvSpPr>
          <p:cNvPr id="33798" name="TextovéPole 8"/>
          <p:cNvSpPr txBox="1">
            <a:spLocks noChangeArrowheads="1"/>
          </p:cNvSpPr>
          <p:nvPr/>
        </p:nvSpPr>
        <p:spPr bwMode="auto">
          <a:xfrm>
            <a:off x="5435600" y="4292600"/>
            <a:ext cx="1082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limonáda</a:t>
            </a:r>
          </a:p>
        </p:txBody>
      </p:sp>
      <p:sp>
        <p:nvSpPr>
          <p:cNvPr id="33799" name="TextovéPole 10"/>
          <p:cNvSpPr txBox="1">
            <a:spLocks noChangeArrowheads="1"/>
          </p:cNvSpPr>
          <p:nvPr/>
        </p:nvSpPr>
        <p:spPr bwMode="auto">
          <a:xfrm>
            <a:off x="4500563" y="3603625"/>
            <a:ext cx="1135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minerálka</a:t>
            </a:r>
          </a:p>
        </p:txBody>
      </p:sp>
      <p:sp>
        <p:nvSpPr>
          <p:cNvPr id="33800" name="TextovéPole 11"/>
          <p:cNvSpPr txBox="1">
            <a:spLocks noChangeArrowheads="1"/>
          </p:cNvSpPr>
          <p:nvPr/>
        </p:nvSpPr>
        <p:spPr bwMode="auto">
          <a:xfrm>
            <a:off x="4356100" y="5165725"/>
            <a:ext cx="771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mléko</a:t>
            </a:r>
          </a:p>
        </p:txBody>
      </p:sp>
      <p:sp>
        <p:nvSpPr>
          <p:cNvPr id="33801" name="TextovéPole 12"/>
          <p:cNvSpPr txBox="1">
            <a:spLocks noChangeArrowheads="1"/>
          </p:cNvSpPr>
          <p:nvPr/>
        </p:nvSpPr>
        <p:spPr bwMode="auto">
          <a:xfrm>
            <a:off x="693738" y="5949950"/>
            <a:ext cx="46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sýr</a:t>
            </a:r>
          </a:p>
        </p:txBody>
      </p:sp>
      <p:sp>
        <p:nvSpPr>
          <p:cNvPr id="33802" name="TextovéPole 13"/>
          <p:cNvSpPr txBox="1">
            <a:spLocks noChangeArrowheads="1"/>
          </p:cNvSpPr>
          <p:nvPr/>
        </p:nvSpPr>
        <p:spPr bwMode="auto">
          <a:xfrm>
            <a:off x="1403350" y="5165725"/>
            <a:ext cx="1003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šlehačka</a:t>
            </a:r>
          </a:p>
        </p:txBody>
      </p:sp>
      <p:sp>
        <p:nvSpPr>
          <p:cNvPr id="33803" name="TextovéPole 14"/>
          <p:cNvSpPr txBox="1">
            <a:spLocks noChangeArrowheads="1"/>
          </p:cNvSpPr>
          <p:nvPr/>
        </p:nvSpPr>
        <p:spPr bwMode="auto">
          <a:xfrm>
            <a:off x="6659563" y="5661025"/>
            <a:ext cx="76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jogurt</a:t>
            </a:r>
          </a:p>
        </p:txBody>
      </p:sp>
      <p:sp>
        <p:nvSpPr>
          <p:cNvPr id="33804" name="TextovéPole 15"/>
          <p:cNvSpPr txBox="1">
            <a:spLocks noChangeArrowheads="1"/>
          </p:cNvSpPr>
          <p:nvPr/>
        </p:nvSpPr>
        <p:spPr bwMode="auto">
          <a:xfrm>
            <a:off x="6875463" y="3789363"/>
            <a:ext cx="728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párek</a:t>
            </a:r>
          </a:p>
        </p:txBody>
      </p:sp>
      <p:pic>
        <p:nvPicPr>
          <p:cNvPr id="33808" name="Picture 16" descr="MC90040787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3933825"/>
            <a:ext cx="946150" cy="1136650"/>
          </a:xfrm>
          <a:prstGeom prst="rect">
            <a:avLst/>
          </a:prstGeom>
          <a:noFill/>
        </p:spPr>
      </p:pic>
      <p:pic>
        <p:nvPicPr>
          <p:cNvPr id="33809" name="Picture 17" descr="MC90030492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4365625"/>
            <a:ext cx="744537" cy="1101725"/>
          </a:xfrm>
          <a:prstGeom prst="rect">
            <a:avLst/>
          </a:prstGeom>
          <a:noFill/>
        </p:spPr>
      </p:pic>
      <p:pic>
        <p:nvPicPr>
          <p:cNvPr id="33812" name="Picture 20" descr="MC900358671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5516563"/>
            <a:ext cx="854075" cy="1130300"/>
          </a:xfrm>
          <a:prstGeom prst="rect">
            <a:avLst/>
          </a:prstGeom>
          <a:noFill/>
        </p:spPr>
      </p:pic>
      <p:pic>
        <p:nvPicPr>
          <p:cNvPr id="33813" name="Picture 21" descr="MC900331257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67400" y="3068638"/>
            <a:ext cx="790575" cy="779462"/>
          </a:xfrm>
          <a:prstGeom prst="rect">
            <a:avLst/>
          </a:prstGeom>
          <a:noFill/>
        </p:spPr>
      </p:pic>
      <p:pic>
        <p:nvPicPr>
          <p:cNvPr id="33814" name="Picture 22" descr="MC900215159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8263" y="5710238"/>
            <a:ext cx="1223962" cy="838200"/>
          </a:xfrm>
          <a:prstGeom prst="rect">
            <a:avLst/>
          </a:prstGeom>
          <a:noFill/>
        </p:spPr>
      </p:pic>
      <p:pic>
        <p:nvPicPr>
          <p:cNvPr id="33815" name="Picture 23" descr="MC900193546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9750" y="4005263"/>
            <a:ext cx="787400" cy="1098550"/>
          </a:xfrm>
          <a:prstGeom prst="rect">
            <a:avLst/>
          </a:prstGeom>
          <a:noFill/>
        </p:spPr>
      </p:pic>
      <p:pic>
        <p:nvPicPr>
          <p:cNvPr id="33816" name="Picture 24" descr="MC900335787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064500" y="3141663"/>
            <a:ext cx="806450" cy="1147762"/>
          </a:xfrm>
          <a:prstGeom prst="rect">
            <a:avLst/>
          </a:prstGeom>
          <a:noFill/>
        </p:spPr>
      </p:pic>
      <p:pic>
        <p:nvPicPr>
          <p:cNvPr id="33817" name="Picture 25" descr="MC900335756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00338" y="2924175"/>
            <a:ext cx="757237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38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38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3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38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38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3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3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3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3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3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3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3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33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7" grpId="0"/>
      <p:bldP spid="33798" grpId="0"/>
      <p:bldP spid="33799" grpId="0"/>
      <p:bldP spid="33800" grpId="0"/>
      <p:bldP spid="33801" grpId="0"/>
      <p:bldP spid="33802" grpId="0"/>
      <p:bldP spid="33803" grpId="0"/>
      <p:bldP spid="3380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0"/>
            <a:ext cx="7234238" cy="6716713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»"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25425" y="188913"/>
            <a:ext cx="41767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Hra na pravdu…..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5425" y="2011363"/>
            <a:ext cx="57388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Na obrázcích podtrhni, co máš opravdu rád!</a:t>
            </a:r>
          </a:p>
          <a:p>
            <a:r>
              <a:rPr lang="cs-CZ" sz="2400" b="1">
                <a:latin typeface="Calibri" pitchFamily="34" charset="0"/>
              </a:rPr>
              <a:t>Odpovídej podle pravdy </a:t>
            </a:r>
            <a:r>
              <a:rPr lang="cs-CZ" sz="2400" b="1">
                <a:latin typeface="Calibri" pitchFamily="34" charset="0"/>
                <a:sym typeface="Wingdings" pitchFamily="2" charset="2"/>
              </a:rPr>
              <a:t></a:t>
            </a:r>
            <a:endParaRPr lang="cs-CZ" sz="2400" b="1">
              <a:latin typeface="Calibri" pitchFamily="34" charset="0"/>
            </a:endParaRPr>
          </a:p>
        </p:txBody>
      </p:sp>
      <p:pic>
        <p:nvPicPr>
          <p:cNvPr id="34822" name="Picture 6" descr="MC90042384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513854">
            <a:off x="6516688" y="469900"/>
            <a:ext cx="2016125" cy="194945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Zdroje: Čerpáno z galerie Microsoft Office </a:t>
            </a:r>
            <a:r>
              <a:rPr lang="cs-CZ" b="1" u="sng" dirty="0" smtClean="0">
                <a:hlinkClick r:id="rId2"/>
              </a:rPr>
              <a:t>www.microsoft.office.com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205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Thermal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Matematika- násob10</dc:title>
  <dc:creator>Mirka Cedidlová</dc:creator>
  <cp:lastModifiedBy>Mirka Cedidlová</cp:lastModifiedBy>
  <cp:revision>55</cp:revision>
  <dcterms:created xsi:type="dcterms:W3CDTF">2012-03-23T12:47:45Z</dcterms:created>
  <dcterms:modified xsi:type="dcterms:W3CDTF">2012-09-18T11:27:00Z</dcterms:modified>
</cp:coreProperties>
</file>