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60" r:id="rId2"/>
    <p:sldId id="257" r:id="rId3"/>
    <p:sldId id="258" r:id="rId4"/>
    <p:sldId id="275" r:id="rId5"/>
    <p:sldId id="276" r:id="rId6"/>
    <p:sldId id="277" r:id="rId7"/>
    <p:sldId id="278" r:id="rId8"/>
    <p:sldId id="279" r:id="rId9"/>
    <p:sldId id="280" r:id="rId10"/>
    <p:sldId id="262" r:id="rId11"/>
    <p:sldId id="263" r:id="rId12"/>
    <p:sldId id="264" r:id="rId13"/>
    <p:sldId id="274" r:id="rId14"/>
    <p:sldId id="273" r:id="rId15"/>
    <p:sldId id="265" r:id="rId16"/>
    <p:sldId id="282" r:id="rId17"/>
    <p:sldId id="266" r:id="rId18"/>
    <p:sldId id="267" r:id="rId19"/>
    <p:sldId id="268" r:id="rId20"/>
    <p:sldId id="269" r:id="rId21"/>
    <p:sldId id="284" r:id="rId22"/>
    <p:sldId id="271" r:id="rId23"/>
    <p:sldId id="270" r:id="rId24"/>
    <p:sldId id="285" r:id="rId25"/>
    <p:sldId id="287" r:id="rId26"/>
    <p:sldId id="281" r:id="rId27"/>
    <p:sldId id="261" r:id="rId28"/>
    <p:sldId id="259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smtClean="0"/>
            <a:t>VY_32_INOVACE_23_Vlastivěda_5.ROČNÍK_STŘEDNÍ </a:t>
          </a:r>
          <a:r>
            <a:rPr lang="cs-CZ" dirty="0" smtClean="0"/>
            <a:t>A JIŽNÍ MORAVA III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Téma:Střední a jižní Morava – kulturní a přírodní zajímavosti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AA453ABF-C4C2-4C86-9DAC-E7DE265F803E}">
      <dgm:prSet/>
      <dgm:spPr/>
      <dgm:t>
        <a:bodyPr/>
        <a:lstStyle/>
        <a:p>
          <a:pPr algn="l" rtl="0"/>
          <a:r>
            <a:rPr lang="cs-CZ" dirty="0" smtClean="0"/>
            <a:t>Vytvořeno: únor 2012</a:t>
          </a:r>
          <a:endParaRPr lang="cs-CZ" dirty="0"/>
        </a:p>
      </dgm:t>
    </dgm:pt>
    <dgm:pt modelId="{C05B8498-0D63-478C-8F6F-BF29EF5C9302}" type="parTrans" cxnId="{8BAABB08-565C-4A44-B4D8-F5A958D79F64}">
      <dgm:prSet/>
      <dgm:spPr/>
      <dgm:t>
        <a:bodyPr/>
        <a:lstStyle/>
        <a:p>
          <a:pPr algn="l"/>
          <a:endParaRPr lang="cs-CZ"/>
        </a:p>
      </dgm:t>
    </dgm:pt>
    <dgm:pt modelId="{0A53DFF7-8422-4E1B-AD06-CA3BD3AFDA60}" type="sibTrans" cxnId="{8BAABB08-565C-4A44-B4D8-F5A958D79F64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4C842D05-76F2-45F7-B1FF-51E60C4B49C2}" type="pres">
      <dgm:prSet presAssocID="{AA453ABF-C4C2-4C86-9DAC-E7DE265F803E}" presName="vertSpace5" presStyleLbl="node1" presStyleIdx="3" presStyleCnt="6"/>
      <dgm:spPr/>
      <dgm:t>
        <a:bodyPr/>
        <a:lstStyle/>
        <a:p>
          <a:endParaRPr lang="cs-CZ"/>
        </a:p>
      </dgm:t>
    </dgm:pt>
    <dgm:pt modelId="{CDF84B58-CB73-43C4-9184-45928B14CCF5}" type="pres">
      <dgm:prSet presAssocID="{AA453ABF-C4C2-4C86-9DAC-E7DE265F803E}" presName="circle5" presStyleLbl="node1" presStyleIdx="4" presStyleCnt="6"/>
      <dgm:spPr/>
      <dgm:t>
        <a:bodyPr/>
        <a:lstStyle/>
        <a:p>
          <a:endParaRPr lang="cs-CZ"/>
        </a:p>
      </dgm:t>
    </dgm:pt>
    <dgm:pt modelId="{15321C22-88E1-4F08-974A-9FB8B782F5BE}" type="pres">
      <dgm:prSet presAssocID="{AA453ABF-C4C2-4C86-9DAC-E7DE265F803E}" presName="rect5" presStyleLbl="alignAcc1" presStyleIdx="4" presStyleCnt="6"/>
      <dgm:spPr/>
      <dgm:t>
        <a:bodyPr/>
        <a:lstStyle/>
        <a:p>
          <a:endParaRPr lang="cs-CZ"/>
        </a:p>
      </dgm:t>
    </dgm:pt>
    <dgm:pt modelId="{37FDE506-A769-4D3B-BBC4-5E3DC5288E25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DED2F19B-9717-43F8-BCCE-1002FC456EA6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ABD3F171-5D88-4E42-960C-74D30F921E2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81A902-6539-49DE-AC0F-D793308D131F}" type="pres">
      <dgm:prSet presAssocID="{AA453ABF-C4C2-4C86-9DAC-E7DE265F803E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FF0DFA-A81B-4687-ADB3-30789903FC44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6AC9907-0EF3-4A7F-A6A7-AD37B88ABB6F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063FC34-60F9-4D29-9086-1B5AF60B3F25}" type="presOf" srcId="{D8197B8C-B260-4A16-BDF4-0947B075E274}" destId="{5A5FFA88-C948-4069-8E93-59FA12366E83}" srcOrd="1" destOrd="0" presId="urn:microsoft.com/office/officeart/2005/8/layout/target3"/>
    <dgm:cxn modelId="{AE4E0F8C-7E99-4638-8B7C-9C36F6C29B66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C5B2711-9473-440F-915E-B434E7BA50CD}" type="presOf" srcId="{D1D4F407-5343-4D3F-B5B9-D407B03CAEB4}" destId="{AED2198E-93D5-4001-81B4-73124B309672}" srcOrd="1" destOrd="0" presId="urn:microsoft.com/office/officeart/2005/8/layout/target3"/>
    <dgm:cxn modelId="{5805C667-4C85-49DD-9A37-DE78C3C987FA}" type="presOf" srcId="{AA453ABF-C4C2-4C86-9DAC-E7DE265F803E}" destId="{15321C22-88E1-4F08-974A-9FB8B782F5BE}" srcOrd="0" destOrd="0" presId="urn:microsoft.com/office/officeart/2005/8/layout/target3"/>
    <dgm:cxn modelId="{41DB81B4-9C89-44B3-924E-F41262BC4009}" type="presOf" srcId="{B651F6E3-6281-48DB-9319-2AEAFDAE7572}" destId="{619D679B-A015-4ECF-8348-D1034C574F40}" srcOrd="0" destOrd="0" presId="urn:microsoft.com/office/officeart/2005/8/layout/target3"/>
    <dgm:cxn modelId="{E970799A-1F43-42B6-9CFA-0EF9CC3AE851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05C234C-035A-41D1-B25E-18E5A06377E7}" type="presOf" srcId="{AA453ABF-C4C2-4C86-9DAC-E7DE265F803E}" destId="{D181A902-6539-49DE-AC0F-D793308D131F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0793CAA-8607-4C1A-8E67-F88C370A0451}" type="presOf" srcId="{4C35D32F-0EAB-4CD7-82EE-45574DC2A586}" destId="{30FF0DFA-A81B-4687-ADB3-30789903FC44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6D82378-ECBC-4759-8B55-2ECE83421127}" type="presOf" srcId="{D1B46980-6531-4606-95E6-44980827E919}" destId="{2BE915AB-18AA-4053-B92C-3BFC9ED204BB}" srcOrd="1" destOrd="0" presId="urn:microsoft.com/office/officeart/2005/8/layout/target3"/>
    <dgm:cxn modelId="{2A911FF7-1885-4C46-85EB-62C556D839F7}" type="presOf" srcId="{4C35D32F-0EAB-4CD7-82EE-45574DC2A586}" destId="{ABD3F171-5D88-4E42-960C-74D30F921E25}" srcOrd="0" destOrd="0" presId="urn:microsoft.com/office/officeart/2005/8/layout/target3"/>
    <dgm:cxn modelId="{45EE0EEF-C1CA-4C4E-ADB8-BDA5988B02D3}" type="presOf" srcId="{D1B46980-6531-4606-95E6-44980827E919}" destId="{6140AFEC-043D-4C43-A2F9-D0F5331DF3A3}" srcOrd="0" destOrd="0" presId="urn:microsoft.com/office/officeart/2005/8/layout/target3"/>
    <dgm:cxn modelId="{8BAABB08-565C-4A44-B4D8-F5A958D79F64}" srcId="{757F3AB3-0718-4624-B441-E567A8F0AB56}" destId="{AA453ABF-C4C2-4C86-9DAC-E7DE265F803E}" srcOrd="4" destOrd="0" parTransId="{C05B8498-0D63-478C-8F6F-BF29EF5C9302}" sibTransId="{0A53DFF7-8422-4E1B-AD06-CA3BD3AFDA60}"/>
    <dgm:cxn modelId="{2D6F77DD-7A1D-460F-B093-40216E777F03}" type="presOf" srcId="{D1D4F407-5343-4D3F-B5B9-D407B03CAEB4}" destId="{D005CE8C-CC26-4C3E-AC11-E15060ECD759}" srcOrd="0" destOrd="0" presId="urn:microsoft.com/office/officeart/2005/8/layout/target3"/>
    <dgm:cxn modelId="{7BE44C81-135D-43F5-AB27-D351DD78A2D1}" type="presParOf" srcId="{333A1088-737F-45CB-B68E-254E46348037}" destId="{F5ABB229-8D3B-4694-996A-96F23CF14429}" srcOrd="0" destOrd="0" presId="urn:microsoft.com/office/officeart/2005/8/layout/target3"/>
    <dgm:cxn modelId="{4357D69C-7730-434C-8C0E-D29BE4536C06}" type="presParOf" srcId="{333A1088-737F-45CB-B68E-254E46348037}" destId="{F41139FD-01EE-4571-8B17-4FB00FC51163}" srcOrd="1" destOrd="0" presId="urn:microsoft.com/office/officeart/2005/8/layout/target3"/>
    <dgm:cxn modelId="{7499D22F-8C73-4F4D-8D0E-0DEECE323627}" type="presParOf" srcId="{333A1088-737F-45CB-B68E-254E46348037}" destId="{D005CE8C-CC26-4C3E-AC11-E15060ECD759}" srcOrd="2" destOrd="0" presId="urn:microsoft.com/office/officeart/2005/8/layout/target3"/>
    <dgm:cxn modelId="{3F6DBDE8-6FAD-4FEE-8DF5-EB367B7AE358}" type="presParOf" srcId="{333A1088-737F-45CB-B68E-254E46348037}" destId="{2C702D82-9B77-49B7-9568-BB8EB47C3372}" srcOrd="3" destOrd="0" presId="urn:microsoft.com/office/officeart/2005/8/layout/target3"/>
    <dgm:cxn modelId="{FF50CB6D-D89E-48B1-AC6E-A1342520C658}" type="presParOf" srcId="{333A1088-737F-45CB-B68E-254E46348037}" destId="{A52A0455-90FF-4808-ABD0-F02540D31D5A}" srcOrd="4" destOrd="0" presId="urn:microsoft.com/office/officeart/2005/8/layout/target3"/>
    <dgm:cxn modelId="{F0ED58CE-AD0E-42D5-8997-54FF6E958C3E}" type="presParOf" srcId="{333A1088-737F-45CB-B68E-254E46348037}" destId="{6140AFEC-043D-4C43-A2F9-D0F5331DF3A3}" srcOrd="5" destOrd="0" presId="urn:microsoft.com/office/officeart/2005/8/layout/target3"/>
    <dgm:cxn modelId="{10BE4D5C-1DD3-4219-8373-02CDFC9D1D1B}" type="presParOf" srcId="{333A1088-737F-45CB-B68E-254E46348037}" destId="{9358AC05-5D7D-4327-9F80-1AD486AEA664}" srcOrd="6" destOrd="0" presId="urn:microsoft.com/office/officeart/2005/8/layout/target3"/>
    <dgm:cxn modelId="{E773EB04-0D18-44C3-92DF-AF0293B07F00}" type="presParOf" srcId="{333A1088-737F-45CB-B68E-254E46348037}" destId="{313FC574-E1CD-4FB4-B054-0B805CE0447D}" srcOrd="7" destOrd="0" presId="urn:microsoft.com/office/officeart/2005/8/layout/target3"/>
    <dgm:cxn modelId="{0DB244F6-7A6C-40AF-8B61-48C9A615B5D7}" type="presParOf" srcId="{333A1088-737F-45CB-B68E-254E46348037}" destId="{619D679B-A015-4ECF-8348-D1034C574F40}" srcOrd="8" destOrd="0" presId="urn:microsoft.com/office/officeart/2005/8/layout/target3"/>
    <dgm:cxn modelId="{BE898E2B-6D30-4333-9E11-5F493403F61F}" type="presParOf" srcId="{333A1088-737F-45CB-B68E-254E46348037}" destId="{322283A8-4A27-4CDA-BAE3-F381106A9174}" srcOrd="9" destOrd="0" presId="urn:microsoft.com/office/officeart/2005/8/layout/target3"/>
    <dgm:cxn modelId="{52E0BC0F-3CE4-4A7A-8651-F26CC1CD168C}" type="presParOf" srcId="{333A1088-737F-45CB-B68E-254E46348037}" destId="{FFC9F71D-1B4F-4AD9-A4A6-86ADEFC8AF5C}" srcOrd="10" destOrd="0" presId="urn:microsoft.com/office/officeart/2005/8/layout/target3"/>
    <dgm:cxn modelId="{8505504B-FD28-40AD-A264-088AB8F727B3}" type="presParOf" srcId="{333A1088-737F-45CB-B68E-254E46348037}" destId="{25B08C86-7E15-44DC-BE7F-FFB55DD49D12}" srcOrd="11" destOrd="0" presId="urn:microsoft.com/office/officeart/2005/8/layout/target3"/>
    <dgm:cxn modelId="{D6BCA83E-E102-46DA-846C-AA804BE92E1A}" type="presParOf" srcId="{333A1088-737F-45CB-B68E-254E46348037}" destId="{4C842D05-76F2-45F7-B1FF-51E60C4B49C2}" srcOrd="12" destOrd="0" presId="urn:microsoft.com/office/officeart/2005/8/layout/target3"/>
    <dgm:cxn modelId="{BE9BE3BE-3C0E-48B5-A663-151B83308737}" type="presParOf" srcId="{333A1088-737F-45CB-B68E-254E46348037}" destId="{CDF84B58-CB73-43C4-9184-45928B14CCF5}" srcOrd="13" destOrd="0" presId="urn:microsoft.com/office/officeart/2005/8/layout/target3"/>
    <dgm:cxn modelId="{9243ABF7-CAB4-4B65-A5C8-FEB96D7E5E9A}" type="presParOf" srcId="{333A1088-737F-45CB-B68E-254E46348037}" destId="{15321C22-88E1-4F08-974A-9FB8B782F5BE}" srcOrd="14" destOrd="0" presId="urn:microsoft.com/office/officeart/2005/8/layout/target3"/>
    <dgm:cxn modelId="{DC47DD29-7938-4F53-B73D-5C6F7695F04D}" type="presParOf" srcId="{333A1088-737F-45CB-B68E-254E46348037}" destId="{37FDE506-A769-4D3B-BBC4-5E3DC5288E25}" srcOrd="15" destOrd="0" presId="urn:microsoft.com/office/officeart/2005/8/layout/target3"/>
    <dgm:cxn modelId="{6BDC1D93-389B-4587-8E46-0C1FA389825D}" type="presParOf" srcId="{333A1088-737F-45CB-B68E-254E46348037}" destId="{DED2F19B-9717-43F8-BCCE-1002FC456EA6}" srcOrd="16" destOrd="0" presId="urn:microsoft.com/office/officeart/2005/8/layout/target3"/>
    <dgm:cxn modelId="{E4E9214C-A12F-46AB-9E0A-3CA29B746003}" type="presParOf" srcId="{333A1088-737F-45CB-B68E-254E46348037}" destId="{ABD3F171-5D88-4E42-960C-74D30F921E25}" srcOrd="17" destOrd="0" presId="urn:microsoft.com/office/officeart/2005/8/layout/target3"/>
    <dgm:cxn modelId="{B88AE12F-3032-4543-967F-0875A3F75B21}" type="presParOf" srcId="{333A1088-737F-45CB-B68E-254E46348037}" destId="{AED2198E-93D5-4001-81B4-73124B309672}" srcOrd="18" destOrd="0" presId="urn:microsoft.com/office/officeart/2005/8/layout/target3"/>
    <dgm:cxn modelId="{F84F89E3-CF87-46BE-8951-4A5FA53FA687}" type="presParOf" srcId="{333A1088-737F-45CB-B68E-254E46348037}" destId="{2BE915AB-18AA-4053-B92C-3BFC9ED204BB}" srcOrd="19" destOrd="0" presId="urn:microsoft.com/office/officeart/2005/8/layout/target3"/>
    <dgm:cxn modelId="{229E23D3-CB52-4B40-8B42-1E9440A701AC}" type="presParOf" srcId="{333A1088-737F-45CB-B68E-254E46348037}" destId="{6BB5E863-4638-4E1D-BFDE-399D028AC4ED}" srcOrd="20" destOrd="0" presId="urn:microsoft.com/office/officeart/2005/8/layout/target3"/>
    <dgm:cxn modelId="{269857D2-90BA-4F7B-9287-531D9F740133}" type="presParOf" srcId="{333A1088-737F-45CB-B68E-254E46348037}" destId="{5A5FFA88-C948-4069-8E93-59FA12366E83}" srcOrd="21" destOrd="0" presId="urn:microsoft.com/office/officeart/2005/8/layout/target3"/>
    <dgm:cxn modelId="{849C000A-B8B7-4A2A-9E1B-9CD377C0A496}" type="presParOf" srcId="{333A1088-737F-45CB-B68E-254E46348037}" destId="{D181A902-6539-49DE-AC0F-D793308D131F}" srcOrd="22" destOrd="0" presId="urn:microsoft.com/office/officeart/2005/8/layout/target3"/>
    <dgm:cxn modelId="{E33729EE-9787-4F91-A883-BBED66B14603}" type="presParOf" srcId="{333A1088-737F-45CB-B68E-254E46348037}" destId="{30FF0DFA-A81B-4687-ADB3-30789903FC4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Alena Darebná</a:t>
          </a:r>
          <a:endParaRPr lang="cs-CZ" sz="12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VY_32_INOVACE_23_Vlastivěda_5.ROČNÍK_STŘEDNÍ </a:t>
          </a:r>
          <a:r>
            <a:rPr lang="cs-CZ" sz="1200" kern="1200" dirty="0" smtClean="0"/>
            <a:t>A JIŽNÍ MORAVA III</a:t>
          </a:r>
          <a:endParaRPr lang="cs-CZ" sz="12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Téma:Střední a jižní Morava – kulturní a přírodní zajímavosti</a:t>
          </a:r>
          <a:endParaRPr lang="cs-CZ" sz="1200" kern="1200" dirty="0"/>
        </a:p>
      </dsp:txBody>
      <dsp:txXfrm>
        <a:off x="1273857" y="955392"/>
        <a:ext cx="5350878" cy="318465"/>
      </dsp:txXfrm>
    </dsp:sp>
    <dsp:sp modelId="{CDF84B58-CB73-43C4-9184-45928B14CCF5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321C22-88E1-4F08-974A-9FB8B782F5BE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Vytvořeno: únor 2012</a:t>
          </a:r>
          <a:endParaRPr lang="cs-CZ" sz="1200" kern="1200" dirty="0"/>
        </a:p>
      </dsp:txBody>
      <dsp:txXfrm>
        <a:off x="1273857" y="1273857"/>
        <a:ext cx="5350878" cy="318465"/>
      </dsp:txXfrm>
    </dsp:sp>
    <dsp:sp modelId="{DED2F19B-9717-43F8-BCCE-1002FC456EA6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BD3F171-5D88-4E42-960C-74D30F921E2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C27C63-98C0-4D4A-B27F-4F285A55AF0F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26808E-D147-4AC5-9C06-1ABA9EF578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1742-D521-4C14-8116-894FF117DFCD}" type="slidenum">
              <a:rPr lang="cs-CZ" smtClean="0"/>
              <a:pPr/>
              <a:t>28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ACF353-7F72-4EB3-A1FE-9EC31FA8C3CA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zemepis.com/images/mapycr/krajecr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9/9c/GuentherZ_2010-07-19_0031_Vranov_Schloss_Serpentine.jpg/800px-GuentherZ_2010-07-19_0031_Vranov_Schloss_Serpentine.jpg" TargetMode="External"/><Relationship Id="rId2" Type="http://schemas.openxmlformats.org/officeDocument/2006/relationships/hyperlink" Target="http://upload.wikimedia.org/wikipedia/commons/thumb/e/e9/B%C5%99eclav_Castle.JPG/800px-B%C5%99eclav_Castle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uristik.cz/cz/kraje/kategorie/krajina/prirodni-zajimavosti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je určena žákům 5.tříd.</a:t>
            </a:r>
          </a:p>
          <a:p>
            <a:r>
              <a:rPr lang="cs-CZ" dirty="0" smtClean="0"/>
              <a:t>Seznámí je se základními údaji o </a:t>
            </a:r>
            <a:r>
              <a:rPr lang="cs-CZ" b="1" dirty="0" smtClean="0"/>
              <a:t>střední a jižní Moravě</a:t>
            </a:r>
            <a:r>
              <a:rPr lang="cs-CZ" dirty="0" smtClean="0"/>
              <a:t> – kulturními a přírodními památkami.</a:t>
            </a:r>
          </a:p>
          <a:p>
            <a:r>
              <a:rPr lang="cs-CZ" dirty="0" smtClean="0"/>
              <a:t>Prezentace je obohacena o aktuální informace z internetových zdrojů.</a:t>
            </a:r>
          </a:p>
          <a:p>
            <a:r>
              <a:rPr lang="cs-CZ" dirty="0" smtClean="0"/>
              <a:t>Prezentace je zpracována jako doplňkový materiál k učebnici Vlastivědy – Putování po České republice (Alter)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4852988"/>
            <a:ext cx="8458200" cy="1222375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Mapa ČR</a:t>
            </a:r>
            <a:endParaRPr lang="cs-CZ" dirty="0"/>
          </a:p>
        </p:txBody>
      </p:sp>
      <p:pic>
        <p:nvPicPr>
          <p:cNvPr id="4" name="Picture 5" descr="C:\Users\Alena\AppData\Local\Microsoft\Windows\Temporary Internet Files\Content.IE5\PWE99ZHM\MC900338164[1].wm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56176" y="980728"/>
            <a:ext cx="1298448" cy="1835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Kulturní pamětihodnosti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 Morava je území s dávným osídlením – lovci mamutů – pozůstatky u </a:t>
            </a:r>
            <a:r>
              <a:rPr lang="cs-CZ" b="1" dirty="0" smtClean="0">
                <a:solidFill>
                  <a:srgbClr val="C00000"/>
                </a:solidFill>
              </a:rPr>
              <a:t>Věstonic </a:t>
            </a:r>
            <a:r>
              <a:rPr lang="cs-CZ" dirty="0" smtClean="0"/>
              <a:t>(</a:t>
            </a:r>
            <a:r>
              <a:rPr lang="cs-CZ" dirty="0" smtClean="0">
                <a:solidFill>
                  <a:srgbClr val="C00000"/>
                </a:solidFill>
              </a:rPr>
              <a:t>Věstonická Venuše</a:t>
            </a:r>
            <a:r>
              <a:rPr lang="cs-CZ" dirty="0" smtClean="0"/>
              <a:t>)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Moravský kras </a:t>
            </a:r>
            <a:r>
              <a:rPr lang="cs-CZ" dirty="0" smtClean="0"/>
              <a:t>– nacházíme rovněž stopy dávného osídlení (E. </a:t>
            </a:r>
            <a:r>
              <a:rPr lang="cs-CZ" dirty="0" err="1" smtClean="0"/>
              <a:t>Štorch</a:t>
            </a:r>
            <a:r>
              <a:rPr lang="cs-CZ" dirty="0" smtClean="0"/>
              <a:t> – Lovci mamutů)</a:t>
            </a:r>
          </a:p>
          <a:p>
            <a:r>
              <a:rPr lang="cs-CZ" dirty="0" smtClean="0"/>
              <a:t>JV Morava – </a:t>
            </a:r>
            <a:r>
              <a:rPr lang="cs-CZ" b="1" dirty="0" smtClean="0">
                <a:solidFill>
                  <a:srgbClr val="C00000"/>
                </a:solidFill>
              </a:rPr>
              <a:t>Mikulčice</a:t>
            </a:r>
            <a:r>
              <a:rPr lang="cs-CZ" dirty="0" smtClean="0"/>
              <a:t> – památky na </a:t>
            </a:r>
            <a:r>
              <a:rPr lang="cs-CZ" dirty="0" smtClean="0">
                <a:solidFill>
                  <a:srgbClr val="FF0000"/>
                </a:solidFill>
              </a:rPr>
              <a:t>Velkomoravskou říši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Věstonická Venuše          Mamut</a:t>
            </a:r>
            <a:endParaRPr lang="cs-CZ" dirty="0"/>
          </a:p>
        </p:txBody>
      </p:sp>
      <p:pic>
        <p:nvPicPr>
          <p:cNvPr id="1331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 bwMode="auto">
          <a:xfrm>
            <a:off x="6286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482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Lovci mamutů</a:t>
            </a:r>
            <a:endParaRPr lang="cs-CZ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Kulturní pamětihodnosti z novější doby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Zámek </a:t>
            </a:r>
            <a:r>
              <a:rPr lang="cs-CZ" dirty="0" smtClean="0">
                <a:solidFill>
                  <a:srgbClr val="C00000"/>
                </a:solidFill>
              </a:rPr>
              <a:t>Bojnice</a:t>
            </a:r>
          </a:p>
          <a:p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Znojmo</a:t>
            </a:r>
            <a:r>
              <a:rPr lang="cs-CZ" dirty="0" smtClean="0"/>
              <a:t> – historické vinobraní</a:t>
            </a:r>
          </a:p>
          <a:p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Břeclav</a:t>
            </a:r>
            <a:r>
              <a:rPr lang="cs-CZ" dirty="0" smtClean="0"/>
              <a:t> - hrad – národopisné  slavnosti</a:t>
            </a:r>
          </a:p>
          <a:p>
            <a:endParaRPr lang="cs-CZ" dirty="0" smtClean="0"/>
          </a:p>
          <a:p>
            <a:r>
              <a:rPr lang="cs-CZ" dirty="0" smtClean="0"/>
              <a:t>Zámek </a:t>
            </a:r>
            <a:r>
              <a:rPr lang="cs-CZ" dirty="0" smtClean="0">
                <a:hlinkClick r:id="rId3"/>
              </a:rPr>
              <a:t>Vranov nad Dyjí </a:t>
            </a:r>
            <a:r>
              <a:rPr lang="cs-CZ" dirty="0" smtClean="0"/>
              <a:t>– nedaleko Brna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Bojnice</a:t>
            </a:r>
            <a:endParaRPr lang="cs-CZ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 bwMode="auto">
          <a:xfrm>
            <a:off x="6286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482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Rekreace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letní rekreaci se využívají vodní plochy: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Novomlýnské nádrže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Vranovská přehrada </a:t>
            </a:r>
            <a:r>
              <a:rPr lang="cs-CZ" dirty="0" smtClean="0"/>
              <a:t>na Dyji u Znojma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Moravský kras </a:t>
            </a:r>
            <a:r>
              <a:rPr lang="cs-CZ" dirty="0" smtClean="0"/>
              <a:t>– jeskyně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Národní park Podyjí </a:t>
            </a:r>
            <a:r>
              <a:rPr lang="cs-CZ" dirty="0" smtClean="0"/>
              <a:t>– hluboké údolí řeky Dyje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Lidové zvyky, vinné sklípky a upravené vesnice Slovácka </a:t>
            </a:r>
            <a:r>
              <a:rPr lang="cs-CZ" dirty="0" smtClean="0"/>
              <a:t>– táhnou turisty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Nové mlýny </a:t>
            </a:r>
            <a:r>
              <a:rPr lang="cs-CZ" dirty="0" smtClean="0"/>
              <a:t>– </a:t>
            </a:r>
            <a:r>
              <a:rPr lang="cs-CZ" sz="2800" dirty="0" smtClean="0"/>
              <a:t>přehradní nádrže na řece Dyji</a:t>
            </a:r>
            <a:endParaRPr lang="cs-CZ" sz="28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Dívčí hrad</a:t>
            </a:r>
            <a:endParaRPr lang="cs-CZ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331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Zámek </a:t>
            </a:r>
            <a:r>
              <a:rPr lang="cs-CZ" dirty="0" smtClean="0">
                <a:solidFill>
                  <a:srgbClr val="002060"/>
                </a:solidFill>
              </a:rPr>
              <a:t>Lednice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Znojmo</a:t>
            </a:r>
            <a:endParaRPr lang="cs-CZ" dirty="0"/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Znojmo – rotunda sv. Kateřiny</a:t>
            </a:r>
            <a:endParaRPr lang="cs-CZ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355976" y="1484784"/>
            <a:ext cx="3611054" cy="513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Zámek </a:t>
            </a:r>
            <a:r>
              <a:rPr lang="cs-CZ" dirty="0" smtClean="0">
                <a:solidFill>
                  <a:srgbClr val="C00000"/>
                </a:solidFill>
              </a:rPr>
              <a:t>Valtice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Mikulov</a:t>
            </a:r>
            <a:r>
              <a:rPr lang="cs-CZ" dirty="0" smtClean="0"/>
              <a:t> - zámek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0330" y="1554163"/>
            <a:ext cx="6418014" cy="4179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Mikulov</a:t>
            </a:r>
            <a:r>
              <a:rPr lang="cs-CZ" dirty="0" smtClean="0"/>
              <a:t> – zámek - </a:t>
            </a:r>
            <a:r>
              <a:rPr lang="cs-CZ" sz="2800" dirty="0" smtClean="0"/>
              <a:t>vstupní brána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Mikulov – </a:t>
            </a:r>
            <a:r>
              <a:rPr lang="cs-CZ" sz="2800" dirty="0" smtClean="0"/>
              <a:t>poutní místo v pozadí</a:t>
            </a:r>
            <a:endParaRPr lang="cs-CZ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Mikulovský vinný sklep – </a:t>
            </a:r>
            <a:r>
              <a:rPr lang="cs-CZ" sz="3100" dirty="0" smtClean="0"/>
              <a:t>největší sud</a:t>
            </a:r>
            <a:endParaRPr lang="cs-CZ" sz="31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Vinné sklípky v okolí </a:t>
            </a:r>
            <a:r>
              <a:rPr lang="cs-CZ" dirty="0" err="1" smtClean="0"/>
              <a:t>mikulova</a:t>
            </a:r>
            <a:endParaRPr lang="cs-CZ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0330" y="1554163"/>
            <a:ext cx="6795739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Vinné sklípky v okolí </a:t>
            </a:r>
            <a:r>
              <a:rPr lang="cs-CZ" dirty="0" err="1" smtClean="0"/>
              <a:t>mikulova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0330" y="1554163"/>
            <a:ext cx="6795739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Také vinné sklípky</a:t>
            </a:r>
            <a:endParaRPr lang="cs-CZ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43" y="1554163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Vzácné rostliny Pavlovských vrchů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1560" y="1484784"/>
            <a:ext cx="805331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Soutok Dyje a Moravy </a:t>
            </a:r>
            <a:r>
              <a:rPr lang="cs-CZ" dirty="0" smtClean="0"/>
              <a:t>– </a:t>
            </a:r>
            <a:r>
              <a:rPr lang="cs-CZ" sz="2800" dirty="0" smtClean="0"/>
              <a:t>nejjižnější místo ČR</a:t>
            </a:r>
            <a:endParaRPr lang="cs-CZ" sz="2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0330" y="1554163"/>
            <a:ext cx="6795739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Soutok Dyje a Moravy </a:t>
            </a:r>
            <a:r>
              <a:rPr lang="cs-CZ" dirty="0" smtClean="0"/>
              <a:t>– </a:t>
            </a:r>
            <a:r>
              <a:rPr lang="cs-CZ" sz="2800" dirty="0" smtClean="0"/>
              <a:t>nejjižnější místo ČR</a:t>
            </a:r>
            <a:endParaRPr lang="cs-CZ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0330" y="1554163"/>
            <a:ext cx="6795739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Kulturní zajímavost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Nivnice</a:t>
            </a:r>
            <a:r>
              <a:rPr lang="cs-CZ" dirty="0" smtClean="0"/>
              <a:t> u Uherského Brodu – rodiště </a:t>
            </a:r>
          </a:p>
          <a:p>
            <a:pPr>
              <a:buNone/>
            </a:pPr>
            <a:r>
              <a:rPr lang="cs-CZ" dirty="0" smtClean="0"/>
              <a:t>						J.A. Komenského</a:t>
            </a:r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přírodní zajímavosti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4644008" y="1556792"/>
            <a:ext cx="914400" cy="914400"/>
            <a:chOff x="4499992" y="3140968"/>
            <a:chExt cx="914400" cy="914400"/>
          </a:xfrm>
        </p:grpSpPr>
        <p:sp>
          <p:nvSpPr>
            <p:cNvPr id="5" name="Pěticípá hvězda 4"/>
            <p:cNvSpPr/>
            <p:nvPr/>
          </p:nvSpPr>
          <p:spPr>
            <a:xfrm rot="19182432"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Pěticípá hvězda 5"/>
            <p:cNvSpPr/>
            <p:nvPr/>
          </p:nvSpPr>
          <p:spPr>
            <a:xfrm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lačítko akce: Informace 6">
              <a:hlinkClick r:id="" action="ppaction://noaction" highlightClick="1"/>
            </p:cNvPr>
            <p:cNvSpPr/>
            <p:nvPr/>
          </p:nvSpPr>
          <p:spPr>
            <a:xfrm>
              <a:off x="4788024" y="3501008"/>
              <a:ext cx="360040" cy="360040"/>
            </a:xfrm>
            <a:prstGeom prst="actionButtonInformation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PHDR.CHALUPA, Petr, CSc. </a:t>
            </a:r>
            <a:r>
              <a:rPr lang="cs-CZ" i="1" dirty="0" smtClean="0"/>
              <a:t>Vlastivěda</a:t>
            </a:r>
            <a:r>
              <a:rPr lang="cs-CZ" dirty="0" smtClean="0"/>
              <a:t>: </a:t>
            </a:r>
            <a:r>
              <a:rPr lang="cs-CZ" i="1" dirty="0" smtClean="0"/>
              <a:t>Putování po České republice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2. </a:t>
            </a:r>
            <a:r>
              <a:rPr lang="cs-CZ" dirty="0" err="1" smtClean="0"/>
              <a:t>Všeň</a:t>
            </a:r>
            <a:r>
              <a:rPr lang="cs-CZ" dirty="0" smtClean="0"/>
              <a:t>: Alter, 1998c1996, 62 s. ISBN 80-857-7591-3.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hlinkClick r:id="rId3"/>
              </a:rPr>
              <a:t>http://microsoft.com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Foto - archiv autorky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537</TotalTime>
  <Words>287</Words>
  <Application>Microsoft Office PowerPoint</Application>
  <PresentationFormat>Předvádění na obrazovce (4:3)</PresentationFormat>
  <Paragraphs>60</Paragraphs>
  <Slides>28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Cesta</vt:lpstr>
      <vt:lpstr>Snímek 1</vt:lpstr>
      <vt:lpstr>ANOTACE</vt:lpstr>
      <vt:lpstr>Mapa ČR</vt:lpstr>
      <vt:lpstr>Kulturní pamětihodnosti</vt:lpstr>
      <vt:lpstr>Věstonická Venuše          Mamut</vt:lpstr>
      <vt:lpstr>Lovci mamutů</vt:lpstr>
      <vt:lpstr>Kulturní pamětihodnosti z novější doby</vt:lpstr>
      <vt:lpstr>Bojnice</vt:lpstr>
      <vt:lpstr>Rekreace</vt:lpstr>
      <vt:lpstr>Nové mlýny – přehradní nádrže na řece Dyji</vt:lpstr>
      <vt:lpstr>Dívčí hrad</vt:lpstr>
      <vt:lpstr>Zámek Lednice </vt:lpstr>
      <vt:lpstr>Znojmo</vt:lpstr>
      <vt:lpstr>Znojmo – rotunda sv. Kateřiny</vt:lpstr>
      <vt:lpstr>Zámek Valtice</vt:lpstr>
      <vt:lpstr>Mikulov - zámek</vt:lpstr>
      <vt:lpstr>Mikulov – zámek - vstupní brána</vt:lpstr>
      <vt:lpstr>Mikulov – poutní místo v pozadí</vt:lpstr>
      <vt:lpstr>Mikulovský vinný sklep – největší sud</vt:lpstr>
      <vt:lpstr>Vinné sklípky v okolí mikulova</vt:lpstr>
      <vt:lpstr>Vinné sklípky v okolí mikulova</vt:lpstr>
      <vt:lpstr>Také vinné sklípky</vt:lpstr>
      <vt:lpstr>Vzácné rostliny Pavlovských vrchů</vt:lpstr>
      <vt:lpstr>Soutok Dyje a Moravy – nejjižnější místo ČR</vt:lpstr>
      <vt:lpstr>Soutok Dyje a Moravy – nejjižnější místo ČR</vt:lpstr>
      <vt:lpstr>Kulturní zajímavost</vt:lpstr>
      <vt:lpstr>Snímek 27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59</cp:revision>
  <dcterms:created xsi:type="dcterms:W3CDTF">2012-04-17T16:47:47Z</dcterms:created>
  <dcterms:modified xsi:type="dcterms:W3CDTF">2012-09-18T17:06:22Z</dcterms:modified>
</cp:coreProperties>
</file>