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handoutMasterIdLst>
    <p:handoutMasterId r:id="rId16"/>
  </p:handoutMasterIdLst>
  <p:sldIdLst>
    <p:sldId id="256" r:id="rId2"/>
    <p:sldId id="310" r:id="rId3"/>
    <p:sldId id="323" r:id="rId4"/>
    <p:sldId id="329" r:id="rId5"/>
    <p:sldId id="309" r:id="rId6"/>
    <p:sldId id="328" r:id="rId7"/>
    <p:sldId id="325" r:id="rId8"/>
    <p:sldId id="326" r:id="rId9"/>
    <p:sldId id="327" r:id="rId10"/>
    <p:sldId id="316" r:id="rId11"/>
    <p:sldId id="317" r:id="rId12"/>
    <p:sldId id="321" r:id="rId13"/>
    <p:sldId id="322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66FF33"/>
    <a:srgbClr val="FF0066"/>
    <a:srgbClr val="FF7C80"/>
    <a:srgbClr val="663300"/>
    <a:srgbClr val="333300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16F24A-01AA-4DF0-AF27-FF37458A4AB3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F51787-FED3-46AC-94FB-F1B58439366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68750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30F81F-573E-4779-9DDA-D4D8FCBF11E8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5AA29B-6BDD-43A0-B9D7-39EB4F34D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12687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780E9-002C-4771-8409-E7EDB178F5A9}" type="datetime1">
              <a:rPr lang="cs-CZ" smtClean="0"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2206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DD802-FA7C-4401-B2F2-5608310504EB}" type="datetime1">
              <a:rPr lang="cs-CZ" smtClean="0"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2266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CB50D5-891B-4848-B398-17C147941473}" type="datetime1">
              <a:rPr lang="cs-CZ" smtClean="0"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5119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84F20-9686-4B6F-B5D8-9CEF6A539199}" type="datetime1">
              <a:rPr lang="cs-CZ" smtClean="0"/>
              <a:t>19.9.2012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2530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8C5DE-725F-41AA-96C5-03CBB71CB6A9}" type="datetime1">
              <a:rPr lang="cs-CZ" smtClean="0"/>
              <a:t>19.9.2012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172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141F7-2D77-4788-82F9-CC5B7055502C}" type="datetime1">
              <a:rPr lang="cs-CZ" smtClean="0"/>
              <a:t>19.9.2012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464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3FBB7-A427-40E0-8605-6C254CF068A0}" type="datetime1">
              <a:rPr lang="cs-CZ" smtClean="0"/>
              <a:t>19.9.2012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1742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AB5A4-24E9-4439-90BF-593C0D9EACF5}" type="datetime1">
              <a:rPr lang="cs-CZ" smtClean="0"/>
              <a:t>19.9.2012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39109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147C6-1CDD-4D6A-8C4B-57A69E051EED}" type="datetime1">
              <a:rPr lang="cs-CZ" smtClean="0"/>
              <a:t>19.9.2012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4122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4366-2E5D-48BD-BA50-444BCF327A67}" type="datetime1">
              <a:rPr lang="cs-CZ" smtClean="0"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5580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D7CFD-B4E9-43FD-A430-D8D2CA7CB0C6}" type="datetime1">
              <a:rPr lang="cs-CZ" smtClean="0"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6253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79D8DF-36E5-4B97-A89B-7379A4574731}" type="datetime1">
              <a:rPr lang="cs-CZ" smtClean="0"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35B8FF-A213-4B6A-9664-0973C8F0EC3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20951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reativecommons.org/licenses/by-sa/2.5/deed.cs" TargetMode="External"/><Relationship Id="rId2" Type="http://schemas.openxmlformats.org/officeDocument/2006/relationships/hyperlink" Target="http://creativecommons.org/licenses/by-sa/3.0/deed.cs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0">
              <a:schemeClr val="tx1">
                <a:lumMod val="0"/>
                <a:alpha val="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730623"/>
          </a:xfrm>
        </p:spPr>
        <p:txBody>
          <a:bodyPr>
            <a:normAutofit/>
          </a:bodyPr>
          <a:lstStyle/>
          <a:p>
            <a:r>
              <a:rPr lang="pl-PL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SAN MARINO</a:t>
            </a:r>
            <a:br>
              <a:rPr lang="pl-PL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VY_32_INOVACE_07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Sada 4</a:t>
            </a:r>
          </a:p>
          <a:p>
            <a:r>
              <a:rPr lang="pl-PL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Místo, kde žijeme</a:t>
            </a:r>
          </a:p>
          <a:p>
            <a:r>
              <a:rPr lang="pl-PL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Autor: Mgr. Iveta Mocharová</a:t>
            </a:r>
          </a:p>
          <a:p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ZŠ a MŠ Dešná</a:t>
            </a:r>
            <a:endParaRPr lang="cs-CZ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IT </a:t>
            </a:r>
            <a:r>
              <a:rPr lang="en-US" dirty="0" err="1" smtClean="0">
                <a:solidFill>
                  <a:schemeClr val="bg1"/>
                </a:solidFill>
              </a:rPr>
              <a:t>ve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škole</a:t>
            </a:r>
            <a:r>
              <a:rPr lang="en-US" dirty="0" smtClean="0">
                <a:solidFill>
                  <a:schemeClr val="bg1"/>
                </a:solidFill>
              </a:rPr>
              <a:t>  1622­/21/7.1.4/2010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76672"/>
            <a:ext cx="5407025" cy="1046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651257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74000">
              <a:schemeClr val="accent5">
                <a:lumMod val="84000"/>
              </a:schemeClr>
            </a:gs>
            <a:gs pos="100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1" y="260648"/>
            <a:ext cx="8964488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Druhý </a:t>
            </a:r>
            <a:r>
              <a:rPr lang="cs-CZ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nejmenší </a:t>
            </a:r>
            <a:endParaRPr lang="cs-CZ" sz="6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evropský stát, </a:t>
            </a:r>
          </a:p>
          <a:p>
            <a:pPr algn="ctr"/>
            <a:r>
              <a:rPr lang="cs-CZ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který leží </a:t>
            </a:r>
          </a:p>
          <a:p>
            <a:pPr algn="ctr"/>
            <a:r>
              <a:rPr lang="cs-CZ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sz="6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italském </a:t>
            </a:r>
            <a:endParaRPr lang="cs-CZ" sz="6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vnitrozemí</a:t>
            </a:r>
            <a:endParaRPr lang="cs-CZ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943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-922292" y="-694620"/>
            <a:ext cx="8964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856984" cy="62646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627784" y="5589240"/>
            <a:ext cx="3528392" cy="646331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cs-CZ" sz="36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1F497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 Foceno </a:t>
            </a:r>
            <a:r>
              <a:rPr lang="cs-CZ" sz="3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1F497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z </a:t>
            </a:r>
            <a:r>
              <a:rPr lang="fr-FR" sz="3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1F497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6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rgbClr val="1F497D">
                    <a:lumMod val="50000"/>
                  </a:srgbClr>
                </a:solidFill>
                <a:latin typeface="Times New Roman" pitchFamily="18" charset="0"/>
                <a:cs typeface="Times New Roman" pitchFamily="18" charset="0"/>
              </a:rPr>
              <a:t>hradu</a:t>
            </a:r>
            <a:endParaRPr lang="cs-CZ" sz="3600" dirty="0">
              <a:solidFill>
                <a:srgbClr val="1F497D">
                  <a:lumMod val="50000"/>
                </a:srgb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007241" y="620688"/>
            <a:ext cx="3054041" cy="769441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none">
            <a:spAutoFit/>
          </a:bodyPr>
          <a:lstStyle/>
          <a:p>
            <a:pPr lvl="0"/>
            <a:r>
              <a:rPr lang="cs-CZ" sz="4400" b="1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San Marino</a:t>
            </a:r>
          </a:p>
        </p:txBody>
      </p:sp>
    </p:spTree>
    <p:extLst>
      <p:ext uri="{BB962C8B-B14F-4D97-AF65-F5344CB8AC3E}">
        <p14:creationId xmlns:p14="http://schemas.microsoft.com/office/powerpoint/2010/main" val="4252818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prstClr val="white">
                    <a:tint val="75000"/>
                  </a:prstClr>
                </a:solidFill>
              </a:rPr>
              <a:t>IT ve škole  1622­/21/7.1.4/2010</a:t>
            </a:r>
            <a:endParaRPr lang="cs-CZ">
              <a:solidFill>
                <a:prstClr val="white">
                  <a:tint val="75000"/>
                </a:prstClr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31" y="147818"/>
            <a:ext cx="8544949" cy="61386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Šipka doleva 2"/>
          <p:cNvSpPr/>
          <p:nvPr/>
        </p:nvSpPr>
        <p:spPr>
          <a:xfrm rot="20108520">
            <a:off x="4430699" y="4164681"/>
            <a:ext cx="1649336" cy="481297"/>
          </a:xfrm>
          <a:prstGeom prst="left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San Marino  </a:t>
            </a:r>
            <a:endParaRPr lang="cs-CZ" sz="2000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Vývojový diagram: spojnice 4"/>
          <p:cNvSpPr/>
          <p:nvPr/>
        </p:nvSpPr>
        <p:spPr>
          <a:xfrm>
            <a:off x="4355976" y="4797152"/>
            <a:ext cx="99928" cy="114300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Šipka doprava 5"/>
          <p:cNvSpPr/>
          <p:nvPr/>
        </p:nvSpPr>
        <p:spPr>
          <a:xfrm>
            <a:off x="3218700" y="4485717"/>
            <a:ext cx="978408" cy="484632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Itálie</a:t>
            </a:r>
            <a:endParaRPr lang="cs-CZ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5178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"/>
            <a:ext cx="9144000" cy="2089832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San</a:t>
            </a:r>
            <a:r>
              <a:rPr lang="cs-CZ" sz="6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6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Marino</a:t>
            </a: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" y="2089832"/>
            <a:ext cx="9144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Je malý 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jihoevropský stát, který leží v italském vnitrozemí, nedaleko turistického centra </a:t>
            </a:r>
            <a:r>
              <a:rPr lang="cs-CZ" sz="3200" dirty="0" err="1">
                <a:latin typeface="Times New Roman" pitchFamily="18" charset="0"/>
                <a:cs typeface="Times New Roman" pitchFamily="18" charset="0"/>
              </a:rPr>
              <a:t>Rimini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. Pravděpodobně je nejstarší stále existující republikou na světě a třetí nejmenší země v Evropě, menší jsou jen Vatikán a Monako. Nejvýznamnějším odvětvím ekonomiky je turistický ruch. Funkci hlavy státu vykonávají dva kapitáni-regenti, společně řídí Velkou generální radu, Státní kongres a Radu dvanácti, mají vůči sobě právo veta.</a:t>
            </a:r>
          </a:p>
        </p:txBody>
      </p:sp>
      <p:pic>
        <p:nvPicPr>
          <p:cNvPr id="1026" name="Picture 2" descr="File:Città di San Marin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7606" y="-11562"/>
            <a:ext cx="2066394" cy="2089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700" y="204"/>
            <a:ext cx="2788500" cy="2137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959238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953304" cy="63367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-25990" y="-26496"/>
            <a:ext cx="9169989" cy="249299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cs-CZ" sz="3600" b="1" i="1" u="sng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Monte </a:t>
            </a:r>
            <a:r>
              <a:rPr lang="cs-CZ" sz="3600" b="1" i="1" u="sng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Titano</a:t>
            </a:r>
            <a:r>
              <a:rPr lang="cs-CZ" sz="3600" b="1" i="1" u="sng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0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leží u města San Marino, které se rozkládá na jeho západním svahu, asi 10 km od moře, v nadmořské výšce 756 m. Monte </a:t>
            </a:r>
            <a:r>
              <a:rPr lang="cs-CZ" sz="3000" dirty="0" err="1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Titano</a:t>
            </a:r>
            <a:r>
              <a:rPr lang="cs-CZ" sz="30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 je 3 km dlouhý hřeben, který se izoloval od Apenin. Je z vápence a má tři vrcholy. Na každém z vrcholů stojí jedna pevnost. </a:t>
            </a:r>
          </a:p>
        </p:txBody>
      </p:sp>
    </p:spTree>
    <p:extLst>
      <p:ext uri="{BB962C8B-B14F-4D97-AF65-F5344CB8AC3E}">
        <p14:creationId xmlns:p14="http://schemas.microsoft.com/office/powerpoint/2010/main" val="33830984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0"/>
            <a:ext cx="4807421" cy="64533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125562" y="836712"/>
            <a:ext cx="390554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tabLst>
                <a:tab pos="1430338" algn="l"/>
              </a:tabLst>
            </a:pPr>
            <a:r>
              <a:rPr lang="cs-CZ" sz="40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Na </a:t>
            </a:r>
            <a:r>
              <a:rPr lang="cs-CZ" sz="4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nejvyšším vrcholu</a:t>
            </a:r>
            <a:r>
              <a:rPr lang="cs-CZ" sz="40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, který nese název </a:t>
            </a:r>
            <a:r>
              <a:rPr lang="cs-CZ" sz="4000" b="1" u="sng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cs-CZ" sz="4000" b="1" u="sng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Fratta</a:t>
            </a:r>
            <a:r>
              <a:rPr lang="cs-CZ" sz="4000" b="1" u="sng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stojí pevnost </a:t>
            </a:r>
            <a:r>
              <a:rPr lang="cs-CZ" sz="40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La Cesta</a:t>
            </a:r>
            <a:r>
              <a:rPr lang="cs-CZ" sz="40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. Tato pevnost tu byla postavena ve 13. století. </a:t>
            </a:r>
          </a:p>
        </p:txBody>
      </p:sp>
    </p:spTree>
    <p:extLst>
      <p:ext uri="{BB962C8B-B14F-4D97-AF65-F5344CB8AC3E}">
        <p14:creationId xmlns:p14="http://schemas.microsoft.com/office/powerpoint/2010/main" val="158139624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4020"/>
            <a:ext cx="8784976" cy="6273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139952" y="404664"/>
            <a:ext cx="4572000" cy="3170099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>
            <a:spAutoFit/>
          </a:bodyPr>
          <a:lstStyle/>
          <a:p>
            <a:pPr lvl="0" algn="just"/>
            <a:r>
              <a:rPr lang="cs-CZ" sz="4000" dirty="0">
                <a:solidFill>
                  <a:srgbClr val="66FF33"/>
                </a:solidFill>
                <a:latin typeface="Times New Roman" pitchFamily="18" charset="0"/>
                <a:cs typeface="Times New Roman" pitchFamily="18" charset="0"/>
              </a:rPr>
              <a:t>Druhý vrchol </a:t>
            </a:r>
            <a:r>
              <a:rPr lang="cs-CZ" sz="40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se jmenuje </a:t>
            </a:r>
            <a:r>
              <a:rPr lang="cs-CZ" sz="4000" b="1" u="sng" dirty="0">
                <a:solidFill>
                  <a:srgbClr val="66FF33"/>
                </a:solidFill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cs-CZ" sz="4000" b="1" u="sng" dirty="0" err="1">
                <a:solidFill>
                  <a:srgbClr val="66FF33"/>
                </a:solidFill>
                <a:latin typeface="Times New Roman" pitchFamily="18" charset="0"/>
                <a:cs typeface="Times New Roman" pitchFamily="18" charset="0"/>
              </a:rPr>
              <a:t>Rocca</a:t>
            </a:r>
            <a:r>
              <a:rPr lang="cs-CZ" sz="4000" b="1" u="sng" dirty="0">
                <a:solidFill>
                  <a:srgbClr val="66FF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a zde stojí pevnost </a:t>
            </a:r>
            <a:r>
              <a:rPr lang="cs-CZ" sz="4000" dirty="0">
                <a:solidFill>
                  <a:srgbClr val="66FF33"/>
                </a:solidFill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cs-CZ" sz="4000" dirty="0" err="1">
                <a:solidFill>
                  <a:srgbClr val="66FF33"/>
                </a:solidFill>
                <a:latin typeface="Times New Roman" pitchFamily="18" charset="0"/>
                <a:cs typeface="Times New Roman" pitchFamily="18" charset="0"/>
              </a:rPr>
              <a:t>Guaita</a:t>
            </a:r>
            <a:r>
              <a:rPr lang="cs-CZ" sz="4000" dirty="0">
                <a:solidFill>
                  <a:srgbClr val="66FF3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postavená již v 10. století.</a:t>
            </a:r>
          </a:p>
        </p:txBody>
      </p:sp>
    </p:spTree>
    <p:extLst>
      <p:ext uri="{BB962C8B-B14F-4D97-AF65-F5344CB8AC3E}">
        <p14:creationId xmlns:p14="http://schemas.microsoft.com/office/powerpoint/2010/main" val="296157772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14134"/>
            <a:ext cx="8424936" cy="6239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67544" y="277871"/>
            <a:ext cx="8280920" cy="230832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 algn="ctr"/>
            <a:r>
              <a:rPr lang="cs-CZ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 třetím vrcholu </a:t>
            </a:r>
            <a:r>
              <a:rPr lang="cs-CZ" sz="36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La Monte </a:t>
            </a:r>
            <a:r>
              <a:rPr lang="cs-CZ" sz="36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stojí stejnojmenná pevnost </a:t>
            </a:r>
            <a:r>
              <a:rPr lang="cs-CZ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La </a:t>
            </a:r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Monte </a:t>
            </a:r>
          </a:p>
          <a:p>
            <a:pPr lvl="0" algn="ctr"/>
            <a:r>
              <a:rPr lang="cs-CZ" sz="3600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ze 14</a:t>
            </a:r>
            <a:r>
              <a:rPr lang="cs-CZ" sz="36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. století, </a:t>
            </a:r>
            <a:endParaRPr lang="cs-CZ" sz="3600" dirty="0" smtClean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cs-CZ" sz="3600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která </a:t>
            </a:r>
            <a:r>
              <a:rPr lang="cs-CZ" sz="36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jako jediná není přístupná veřejnosti. </a:t>
            </a:r>
          </a:p>
        </p:txBody>
      </p:sp>
    </p:spTree>
    <p:extLst>
      <p:ext uri="{BB962C8B-B14F-4D97-AF65-F5344CB8AC3E}">
        <p14:creationId xmlns:p14="http://schemas.microsoft.com/office/powerpoint/2010/main" val="203243158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611560" y="450594"/>
            <a:ext cx="980012" cy="5614037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PALAZZO</a:t>
            </a:r>
            <a:endParaRPr lang="cs-CZ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596336" y="247162"/>
            <a:ext cx="980012" cy="6455100"/>
          </a:xfrm>
          <a:prstGeom prst="rect">
            <a:avLst/>
          </a:prstGeom>
          <a:noFill/>
        </p:spPr>
        <p:txBody>
          <a:bodyPr vert="wordArtVert" wrap="none" rtlCol="0">
            <a:spAutoFit/>
          </a:bodyPr>
          <a:lstStyle/>
          <a:p>
            <a:r>
              <a:rPr lang="cs-CZ" sz="4800" b="1" dirty="0" smtClean="0">
                <a:latin typeface="Times New Roman" pitchFamily="18" charset="0"/>
                <a:cs typeface="Times New Roman" pitchFamily="18" charset="0"/>
              </a:rPr>
              <a:t>PUBBLICO</a:t>
            </a:r>
            <a:endParaRPr lang="cs-CZ" sz="4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nb3\Desktop\Fotky - Foťák = vše\P71601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247162"/>
            <a:ext cx="5143500" cy="62061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42727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23528" y="332656"/>
            <a:ext cx="864096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4000" b="1" i="1" u="sng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Palazzo</a:t>
            </a:r>
            <a:r>
              <a:rPr lang="cs-CZ" sz="4000" b="1" i="1" u="sng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i="1" u="sng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Pubblico</a:t>
            </a:r>
            <a:r>
              <a:rPr lang="cs-CZ" sz="4000" b="1" i="1" u="sng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je sídlem vlády, nachází se na Náměstí 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svobody 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San Marinu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Palác byl postaven v letech 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1884-1894 a je 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přístupný veřejnosti. </a:t>
            </a: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atriu je vystaven státní znak republiky. Jednou z nejhezčích místností v </a:t>
            </a:r>
            <a:r>
              <a:rPr lang="cs-CZ" sz="4000" dirty="0" err="1">
                <a:latin typeface="Times New Roman" pitchFamily="18" charset="0"/>
                <a:cs typeface="Times New Roman" pitchFamily="18" charset="0"/>
              </a:rPr>
              <a:t>Palazzo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>
                <a:latin typeface="Times New Roman" pitchFamily="18" charset="0"/>
                <a:cs typeface="Times New Roman" pitchFamily="18" charset="0"/>
              </a:rPr>
              <a:t>Pubblico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 je sál, 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který zachycuje patrona země </a:t>
            </a:r>
            <a:r>
              <a:rPr lang="cs-CZ" sz="40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Svatého Marina. 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průběhu turistické sezóny probíhá před </a:t>
            </a:r>
            <a:r>
              <a:rPr lang="cs-CZ" sz="4000" dirty="0" err="1">
                <a:latin typeface="Times New Roman" pitchFamily="18" charset="0"/>
                <a:cs typeface="Times New Roman" pitchFamily="18" charset="0"/>
              </a:rPr>
              <a:t>Palazzo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err="1">
                <a:latin typeface="Times New Roman" pitchFamily="18" charset="0"/>
                <a:cs typeface="Times New Roman" pitchFamily="18" charset="0"/>
              </a:rPr>
              <a:t>Pubblico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 slavnostní střídání stráží.</a:t>
            </a:r>
          </a:p>
        </p:txBody>
      </p:sp>
    </p:spTree>
    <p:extLst>
      <p:ext uri="{BB962C8B-B14F-4D97-AF65-F5344CB8AC3E}">
        <p14:creationId xmlns:p14="http://schemas.microsoft.com/office/powerpoint/2010/main" val="1576207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>
            <a:normAutofit/>
          </a:bodyPr>
          <a:lstStyle/>
          <a:p>
            <a:r>
              <a:rPr lang="cs-CZ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Zajímavosti San Marina</a:t>
            </a:r>
            <a:endParaRPr lang="cs-CZ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836712"/>
            <a:ext cx="4495800" cy="5544616"/>
          </a:xfrm>
        </p:spPr>
        <p:txBody>
          <a:bodyPr>
            <a:normAutofit lnSpcReduction="10000"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Datum vzniku: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855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Rozloha: 61,2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km²</a:t>
            </a:r>
          </a:p>
          <a:p>
            <a:r>
              <a:rPr lang="it-IT" sz="2400" dirty="0">
                <a:latin typeface="Times New Roman" pitchFamily="18" charset="0"/>
                <a:cs typeface="Times New Roman" pitchFamily="18" charset="0"/>
              </a:rPr>
              <a:t>Hlavní město: San Marino (4 385 obyv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.)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Správní členění: 9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magistrátů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Státní zřízení: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republika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Forma vlády: parlamentní 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it-IT" sz="2400" dirty="0">
                <a:latin typeface="Times New Roman" pitchFamily="18" charset="0"/>
                <a:cs typeface="Times New Roman" pitchFamily="18" charset="0"/>
              </a:rPr>
              <a:t>Hlava státu (2006): Gian Franco TERENZI a Loris 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FRANCINI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Národnostní </a:t>
            </a:r>
            <a:r>
              <a:rPr lang="it-IT" sz="2400" dirty="0">
                <a:latin typeface="Times New Roman" pitchFamily="18" charset="0"/>
                <a:cs typeface="Times New Roman" pitchFamily="18" charset="0"/>
              </a:rPr>
              <a:t>složení: Sanmarinci 75 %, Italové 15 %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836712"/>
            <a:ext cx="4495800" cy="5544616"/>
          </a:xfrm>
        </p:spPr>
        <p:txBody>
          <a:bodyPr>
            <a:normAutofit lnSpcReduction="10000"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Úřední jazyk: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italština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Nejvyšší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bod - Monte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Titano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(755 m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Nejnižší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bod -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Torrente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Ausa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(55 m)  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Klima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: mírný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pás</a:t>
            </a:r>
          </a:p>
          <a:p>
            <a:r>
              <a:rPr lang="pl-PL" sz="2400" dirty="0">
                <a:latin typeface="Times New Roman" pitchFamily="18" charset="0"/>
                <a:cs typeface="Times New Roman" pitchFamily="18" charset="0"/>
              </a:rPr>
              <a:t>Doprava: 0 km železnice, 220 km 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silnice</a:t>
            </a:r>
          </a:p>
          <a:p>
            <a:r>
              <a:rPr lang="pl-PL" sz="2400" dirty="0">
                <a:latin typeface="Times New Roman" pitchFamily="18" charset="0"/>
                <a:cs typeface="Times New Roman" pitchFamily="18" charset="0"/>
              </a:rPr>
              <a:t>Měna: euro (EUR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pl-PL" sz="2400" dirty="0">
                <a:latin typeface="Times New Roman" pitchFamily="18" charset="0"/>
                <a:cs typeface="Times New Roman" pitchFamily="18" charset="0"/>
              </a:rPr>
              <a:t>Zemědělství 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-pšenice</a:t>
            </a:r>
            <a:r>
              <a:rPr lang="pl-PL" sz="2400" dirty="0">
                <a:latin typeface="Times New Roman" pitchFamily="18" charset="0"/>
                <a:cs typeface="Times New Roman" pitchFamily="18" charset="0"/>
              </a:rPr>
              <a:t>, kukuřice, vinná réva, </a:t>
            </a:r>
            <a:r>
              <a:rPr lang="pl-PL" sz="2400" dirty="0" smtClean="0">
                <a:latin typeface="Times New Roman" pitchFamily="18" charset="0"/>
                <a:cs typeface="Times New Roman" pitchFamily="18" charset="0"/>
              </a:rPr>
              <a:t>ovoce</a:t>
            </a:r>
          </a:p>
          <a:p>
            <a:r>
              <a:rPr lang="pl-PL" sz="2400" dirty="0">
                <a:latin typeface="Times New Roman" pitchFamily="18" charset="0"/>
                <a:cs typeface="Times New Roman" pitchFamily="18" charset="0"/>
              </a:rPr>
              <a:t>Vývoz: poštovní zámky, vápenec, dřevo, kaštany, pšenice, víno, keramika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162395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IT ve škole  1622­/21/7.1.4/2010</a:t>
            </a:r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18649" y="332656"/>
            <a:ext cx="8945840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cs-CZ" dirty="0">
              <a:solidFill>
                <a:schemeClr val="bg1"/>
              </a:solidFill>
            </a:endParaRPr>
          </a:p>
          <a:p>
            <a:pPr marL="171450" lvl="0" indent="-171450">
              <a:buFont typeface="Arial" pitchFamily="34" charset="0"/>
              <a:buChar char="•"/>
            </a:pPr>
            <a:r>
              <a:rPr lang="cs-CZ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APPER. 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Commons.wikimedia.org:</a:t>
            </a:r>
            <a:r>
              <a:rPr lang="cs-CZ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Borgo</a:t>
            </a:r>
            <a:r>
              <a:rPr lang="cs-CZ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maggiore.jpg. 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[2011-03-10]. </a:t>
            </a:r>
            <a:r>
              <a:rPr lang="cs-CZ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Dostupné jako volné dílo na 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WWW: http://commons.wikimedia.org/wiki/File:Borgo_maggiore.jpg?uselang=cs</a:t>
            </a:r>
            <a:endParaRPr lang="cs-CZ" sz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71450" lvl="0" indent="-171450">
              <a:buFont typeface="Arial" pitchFamily="34" charset="0"/>
              <a:buChar char="•"/>
            </a:pPr>
            <a:r>
              <a:rPr lang="cs-CZ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LIUZZO</a:t>
            </a:r>
            <a:r>
              <a:rPr lang="cs-CZ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David. 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Commons.wikimedia.org: </a:t>
            </a:r>
            <a:r>
              <a:rPr lang="cs-CZ" sz="12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Europe</a:t>
            </a:r>
            <a:r>
              <a:rPr lang="cs-CZ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location</a:t>
            </a:r>
            <a:r>
              <a:rPr lang="cs-CZ" sz="1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SMO.png. 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Dostupné pod licencí </a:t>
            </a:r>
            <a:r>
              <a:rPr lang="cs-CZ" sz="1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Creative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naWWW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 http://commons.wikimedia.org/wiki/File:Europe_location_SMO.png?uselang=cs</a:t>
            </a:r>
            <a:endParaRPr lang="cs-CZ" sz="1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71450" lvl="0" indent="-171450">
              <a:buFont typeface="Arial" pitchFamily="34" charset="0"/>
              <a:buChar char="•"/>
            </a:pPr>
            <a:r>
              <a:rPr lang="pt-BR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Ricardo </a:t>
            </a:r>
            <a:r>
              <a:rPr lang="pt-BR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André </a:t>
            </a:r>
            <a:r>
              <a:rPr lang="pt-BR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Frantz</a:t>
            </a:r>
            <a:r>
              <a:rPr lang="cs-CZ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Commons.wikimedia.org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Sanmarino5.jpg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[2011-03-10]. Dostupné pod licencí </a:t>
            </a:r>
            <a:r>
              <a:rPr lang="cs-CZ" sz="1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Creative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00" dirty="0">
                <a:latin typeface="Times New Roman" pitchFamily="18" charset="0"/>
                <a:cs typeface="Times New Roman" pitchFamily="18" charset="0"/>
                <a:hlinkClick r:id="rId2"/>
              </a:rPr>
              <a:t>Uveďte autora-Zachovejte licenci 3.0 </a:t>
            </a:r>
            <a:r>
              <a:rPr lang="cs-CZ" sz="1200" dirty="0" err="1">
                <a:latin typeface="Times New Roman" pitchFamily="18" charset="0"/>
                <a:cs typeface="Times New Roman" pitchFamily="18" charset="0"/>
                <a:hlinkClick r:id="rId2"/>
              </a:rPr>
              <a:t>Unported</a:t>
            </a:r>
            <a:r>
              <a:rPr lang="cs-CZ" sz="1200" dirty="0"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cs-CZ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na 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WWW: http://commons.wikimedia.org/wiki/File:Sanmarino5.jpg?uselang=cs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cs-CZ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Alaexis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Commons.wikimedia.org: Montale.JPG. . [2011-03-10]. Dostupné pod licencí </a:t>
            </a:r>
            <a:r>
              <a:rPr lang="cs-CZ" sz="1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Creative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Uveďte autora-Zachovejte licenci 2.5 </a:t>
            </a:r>
            <a:r>
              <a:rPr lang="cs-CZ" sz="1200" dirty="0" err="1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Generic</a:t>
            </a:r>
            <a:r>
              <a:rPr lang="cs-CZ" sz="12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na WWW: http://commons.wikimedia.org/wiki/File:Montale.JPG?uselang=cs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cs-CZ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CHROMO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1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Nickel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Commons.wikimedia.org: Monte Titano.jpg. [2011-03-10]. Dostupné jako volné dílo na WWW: http://commons.wikimedia.org/wiki/File:Monte_Titano.jpg?uselang=cs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cs-CZ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RADOMIL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Commons.wikimedia.org:</a:t>
            </a:r>
            <a:r>
              <a:rPr lang="it-IT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San Marino La Cesta o Fratta.jpg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[2011-03-10]. Dostupné pod licencí </a:t>
            </a:r>
            <a:r>
              <a:rPr lang="cs-CZ" sz="1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Creative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Uveďte autora-Zachovejte licenci 3.0 </a:t>
            </a:r>
            <a:r>
              <a:rPr lang="cs-CZ" sz="1200" dirty="0" err="1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Unported</a:t>
            </a:r>
            <a:r>
              <a:rPr lang="cs-CZ" sz="12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na WWW: http://commons.wikimedia.org/wiki/File:San_Marino_La_Cesta_o_Fratta.jpg?uselang=cs</a:t>
            </a:r>
            <a:r>
              <a:rPr lang="cs-CZ" sz="12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NICKEL CHROMO. Commons.wikimedia.org: </a:t>
            </a:r>
            <a:r>
              <a:rPr lang="cs-CZ" sz="1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Città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di San Marino.JPG [2011-03-10]. Dostupné pod licencí </a:t>
            </a:r>
            <a:r>
              <a:rPr lang="cs-CZ" sz="1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Creative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Commons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2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Uveďte autora-Zachovejte licenci 3.0 </a:t>
            </a:r>
            <a:r>
              <a:rPr lang="cs-CZ" sz="1200" dirty="0" err="1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Unported</a:t>
            </a:r>
            <a:r>
              <a:rPr lang="cs-CZ" sz="12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na WWW: http://commons.wikimedia.org/wiki/File:Citt%C3%A0_di_San_Marino.JPG?uselang=cs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cs-CZ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Zajímavosti </a:t>
            </a:r>
            <a:r>
              <a:rPr lang="cs-CZ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San Marina </a:t>
            </a:r>
            <a:r>
              <a:rPr lang="cs-CZ" sz="1200" dirty="0">
                <a:solidFill>
                  <a:prstClr val="black"/>
                </a:solidFill>
              </a:rPr>
              <a:t>( text) </a:t>
            </a:r>
            <a:r>
              <a:rPr lang="cs-CZ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- [cit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2011-03-13]. Zemepis.eu. Dostupné z WWW: &lt;http://www.zemepis.eu/san-marino.p96.html</a:t>
            </a:r>
            <a:r>
              <a:rPr lang="cs-CZ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&gt;.</a:t>
            </a:r>
            <a:endParaRPr lang="cs-CZ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 smtClean="0">
                <a:solidFill>
                  <a:schemeClr val="bg1"/>
                </a:solidFill>
              </a:rPr>
              <a:t>Tři </a:t>
            </a:r>
            <a:r>
              <a:rPr lang="cs-CZ" sz="1200" dirty="0">
                <a:solidFill>
                  <a:schemeClr val="bg1"/>
                </a:solidFill>
              </a:rPr>
              <a:t>sanmarinské </a:t>
            </a:r>
            <a:r>
              <a:rPr lang="cs-CZ" sz="1200" dirty="0" smtClean="0">
                <a:solidFill>
                  <a:schemeClr val="bg1"/>
                </a:solidFill>
              </a:rPr>
              <a:t>pevnosti </a:t>
            </a:r>
            <a:r>
              <a:rPr lang="cs-CZ" sz="1200" dirty="0">
                <a:solidFill>
                  <a:prstClr val="black"/>
                </a:solidFill>
              </a:rPr>
              <a:t>( text) </a:t>
            </a:r>
            <a:r>
              <a:rPr lang="cs-CZ" sz="1200" dirty="0" smtClean="0">
                <a:solidFill>
                  <a:schemeClr val="bg1"/>
                </a:solidFill>
              </a:rPr>
              <a:t>- 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cit.2011-03-10] . </a:t>
            </a:r>
            <a:r>
              <a:rPr lang="cs-CZ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Wikipedie </a:t>
            </a:r>
            <a:r>
              <a:rPr lang="cs-CZ" sz="1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otevřená </a:t>
            </a:r>
            <a:r>
              <a:rPr lang="cs-CZ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encyklopedie. 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Dostupné pod licencí </a:t>
            </a:r>
            <a:r>
              <a:rPr lang="cs-CZ" sz="1200" dirty="0" err="1" smtClean="0">
                <a:hlinkClick r:id="rId2"/>
              </a:rPr>
              <a:t>Creative</a:t>
            </a:r>
            <a:r>
              <a:rPr lang="cs-CZ" sz="1200" dirty="0" smtClean="0">
                <a:hlinkClick r:id="rId2"/>
              </a:rPr>
              <a:t> </a:t>
            </a:r>
            <a:r>
              <a:rPr lang="cs-CZ" sz="1200" dirty="0" err="1">
                <a:hlinkClick r:id="rId2"/>
              </a:rPr>
              <a:t>Commons</a:t>
            </a:r>
            <a:r>
              <a:rPr lang="cs-CZ" sz="1200" dirty="0">
                <a:hlinkClick r:id="rId2"/>
              </a:rPr>
              <a:t> Uveďte autora – Zachovejte licenci 3.0 </a:t>
            </a:r>
            <a:r>
              <a:rPr lang="cs-CZ" sz="1200" dirty="0" err="1">
                <a:hlinkClick r:id="rId2"/>
              </a:rPr>
              <a:t>Unported</a:t>
            </a:r>
            <a:r>
              <a:rPr lang="cs-CZ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na WWW: </a:t>
            </a:r>
            <a:r>
              <a:rPr lang="cs-CZ" sz="1200" dirty="0" smtClean="0">
                <a:solidFill>
                  <a:prstClr val="black"/>
                </a:solidFill>
              </a:rPr>
              <a:t>http</a:t>
            </a:r>
            <a:r>
              <a:rPr lang="cs-CZ" sz="1200" dirty="0" smtClean="0">
                <a:solidFill>
                  <a:prstClr val="black"/>
                </a:solidFill>
              </a:rPr>
              <a:t>://cs.wikipedia.org/wiki/</a:t>
            </a:r>
            <a:r>
              <a:rPr lang="cs-CZ" sz="1200" dirty="0" err="1" smtClean="0">
                <a:solidFill>
                  <a:prstClr val="black"/>
                </a:solidFill>
              </a:rPr>
              <a:t>Tři_sanmarinské_pevnosti</a:t>
            </a:r>
            <a:endParaRPr lang="cs-CZ" sz="1200" dirty="0" smtClean="0">
              <a:solidFill>
                <a:prstClr val="black"/>
              </a:solidFill>
            </a:endParaRPr>
          </a:p>
          <a:p>
            <a:pPr marL="171450" lvl="0" indent="-171450">
              <a:buFont typeface="Arial" pitchFamily="34" charset="0"/>
              <a:buChar char="•"/>
            </a:pPr>
            <a:r>
              <a:rPr lang="cs-CZ" sz="1200" dirty="0" smtClean="0">
                <a:solidFill>
                  <a:prstClr val="black"/>
                </a:solidFill>
              </a:rPr>
              <a:t>Monte </a:t>
            </a:r>
            <a:r>
              <a:rPr lang="cs-CZ" sz="1200" dirty="0" err="1" smtClean="0">
                <a:solidFill>
                  <a:prstClr val="black"/>
                </a:solidFill>
              </a:rPr>
              <a:t>Titano</a:t>
            </a:r>
            <a:r>
              <a:rPr lang="cs-CZ" sz="1200" dirty="0" smtClean="0">
                <a:solidFill>
                  <a:prstClr val="black"/>
                </a:solidFill>
              </a:rPr>
              <a:t> ( text) - </a:t>
            </a:r>
            <a:r>
              <a:rPr lang="cs-CZ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[cit.2011-03-10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]. </a:t>
            </a:r>
            <a:r>
              <a:rPr lang="cs-CZ" sz="1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Wikipedie otevřená encyklopedie. 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Dostupné pod licencí </a:t>
            </a:r>
            <a:r>
              <a:rPr lang="cs-CZ" sz="1200" dirty="0" err="1">
                <a:hlinkClick r:id="rId2"/>
              </a:rPr>
              <a:t>Creative</a:t>
            </a:r>
            <a:r>
              <a:rPr lang="cs-CZ" sz="1200" dirty="0">
                <a:hlinkClick r:id="rId2"/>
              </a:rPr>
              <a:t> </a:t>
            </a:r>
            <a:r>
              <a:rPr lang="cs-CZ" sz="1200" dirty="0" err="1">
                <a:hlinkClick r:id="rId2"/>
              </a:rPr>
              <a:t>Commons</a:t>
            </a:r>
            <a:r>
              <a:rPr lang="cs-CZ" sz="1200" dirty="0">
                <a:hlinkClick r:id="rId2"/>
              </a:rPr>
              <a:t> Uveďte autora – Zachovejte licenci 3.0 </a:t>
            </a:r>
            <a:r>
              <a:rPr lang="cs-CZ" sz="1200" dirty="0" err="1">
                <a:hlinkClick r:id="rId2"/>
              </a:rPr>
              <a:t>Unported</a:t>
            </a:r>
            <a:r>
              <a:rPr lang="cs-CZ" sz="12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na WWW: </a:t>
            </a:r>
            <a:r>
              <a:rPr lang="cs-CZ" sz="1200" dirty="0" smtClean="0">
                <a:solidFill>
                  <a:prstClr val="black"/>
                </a:solidFill>
              </a:rPr>
              <a:t>http</a:t>
            </a:r>
            <a:r>
              <a:rPr lang="cs-CZ" sz="1200" dirty="0">
                <a:solidFill>
                  <a:prstClr val="black"/>
                </a:solidFill>
              </a:rPr>
              <a:t>://cs.wikipedia.org/wiki/Monte_Titano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San Marino (text) </a:t>
            </a:r>
            <a:r>
              <a:rPr lang="cs-CZ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cs-CZ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[cit.2011-03-10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]. Wikipedie otevřená encyklopedie. Dostupné pod licencí </a:t>
            </a:r>
            <a:r>
              <a:rPr lang="cs-CZ" sz="1200" dirty="0" err="1">
                <a:solidFill>
                  <a:prstClr val="white"/>
                </a:solidFill>
                <a:hlinkClick r:id="rId2"/>
              </a:rPr>
              <a:t>Creative</a:t>
            </a:r>
            <a:r>
              <a:rPr lang="cs-CZ" sz="1200" dirty="0">
                <a:solidFill>
                  <a:prstClr val="white"/>
                </a:solidFill>
                <a:hlinkClick r:id="rId2"/>
              </a:rPr>
              <a:t> </a:t>
            </a:r>
            <a:r>
              <a:rPr lang="cs-CZ" sz="1200" dirty="0" err="1">
                <a:solidFill>
                  <a:prstClr val="white"/>
                </a:solidFill>
                <a:hlinkClick r:id="rId2"/>
              </a:rPr>
              <a:t>Commons</a:t>
            </a:r>
            <a:r>
              <a:rPr lang="cs-CZ" sz="1200" dirty="0">
                <a:solidFill>
                  <a:prstClr val="white"/>
                </a:solidFill>
                <a:hlinkClick r:id="rId2"/>
              </a:rPr>
              <a:t> Uveďte autora – Zachovejte licenci 3.0 </a:t>
            </a:r>
            <a:r>
              <a:rPr lang="cs-CZ" sz="1200" dirty="0" err="1">
                <a:solidFill>
                  <a:prstClr val="white"/>
                </a:solidFill>
                <a:hlinkClick r:id="rId2"/>
              </a:rPr>
              <a:t>Unported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na WWW: </a:t>
            </a:r>
            <a:r>
              <a:rPr lang="cs-CZ" sz="1200" dirty="0" smtClean="0">
                <a:solidFill>
                  <a:prstClr val="black"/>
                </a:solidFill>
              </a:rPr>
              <a:t>http</a:t>
            </a:r>
            <a:r>
              <a:rPr lang="cs-CZ" sz="1200" dirty="0">
                <a:solidFill>
                  <a:prstClr val="black"/>
                </a:solidFill>
              </a:rPr>
              <a:t>://cs.wikipedia.org/wiki/San_Marino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cs-CZ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VLAJKA 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sz="12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w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www.office.microsoft.com.</a:t>
            </a:r>
            <a:r>
              <a:rPr lang="cs-CZ" sz="1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cs-CZ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PALAZZO 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PUBBLICO – foto autora</a:t>
            </a:r>
          </a:p>
          <a:p>
            <a:pPr marL="171450" lvl="0" indent="-171450">
              <a:buFont typeface="Arial" pitchFamily="34" charset="0"/>
              <a:buChar char="•"/>
            </a:pPr>
            <a:r>
              <a:rPr lang="cs-CZ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Zpracováno </a:t>
            </a:r>
            <a:r>
              <a:rPr lang="cs-CZ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 programu  Microsoft  PowerPoint 2010 – licenci koupila ZŠ Dešná</a:t>
            </a:r>
            <a:r>
              <a:rPr lang="cs-CZ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endParaRPr lang="cs-CZ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sz="12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185293" y="0"/>
            <a:ext cx="11416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Zdroje</a:t>
            </a:r>
            <a:endParaRPr lang="cs-CZ" sz="2800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994838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2678</TotalTime>
  <Words>717</Words>
  <Application>Microsoft Office PowerPoint</Application>
  <PresentationFormat>Předvádění na obrazovce (4:3)</PresentationFormat>
  <Paragraphs>76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SAN MARINO VY_32_INOVACE_07</vt:lpstr>
      <vt:lpstr>Prezentace aplikace PowerPoint</vt:lpstr>
      <vt:lpstr>Prezentace aplikace PowerPoint</vt:lpstr>
      <vt:lpstr>Prezentace aplikace PowerPoint</vt:lpstr>
      <vt:lpstr>  San Marino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Zajímavosti San Marina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</dc:creator>
  <cp:lastModifiedBy>Mgr. Adamová</cp:lastModifiedBy>
  <cp:revision>191</cp:revision>
  <dcterms:created xsi:type="dcterms:W3CDTF">2011-02-24T13:32:51Z</dcterms:created>
  <dcterms:modified xsi:type="dcterms:W3CDTF">2012-09-19T06:30:46Z</dcterms:modified>
</cp:coreProperties>
</file>