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7" r:id="rId2"/>
    <p:sldId id="270" r:id="rId3"/>
    <p:sldId id="256" r:id="rId4"/>
    <p:sldId id="257" r:id="rId5"/>
    <p:sldId id="258" r:id="rId6"/>
    <p:sldId id="266" r:id="rId7"/>
    <p:sldId id="271" r:id="rId8"/>
    <p:sldId id="272" r:id="rId9"/>
    <p:sldId id="273" r:id="rId10"/>
    <p:sldId id="274" r:id="rId11"/>
    <p:sldId id="275" r:id="rId12"/>
    <p:sldId id="268" r:id="rId13"/>
    <p:sldId id="276" r:id="rId14"/>
  </p:sldIdLst>
  <p:sldSz cx="9144000" cy="6858000" type="screen4x3"/>
  <p:notesSz cx="6997700" cy="92837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00"/>
    <a:srgbClr val="663300"/>
    <a:srgbClr val="CC3300"/>
    <a:srgbClr val="FF0000"/>
    <a:srgbClr val="FF00FF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9" autoAdjust="0"/>
    <p:restoredTop sz="94660"/>
  </p:normalViewPr>
  <p:slideViewPr>
    <p:cSldViewPr>
      <p:cViewPr varScale="1">
        <p:scale>
          <a:sx n="69" d="100"/>
          <a:sy n="69" d="100"/>
        </p:scale>
        <p:origin x="-5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t" anchorCtr="0" compatLnSpc="1">
            <a:prstTxWarp prst="textNoShape">
              <a:avLst/>
            </a:prstTxWarp>
          </a:bodyPr>
          <a:lstStyle>
            <a:lvl1pPr defTabSz="930275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63988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t" anchorCtr="0" compatLnSpc="1">
            <a:prstTxWarp prst="textNoShape">
              <a:avLst/>
            </a:prstTxWarp>
          </a:bodyPr>
          <a:lstStyle>
            <a:lvl1pPr algn="r" defTabSz="930275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77925" y="696913"/>
            <a:ext cx="4641850" cy="34813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0088" y="4410075"/>
            <a:ext cx="5597525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185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b" anchorCtr="0" compatLnSpc="1">
            <a:prstTxWarp prst="textNoShape">
              <a:avLst/>
            </a:prstTxWarp>
          </a:bodyPr>
          <a:lstStyle>
            <a:lvl1pPr defTabSz="930275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3988" y="88185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b" anchorCtr="0" compatLnSpc="1">
            <a:prstTxWarp prst="textNoShape">
              <a:avLst/>
            </a:prstTxWarp>
          </a:bodyPr>
          <a:lstStyle>
            <a:lvl1pPr algn="r" defTabSz="930275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5B2D84D0-69A6-4FC1-8EEB-CFE48BA71B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3288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E9A4C6B-F66B-4B4C-8AB2-A95A2185D921}" type="slidenum">
              <a:rPr lang="en-US" smtClean="0">
                <a:latin typeface="Arial" charset="0"/>
              </a:rPr>
              <a:pPr/>
              <a:t>3</a:t>
            </a:fld>
            <a:endParaRPr lang="en-US" smtClean="0">
              <a:latin typeface="Arial" charset="0"/>
            </a:endParaRPr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 bwMode="lt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Klepnutím lze upravit styl předlohy nadpisů.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Klepnutím lze upravit styl předlohy podnadpisů.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Nadpis, 2 obsahy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Klepnutím lze upravit styly předlohy textu.</a:t>
            </a:r>
          </a:p>
          <a:p>
            <a:pPr lvl="1"/>
            <a:r>
              <a:rPr lang="en-US" smtClean="0"/>
              <a:t>Druhá úroveň</a:t>
            </a:r>
          </a:p>
          <a:p>
            <a:pPr lvl="2"/>
            <a:r>
              <a:rPr lang="en-US" smtClean="0"/>
              <a:t>Třetí úroveň</a:t>
            </a:r>
          </a:p>
          <a:p>
            <a:pPr lvl="3"/>
            <a:r>
              <a:rPr lang="en-US" smtClean="0"/>
              <a:t>Čtvrtá úroveň</a:t>
            </a:r>
          </a:p>
          <a:p>
            <a:pPr lvl="4"/>
            <a:r>
              <a:rPr lang="en-US" smtClean="0"/>
              <a:t>Pátá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685800" y="476250"/>
            <a:ext cx="7772400" cy="3124200"/>
          </a:xfrm>
        </p:spPr>
        <p:txBody>
          <a:bodyPr/>
          <a:lstStyle/>
          <a:p>
            <a:pPr eaLnBrk="1" hangingPunct="1"/>
            <a:r>
              <a:rPr lang="cs-CZ" sz="6600" b="1" dirty="0" smtClean="0">
                <a:latin typeface="Arial" charset="0"/>
                <a:cs typeface="Arial" charset="0"/>
              </a:rPr>
              <a:t>Z E M Ě P I S </a:t>
            </a:r>
          </a:p>
        </p:txBody>
      </p:sp>
      <p:sp>
        <p:nvSpPr>
          <p:cNvPr id="3075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cs-CZ" sz="1800" dirty="0" smtClean="0">
              <a:latin typeface="Arial" charset="0"/>
              <a:cs typeface="Arial" charset="0"/>
            </a:endParaRPr>
          </a:p>
          <a:p>
            <a:pPr eaLnBrk="1" hangingPunct="1"/>
            <a:r>
              <a:rPr lang="cs-CZ" sz="1800" b="1" smtClean="0">
                <a:latin typeface="Arial" charset="0"/>
                <a:cs typeface="Arial" charset="0"/>
              </a:rPr>
              <a:t>VY_52_INOVACE_35_02_opakování_Evropy</a:t>
            </a:r>
            <a:endParaRPr lang="cs-CZ" sz="1800" b="1" dirty="0" smtClean="0">
              <a:latin typeface="Arial" charset="0"/>
              <a:cs typeface="Arial" charset="0"/>
            </a:endParaRPr>
          </a:p>
        </p:txBody>
      </p:sp>
      <p:pic>
        <p:nvPicPr>
          <p:cNvPr id="307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8888" y="2852738"/>
            <a:ext cx="5976937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  <a:cs typeface="Arial" charset="0"/>
              </a:rPr>
              <a:t>Popis prezentace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>
              <a:buFontTx/>
              <a:buNone/>
              <a:defRPr/>
            </a:pPr>
            <a:endParaRPr lang="cs-CZ" sz="1800" b="1" dirty="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  <a:defRPr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3. snímek – opakování (soutěž ve skupinách)</a:t>
            </a:r>
          </a:p>
          <a:p>
            <a:pPr>
              <a:buFontTx/>
              <a:buNone/>
              <a:defRPr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4. snímek – cvičení (doplnění tabulky)</a:t>
            </a:r>
          </a:p>
          <a:p>
            <a:pPr>
              <a:buFontTx/>
              <a:buNone/>
              <a:defRPr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5. snímek – máš to správně?</a:t>
            </a:r>
          </a:p>
          <a:p>
            <a:pPr>
              <a:buFontTx/>
              <a:buNone/>
              <a:defRPr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6. snímek – poznávání evropských sídel na obrázcích</a:t>
            </a:r>
          </a:p>
          <a:p>
            <a:pPr>
              <a:buFontTx/>
              <a:buNone/>
              <a:defRPr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7. snímek – cvičení (zakroužkuj správnou odpověď)</a:t>
            </a:r>
          </a:p>
          <a:p>
            <a:pPr>
              <a:buFontTx/>
              <a:buNone/>
              <a:defRPr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8. snímek – cvičení (poznávání státních vlajek)</a:t>
            </a:r>
          </a:p>
          <a:p>
            <a:pPr>
              <a:buFontTx/>
              <a:buNone/>
              <a:defRPr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9. snímek – cvičení (poznávání státních vlajek)</a:t>
            </a:r>
          </a:p>
          <a:p>
            <a:pPr>
              <a:buFontTx/>
              <a:buNone/>
              <a:defRPr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10. snímek – cvičení (skládání zpřeházených slov)</a:t>
            </a:r>
          </a:p>
          <a:p>
            <a:pPr>
              <a:buFontTx/>
              <a:buNone/>
              <a:defRPr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11. snímek – cvičení (skládání zpřeházených slov)</a:t>
            </a:r>
          </a:p>
          <a:p>
            <a:pPr>
              <a:buFontTx/>
              <a:buNone/>
              <a:defRPr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12. snímek – seznam informačních zdrojů </a:t>
            </a:r>
          </a:p>
          <a:p>
            <a:pPr>
              <a:buNone/>
              <a:defRPr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13. snímek – seznam informačních zdrojů </a:t>
            </a:r>
          </a:p>
          <a:p>
            <a:pPr>
              <a:buFontTx/>
              <a:buNone/>
              <a:defRPr/>
            </a:pPr>
            <a:endParaRPr lang="cs-CZ" dirty="0" smtClean="0">
              <a:cs typeface="Arial" pitchFamily="34" charset="0"/>
            </a:endParaRPr>
          </a:p>
          <a:p>
            <a:pPr>
              <a:buFontTx/>
              <a:buNone/>
              <a:defRPr/>
            </a:pPr>
            <a:endParaRPr lang="cs-CZ" dirty="0" smtClean="0">
              <a:cs typeface="Arial" pitchFamily="34" charset="0"/>
            </a:endParaRPr>
          </a:p>
          <a:p>
            <a:pPr>
              <a:buFontTx/>
              <a:buNone/>
              <a:defRPr/>
            </a:pPr>
            <a:endParaRPr lang="cs-CZ" dirty="0" smtClean="0">
              <a:cs typeface="Arial" pitchFamily="34" charset="0"/>
            </a:endParaRPr>
          </a:p>
          <a:p>
            <a:pPr>
              <a:buFontTx/>
              <a:buNone/>
              <a:defRPr/>
            </a:pPr>
            <a:r>
              <a:rPr lang="cs-CZ" sz="1800" dirty="0" smtClean="0">
                <a:cs typeface="Arial" pitchFamily="34" charset="0"/>
              </a:rPr>
              <a:t> </a:t>
            </a:r>
          </a:p>
          <a:p>
            <a:pPr>
              <a:buFontTx/>
              <a:buNone/>
              <a:defRPr/>
            </a:pPr>
            <a:endParaRPr lang="cs-CZ" dirty="0" smtClean="0"/>
          </a:p>
          <a:p>
            <a:pPr>
              <a:buFontTx/>
              <a:buNone/>
              <a:defRPr/>
            </a:pPr>
            <a:r>
              <a:rPr lang="cs-CZ" dirty="0" smtClean="0"/>
              <a:t> </a:t>
            </a:r>
          </a:p>
          <a:p>
            <a:pPr>
              <a:buFontTx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OPAKOVÁNÍ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57200" y="981075"/>
            <a:ext cx="8229600" cy="55435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1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Která evropská řeka je nejvodnatější? Kde pramení?</a:t>
            </a:r>
          </a:p>
          <a:p>
            <a:pPr eaLnBrk="1" hangingPunct="1">
              <a:lnSpc>
                <a:spcPct val="80000"/>
              </a:lnSpc>
            </a:pPr>
            <a:endParaRPr lang="cs-CZ" sz="1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1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Kde pramení Dunaj? </a:t>
            </a:r>
          </a:p>
          <a:p>
            <a:pPr eaLnBrk="1" hangingPunct="1">
              <a:lnSpc>
                <a:spcPct val="80000"/>
              </a:lnSpc>
            </a:pPr>
            <a:endParaRPr lang="cs-CZ" sz="1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1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Jakého původu je většina evropských jezer? Jmenujte pět největších evropských jezer.</a:t>
            </a:r>
          </a:p>
          <a:p>
            <a:pPr eaLnBrk="1" hangingPunct="1">
              <a:lnSpc>
                <a:spcPct val="80000"/>
              </a:lnSpc>
            </a:pPr>
            <a:endParaRPr lang="cs-CZ" sz="1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1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Ve které oblasti je soustředěno nejvíce jezer?</a:t>
            </a:r>
          </a:p>
          <a:p>
            <a:pPr eaLnBrk="1" hangingPunct="1">
              <a:lnSpc>
                <a:spcPct val="80000"/>
              </a:lnSpc>
            </a:pPr>
            <a:endParaRPr lang="cs-CZ" sz="1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1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Který vodopád je nejvyšší? Jakou má výšku?</a:t>
            </a:r>
          </a:p>
          <a:p>
            <a:pPr eaLnBrk="1" hangingPunct="1">
              <a:lnSpc>
                <a:spcPct val="80000"/>
              </a:lnSpc>
            </a:pPr>
            <a:endParaRPr lang="cs-CZ" sz="1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1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Který horský ledovec je nejdelší? Jakou má délku?</a:t>
            </a:r>
          </a:p>
          <a:p>
            <a:pPr eaLnBrk="1" hangingPunct="1">
              <a:lnSpc>
                <a:spcPct val="80000"/>
              </a:lnSpc>
            </a:pPr>
            <a:endParaRPr lang="cs-CZ" sz="1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1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Který pevninský ledovec mimo ostrovy je největší? Jaká je jeho plocha?</a:t>
            </a:r>
          </a:p>
          <a:p>
            <a:pPr eaLnBrk="1" hangingPunct="1">
              <a:lnSpc>
                <a:spcPct val="80000"/>
              </a:lnSpc>
            </a:pPr>
            <a:endParaRPr lang="cs-CZ" sz="1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>
              <a:lnSpc>
                <a:spcPct val="80000"/>
              </a:lnSpc>
              <a:buFontTx/>
              <a:buNone/>
            </a:pPr>
            <a:endParaRPr lang="cs-CZ" sz="1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>
              <a:lnSpc>
                <a:spcPct val="80000"/>
              </a:lnSpc>
              <a:buFontTx/>
              <a:buNone/>
            </a:pPr>
            <a:endParaRPr lang="cs-CZ" sz="1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cs-CZ" sz="1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 zodpovězení otázek můžeš použít učebnici zeměpisu nebo atlas.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5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5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5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5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5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5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5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5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5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5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  <p:bldP spid="205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CVIČENÍ </a:t>
            </a:r>
            <a:br>
              <a:rPr lang="cs-CZ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Doplňte tabulku.</a:t>
            </a:r>
          </a:p>
        </p:txBody>
      </p:sp>
      <p:graphicFrame>
        <p:nvGraphicFramePr>
          <p:cNvPr id="10298" name="Group 58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251072"/>
        </p:xfrm>
        <a:graphic>
          <a:graphicData uri="http://schemas.openxmlformats.org/drawingml/2006/table">
            <a:tbl>
              <a:tblPr/>
              <a:tblGrid>
                <a:gridCol w="1646238"/>
                <a:gridCol w="1646237"/>
                <a:gridCol w="1644650"/>
                <a:gridCol w="1841500"/>
                <a:gridCol w="1450975"/>
              </a:tblGrid>
              <a:tr h="75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ATÉNY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PAŘÍŽ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LONDÝN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PRAHA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charakteristika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zimy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aramond" pitchFamily="18" charset="0"/>
                        </a:rPr>
                        <a:t>MÍRNÁ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aramond" pitchFamily="18" charset="0"/>
                        </a:rPr>
                        <a:t>DEŠTIVÁ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aramond" pitchFamily="18" charset="0"/>
                        </a:rPr>
                        <a:t>POMĚRNĚ TEPLÁ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5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charakteristika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léta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aramond" pitchFamily="18" charset="0"/>
                        </a:rPr>
                        <a:t>HORKÉ,SUCHÉ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aramond" pitchFamily="18" charset="0"/>
                        </a:rPr>
                        <a:t>DLOUHÉ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teplotní rozdíly mezi létem a zimou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aramond" pitchFamily="18" charset="0"/>
                        </a:rPr>
                        <a:t>MALÉ ROZDÍLY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podnební pás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aramond" pitchFamily="18" charset="0"/>
                        </a:rPr>
                        <a:t>SUBTROPICKÝ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Veselý obličej 3"/>
          <p:cNvSpPr/>
          <p:nvPr/>
        </p:nvSpPr>
        <p:spPr>
          <a:xfrm>
            <a:off x="5795963" y="333375"/>
            <a:ext cx="647700" cy="574675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10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MÁŠ TO SPRÁVNĚ? </a:t>
            </a:r>
          </a:p>
        </p:txBody>
      </p:sp>
      <p:graphicFrame>
        <p:nvGraphicFramePr>
          <p:cNvPr id="12345" name="Group 57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314254"/>
        </p:xfrm>
        <a:graphic>
          <a:graphicData uri="http://schemas.openxmlformats.org/drawingml/2006/table">
            <a:tbl>
              <a:tblPr/>
              <a:tblGrid>
                <a:gridCol w="1646238"/>
                <a:gridCol w="1646237"/>
                <a:gridCol w="1644650"/>
                <a:gridCol w="1841500"/>
                <a:gridCol w="1450975"/>
              </a:tblGrid>
              <a:tr h="681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ATÉNY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PAŘÍŽ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LONDÝN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PRAHA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charakteristika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zimy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Garamond" pitchFamily="18" charset="0"/>
                        </a:rPr>
                        <a:t>MÍRNÁ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Garamond" pitchFamily="18" charset="0"/>
                        </a:rPr>
                        <a:t>DEŠTIVÁ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Garamond" pitchFamily="18" charset="0"/>
                        </a:rPr>
                        <a:t>POMĚRNĚ TEPLÁ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Garamond" pitchFamily="18" charset="0"/>
                        </a:rPr>
                        <a:t>STUDENÁ SE SNĚHOVÝMI SRÁŽKAMI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Garamond" pitchFamily="18" charset="0"/>
                        </a:rPr>
                        <a:t>MÍRNÁ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Garamond" pitchFamily="18" charset="0"/>
                        </a:rPr>
                        <a:t>DEŠTIVÁ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Garamond" pitchFamily="18" charset="0"/>
                        </a:rPr>
                        <a:t>STUDENÁ SE SNĚHOVÝMI SRÁŽKAMI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charakteristika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léta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Garamond" pitchFamily="18" charset="0"/>
                        </a:rPr>
                        <a:t>HORKÉ,SUCHÉ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Garamond" pitchFamily="18" charset="0"/>
                        </a:rPr>
                        <a:t>DLOUHÉ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Garamond" pitchFamily="18" charset="0"/>
                        </a:rPr>
                        <a:t>TEPLÉ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Garamond" pitchFamily="18" charset="0"/>
                        </a:rPr>
                        <a:t>POMĚRNĚ CHLADNÉ HODNĚ SRÁŽEK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Garamond" pitchFamily="18" charset="0"/>
                        </a:rPr>
                        <a:t>TEPLÉ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4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teplotní rozdíly mezi létem a zimou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Garamond" pitchFamily="18" charset="0"/>
                        </a:rPr>
                        <a:t>MALÉ ROZDÍLY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Garamond" pitchFamily="18" charset="0"/>
                        </a:rPr>
                        <a:t>JSOU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Garamond" pitchFamily="18" charset="0"/>
                        </a:rPr>
                        <a:t>VÝRAZNĚJŚI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Garamond" pitchFamily="18" charset="0"/>
                        </a:rPr>
                        <a:t>MALÉ ROZDÍLY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Garamond" pitchFamily="18" charset="0"/>
                        </a:rPr>
                        <a:t>ROZDÍLY JSOU VÝRAZNĚJŠÍ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1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podnební pás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Garamond" pitchFamily="18" charset="0"/>
                        </a:rPr>
                        <a:t>SUBTROPICKÝ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Garamond" pitchFamily="18" charset="0"/>
                        </a:rPr>
                        <a:t>MÍRNÝ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Garamond" pitchFamily="18" charset="0"/>
                        </a:rPr>
                        <a:t>MÍRNÝ OCEÁNSKÁ OBLAST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Garamond" pitchFamily="18" charset="0"/>
                        </a:rPr>
                        <a:t>MÍRNÝ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2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4"/>
          <p:cNvSpPr>
            <a:spLocks noGrp="1" noChangeArrowheads="1"/>
          </p:cNvSpPr>
          <p:nvPr>
            <p:ph type="title" sz="quarter"/>
          </p:nvPr>
        </p:nvSpPr>
        <p:spPr>
          <a:xfrm>
            <a:off x="457200" y="274638"/>
            <a:ext cx="8229600" cy="346075"/>
          </a:xfrm>
        </p:spPr>
        <p:txBody>
          <a:bodyPr/>
          <a:lstStyle/>
          <a:p>
            <a:pPr eaLnBrk="1" hangingPunct="1">
              <a:defRPr/>
            </a:pPr>
            <a:r>
              <a:rPr lang="cs-CZ" sz="3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POPIŠ EVROPSKÁ SÍDLA?</a:t>
            </a:r>
          </a:p>
        </p:txBody>
      </p:sp>
      <p:pic>
        <p:nvPicPr>
          <p:cNvPr id="14339" name="Picture 9" descr="florencie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792163"/>
            <a:ext cx="3132138" cy="2085975"/>
          </a:xfrm>
          <a:noFill/>
        </p:spPr>
      </p:pic>
      <p:pic>
        <p:nvPicPr>
          <p:cNvPr id="14340" name="Picture 10" descr="nice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3203575" y="1419225"/>
            <a:ext cx="2952750" cy="2108200"/>
          </a:xfrm>
          <a:noFill/>
        </p:spPr>
      </p:pic>
      <p:pic>
        <p:nvPicPr>
          <p:cNvPr id="14341" name="Picture 11" descr="londyn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6084888" y="692150"/>
            <a:ext cx="2913062" cy="2187575"/>
          </a:xfrm>
          <a:noFill/>
        </p:spPr>
      </p:pic>
      <p:pic>
        <p:nvPicPr>
          <p:cNvPr id="14342" name="Picture 12" descr="budapest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179388" y="3068638"/>
            <a:ext cx="2916237" cy="2187575"/>
          </a:xfrm>
          <a:noFill/>
        </p:spPr>
      </p:pic>
      <p:pic>
        <p:nvPicPr>
          <p:cNvPr id="14343" name="Picture 13" descr="helsinki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87450" y="5321300"/>
            <a:ext cx="2349500" cy="153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14" descr="moskv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92500" y="3716338"/>
            <a:ext cx="2625725" cy="197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Picture 15" descr="reykjavík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92825" y="3068638"/>
            <a:ext cx="3051175" cy="200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Picture 16" descr="valletta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43663" y="5127625"/>
            <a:ext cx="2306637" cy="173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37" name="Text Box 17"/>
          <p:cNvSpPr txBox="1">
            <a:spLocks noChangeArrowheads="1"/>
          </p:cNvSpPr>
          <p:nvPr/>
        </p:nvSpPr>
        <p:spPr bwMode="auto">
          <a:xfrm>
            <a:off x="87313" y="568325"/>
            <a:ext cx="151836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dirty="0"/>
              <a:t>FLORENCIE</a:t>
            </a:r>
          </a:p>
        </p:txBody>
      </p:sp>
      <p:sp>
        <p:nvSpPr>
          <p:cNvPr id="30738" name="Text Box 18"/>
          <p:cNvSpPr txBox="1">
            <a:spLocks noChangeArrowheads="1"/>
          </p:cNvSpPr>
          <p:nvPr/>
        </p:nvSpPr>
        <p:spPr bwMode="auto">
          <a:xfrm>
            <a:off x="3327400" y="1144588"/>
            <a:ext cx="730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dirty="0"/>
              <a:t>NICE</a:t>
            </a:r>
          </a:p>
        </p:txBody>
      </p:sp>
      <p:sp>
        <p:nvSpPr>
          <p:cNvPr id="30739" name="Text Box 19"/>
          <p:cNvSpPr txBox="1">
            <a:spLocks noChangeArrowheads="1"/>
          </p:cNvSpPr>
          <p:nvPr/>
        </p:nvSpPr>
        <p:spPr bwMode="auto">
          <a:xfrm>
            <a:off x="7072313" y="496888"/>
            <a:ext cx="115929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dirty="0"/>
              <a:t>LONDÝN</a:t>
            </a:r>
          </a:p>
        </p:txBody>
      </p:sp>
      <p:sp>
        <p:nvSpPr>
          <p:cNvPr id="30740" name="Text Box 20"/>
          <p:cNvSpPr txBox="1">
            <a:spLocks noChangeArrowheads="1"/>
          </p:cNvSpPr>
          <p:nvPr/>
        </p:nvSpPr>
        <p:spPr bwMode="auto">
          <a:xfrm>
            <a:off x="231775" y="2944813"/>
            <a:ext cx="145424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dirty="0"/>
              <a:t>BUDAPEŠŤ</a:t>
            </a:r>
          </a:p>
        </p:txBody>
      </p:sp>
      <p:sp>
        <p:nvSpPr>
          <p:cNvPr id="30741" name="Text Box 21"/>
          <p:cNvSpPr txBox="1">
            <a:spLocks noChangeArrowheads="1"/>
          </p:cNvSpPr>
          <p:nvPr/>
        </p:nvSpPr>
        <p:spPr bwMode="auto">
          <a:xfrm>
            <a:off x="3543300" y="3592513"/>
            <a:ext cx="118064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dirty="0"/>
              <a:t>MOSKVA</a:t>
            </a:r>
          </a:p>
        </p:txBody>
      </p:sp>
      <p:sp>
        <p:nvSpPr>
          <p:cNvPr id="30742" name="Text Box 22"/>
          <p:cNvSpPr txBox="1">
            <a:spLocks noChangeArrowheads="1"/>
          </p:cNvSpPr>
          <p:nvPr/>
        </p:nvSpPr>
        <p:spPr bwMode="auto">
          <a:xfrm>
            <a:off x="6496050" y="2873375"/>
            <a:ext cx="148842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dirty="0"/>
              <a:t>REYKJAVÍK</a:t>
            </a:r>
          </a:p>
        </p:txBody>
      </p:sp>
      <p:sp>
        <p:nvSpPr>
          <p:cNvPr id="30744" name="Text Box 24"/>
          <p:cNvSpPr txBox="1">
            <a:spLocks noChangeArrowheads="1"/>
          </p:cNvSpPr>
          <p:nvPr/>
        </p:nvSpPr>
        <p:spPr bwMode="auto">
          <a:xfrm>
            <a:off x="231775" y="5392738"/>
            <a:ext cx="135165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dirty="0"/>
              <a:t>HELSINKY</a:t>
            </a:r>
          </a:p>
        </p:txBody>
      </p:sp>
      <p:sp>
        <p:nvSpPr>
          <p:cNvPr id="30745" name="Text Box 25"/>
          <p:cNvSpPr txBox="1">
            <a:spLocks noChangeArrowheads="1"/>
          </p:cNvSpPr>
          <p:nvPr/>
        </p:nvSpPr>
        <p:spPr bwMode="auto">
          <a:xfrm>
            <a:off x="4984750" y="6040438"/>
            <a:ext cx="135588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dirty="0"/>
              <a:t>VALLETTA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7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7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7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7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7" grpId="0"/>
      <p:bldP spid="30738" grpId="0"/>
      <p:bldP spid="30739" grpId="0"/>
      <p:bldP spid="30740" grpId="0"/>
      <p:bldP spid="30741" grpId="0"/>
      <p:bldP spid="30742" grpId="0"/>
      <p:bldP spid="30744" grpId="0"/>
      <p:bldP spid="307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CVIČENÍ</a:t>
            </a:r>
            <a:br>
              <a:rPr lang="cs-CZ" b="1" dirty="0" smtClean="0">
                <a:solidFill>
                  <a:srgbClr val="002060"/>
                </a:solidFill>
              </a:rPr>
            </a:br>
            <a:r>
              <a:rPr lang="cs-CZ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Zakroužkuj správnou odpověď.</a:t>
            </a:r>
            <a:endParaRPr lang="cs-CZ" sz="20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363272" cy="4997152"/>
          </a:xfrm>
        </p:spPr>
        <p:txBody>
          <a:bodyPr/>
          <a:lstStyle/>
          <a:p>
            <a:pPr>
              <a:buNone/>
            </a:pPr>
            <a:r>
              <a:rPr lang="cs-CZ" sz="1400" dirty="0" smtClean="0">
                <a:latin typeface="Franklin Gothic Book" pitchFamily="34" charset="0"/>
              </a:rPr>
              <a:t>Za polárním kruhem je po celý rok sněhová pokrývka. 		ANO 	X	NE</a:t>
            </a:r>
          </a:p>
          <a:p>
            <a:pPr>
              <a:buNone/>
            </a:pPr>
            <a:endParaRPr lang="cs-CZ" sz="1400" dirty="0" smtClean="0">
              <a:latin typeface="Franklin Gothic Book" pitchFamily="34" charset="0"/>
            </a:endParaRPr>
          </a:p>
          <a:p>
            <a:pPr>
              <a:buNone/>
            </a:pPr>
            <a:r>
              <a:rPr lang="cs-CZ" sz="1400" dirty="0" smtClean="0">
                <a:latin typeface="Franklin Gothic Book" pitchFamily="34" charset="0"/>
              </a:rPr>
              <a:t>Ladožské jezero se nachází v Rusku. 			ANO	X	NE </a:t>
            </a:r>
          </a:p>
          <a:p>
            <a:pPr>
              <a:buNone/>
            </a:pPr>
            <a:endParaRPr lang="cs-CZ" sz="1400" dirty="0" smtClean="0">
              <a:latin typeface="Franklin Gothic Book" pitchFamily="34" charset="0"/>
            </a:endParaRPr>
          </a:p>
          <a:p>
            <a:pPr>
              <a:buNone/>
            </a:pPr>
            <a:r>
              <a:rPr lang="cs-CZ" sz="1400" dirty="0" smtClean="0">
                <a:latin typeface="Franklin Gothic Book" pitchFamily="34" charset="0"/>
              </a:rPr>
              <a:t>Má vlajka Evropské unie 15 zlatých hvězd. 			ANO	X	NE </a:t>
            </a:r>
          </a:p>
          <a:p>
            <a:pPr>
              <a:buNone/>
            </a:pPr>
            <a:endParaRPr lang="cs-CZ" sz="1400" dirty="0" smtClean="0">
              <a:latin typeface="Franklin Gothic Book" pitchFamily="34" charset="0"/>
            </a:endParaRPr>
          </a:p>
          <a:p>
            <a:pPr>
              <a:buNone/>
            </a:pPr>
            <a:r>
              <a:rPr lang="cs-CZ" sz="1400" dirty="0" smtClean="0">
                <a:latin typeface="Franklin Gothic Book" pitchFamily="34" charset="0"/>
              </a:rPr>
              <a:t>Automobily značky </a:t>
            </a:r>
            <a:r>
              <a:rPr lang="cs-CZ" sz="1400" dirty="0" err="1" smtClean="0">
                <a:latin typeface="Franklin Gothic Book" pitchFamily="34" charset="0"/>
              </a:rPr>
              <a:t>Audi</a:t>
            </a:r>
            <a:r>
              <a:rPr lang="cs-CZ" sz="1400" dirty="0" smtClean="0">
                <a:latin typeface="Franklin Gothic Book" pitchFamily="34" charset="0"/>
              </a:rPr>
              <a:t> se vyrábí ve Španělsku. 			ANO	X	NE </a:t>
            </a:r>
          </a:p>
          <a:p>
            <a:pPr>
              <a:buNone/>
            </a:pPr>
            <a:endParaRPr lang="cs-CZ" sz="1400" dirty="0" smtClean="0">
              <a:latin typeface="Franklin Gothic Book" pitchFamily="34" charset="0"/>
            </a:endParaRPr>
          </a:p>
          <a:p>
            <a:pPr>
              <a:buNone/>
            </a:pPr>
            <a:r>
              <a:rPr lang="cs-CZ" sz="1400" dirty="0" smtClean="0">
                <a:latin typeface="Franklin Gothic Book" pitchFamily="34" charset="0"/>
              </a:rPr>
              <a:t>Patří Rakousko do střední Evropy. 				ANO	X	NE </a:t>
            </a:r>
          </a:p>
          <a:p>
            <a:pPr>
              <a:buNone/>
            </a:pPr>
            <a:endParaRPr lang="cs-CZ" sz="1400" dirty="0" smtClean="0">
              <a:latin typeface="Franklin Gothic Book" pitchFamily="34" charset="0"/>
            </a:endParaRPr>
          </a:p>
          <a:p>
            <a:pPr>
              <a:buNone/>
            </a:pPr>
            <a:r>
              <a:rPr lang="cs-CZ" sz="1400" dirty="0" smtClean="0">
                <a:latin typeface="Franklin Gothic Book" pitchFamily="34" charset="0"/>
              </a:rPr>
              <a:t>Patří Chorvatsko do jihovýchodní Evropy. 			ANO	X	NE </a:t>
            </a:r>
          </a:p>
          <a:p>
            <a:pPr>
              <a:buNone/>
            </a:pPr>
            <a:endParaRPr lang="cs-CZ" sz="1400" dirty="0" smtClean="0">
              <a:latin typeface="Franklin Gothic Book" pitchFamily="34" charset="0"/>
            </a:endParaRPr>
          </a:p>
          <a:p>
            <a:pPr>
              <a:buNone/>
            </a:pPr>
            <a:r>
              <a:rPr lang="cs-CZ" sz="1400" dirty="0" smtClean="0">
                <a:latin typeface="Franklin Gothic Book" pitchFamily="34" charset="0"/>
              </a:rPr>
              <a:t>Hlavní město Německa je Berlín. 				ANO	X	NE. </a:t>
            </a:r>
          </a:p>
          <a:p>
            <a:pPr>
              <a:buNone/>
            </a:pPr>
            <a:endParaRPr lang="cs-CZ" sz="1400" dirty="0" smtClean="0">
              <a:latin typeface="Franklin Gothic Book" pitchFamily="34" charset="0"/>
            </a:endParaRPr>
          </a:p>
          <a:p>
            <a:pPr>
              <a:buNone/>
            </a:pPr>
            <a:r>
              <a:rPr lang="cs-CZ" sz="1400" dirty="0" smtClean="0">
                <a:latin typeface="Franklin Gothic Book" pitchFamily="34" charset="0"/>
              </a:rPr>
              <a:t>Hlavní město Polska je Krakov. 				ANO	X	NE </a:t>
            </a:r>
          </a:p>
          <a:p>
            <a:pPr>
              <a:buNone/>
            </a:pPr>
            <a:endParaRPr lang="cs-CZ" sz="1400" dirty="0" smtClean="0">
              <a:latin typeface="Franklin Gothic Book" pitchFamily="34" charset="0"/>
            </a:endParaRPr>
          </a:p>
          <a:p>
            <a:pPr>
              <a:buNone/>
            </a:pPr>
            <a:r>
              <a:rPr lang="cs-CZ" sz="1400" dirty="0" smtClean="0">
                <a:latin typeface="Franklin Gothic Book" pitchFamily="34" charset="0"/>
              </a:rPr>
              <a:t>Nachází se v západní Evropě pohoří </a:t>
            </a:r>
            <a:r>
              <a:rPr lang="cs-CZ" sz="1400" dirty="0" err="1" smtClean="0">
                <a:latin typeface="Franklin Gothic Book" pitchFamily="34" charset="0"/>
              </a:rPr>
              <a:t>Mont</a:t>
            </a:r>
            <a:r>
              <a:rPr lang="cs-CZ" sz="1400" dirty="0" smtClean="0">
                <a:latin typeface="Franklin Gothic Book" pitchFamily="34" charset="0"/>
              </a:rPr>
              <a:t> </a:t>
            </a:r>
            <a:r>
              <a:rPr lang="cs-CZ" sz="1400" dirty="0" err="1" smtClean="0">
                <a:latin typeface="Franklin Gothic Book" pitchFamily="34" charset="0"/>
              </a:rPr>
              <a:t>Blanc</a:t>
            </a:r>
            <a:r>
              <a:rPr lang="cs-CZ" sz="1400" dirty="0" smtClean="0">
                <a:latin typeface="Franklin Gothic Book" pitchFamily="34" charset="0"/>
              </a:rPr>
              <a:t>. 			ANO 	X	NE</a:t>
            </a:r>
          </a:p>
          <a:p>
            <a:pPr>
              <a:buNone/>
            </a:pPr>
            <a:endParaRPr lang="cs-CZ" sz="1400" dirty="0" smtClean="0">
              <a:latin typeface="Franklin Gothic Book" pitchFamily="34" charset="0"/>
            </a:endParaRPr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7" name="Veselý obličej 6"/>
          <p:cNvSpPr/>
          <p:nvPr/>
        </p:nvSpPr>
        <p:spPr>
          <a:xfrm>
            <a:off x="6012160" y="188640"/>
            <a:ext cx="720080" cy="72008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Prstenec 4"/>
          <p:cNvSpPr/>
          <p:nvPr/>
        </p:nvSpPr>
        <p:spPr>
          <a:xfrm>
            <a:off x="5796136" y="1484784"/>
            <a:ext cx="792088" cy="504056"/>
          </a:xfrm>
          <a:prstGeom prst="don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Prstenec 5"/>
          <p:cNvSpPr/>
          <p:nvPr/>
        </p:nvSpPr>
        <p:spPr>
          <a:xfrm>
            <a:off x="5796136" y="1988840"/>
            <a:ext cx="792088" cy="504056"/>
          </a:xfrm>
          <a:prstGeom prst="don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Prstenec 7"/>
          <p:cNvSpPr/>
          <p:nvPr/>
        </p:nvSpPr>
        <p:spPr>
          <a:xfrm>
            <a:off x="7596336" y="2492896"/>
            <a:ext cx="792088" cy="504056"/>
          </a:xfrm>
          <a:prstGeom prst="don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Prstenec 8"/>
          <p:cNvSpPr/>
          <p:nvPr/>
        </p:nvSpPr>
        <p:spPr>
          <a:xfrm>
            <a:off x="7596336" y="3068960"/>
            <a:ext cx="792088" cy="504056"/>
          </a:xfrm>
          <a:prstGeom prst="don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Prstenec 9"/>
          <p:cNvSpPr/>
          <p:nvPr/>
        </p:nvSpPr>
        <p:spPr>
          <a:xfrm>
            <a:off x="5796136" y="3573016"/>
            <a:ext cx="792088" cy="504056"/>
          </a:xfrm>
          <a:prstGeom prst="don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Prstenec 11"/>
          <p:cNvSpPr/>
          <p:nvPr/>
        </p:nvSpPr>
        <p:spPr>
          <a:xfrm>
            <a:off x="5796136" y="4077072"/>
            <a:ext cx="792088" cy="504056"/>
          </a:xfrm>
          <a:prstGeom prst="don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Prstenec 12"/>
          <p:cNvSpPr/>
          <p:nvPr/>
        </p:nvSpPr>
        <p:spPr>
          <a:xfrm>
            <a:off x="5796136" y="4581128"/>
            <a:ext cx="792088" cy="504056"/>
          </a:xfrm>
          <a:prstGeom prst="don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Prstenec 13"/>
          <p:cNvSpPr/>
          <p:nvPr/>
        </p:nvSpPr>
        <p:spPr>
          <a:xfrm>
            <a:off x="7596336" y="5085184"/>
            <a:ext cx="792088" cy="504056"/>
          </a:xfrm>
          <a:prstGeom prst="don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Prstenec 14"/>
          <p:cNvSpPr/>
          <p:nvPr/>
        </p:nvSpPr>
        <p:spPr>
          <a:xfrm>
            <a:off x="5796136" y="5589240"/>
            <a:ext cx="792088" cy="504056"/>
          </a:xfrm>
          <a:prstGeom prst="don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CVIČENÍ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Popiš vlajky evropských států.</a:t>
            </a:r>
            <a:endParaRPr lang="cs-CZ" sz="20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Veselý obličej 6"/>
          <p:cNvSpPr/>
          <p:nvPr/>
        </p:nvSpPr>
        <p:spPr>
          <a:xfrm>
            <a:off x="6012160" y="332656"/>
            <a:ext cx="648072" cy="64807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Picture 9" descr="C:\Documents and Settings\Monika Nováková\Local Settings\Temporary Internet Files\Content.IE5\SUE3BRVP\800px-Flag_of_the_United_Kingdom.svg[1]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683544"/>
            <a:ext cx="3600400" cy="2019300"/>
          </a:xfrm>
          <a:prstGeom prst="rect">
            <a:avLst/>
          </a:prstGeom>
          <a:noFill/>
        </p:spPr>
      </p:pic>
      <p:pic>
        <p:nvPicPr>
          <p:cNvPr id="9" name="Picture 3" descr="C:\Documents and Settings\Monika Nováková\Local Settings\Temporary Internet Files\Content.IE5\M2FH5CX4\800px-Flag_of_France.svg[1].pn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1700808"/>
            <a:ext cx="3456384" cy="2016224"/>
          </a:xfrm>
          <a:prstGeom prst="rect">
            <a:avLst/>
          </a:prstGeom>
          <a:noFill/>
        </p:spPr>
      </p:pic>
      <p:pic>
        <p:nvPicPr>
          <p:cNvPr id="10" name="Zástupný symbol pro obsah 9" descr="MS.png"/>
          <p:cNvPicPr>
            <a:picLocks noGrp="1" noChangeAspect="1"/>
          </p:cNvPicPr>
          <p:nvPr>
            <p:ph sz="quarter" idx="4"/>
          </p:nvPr>
        </p:nvPicPr>
        <p:blipFill>
          <a:blip r:embed="rId5" cstate="print"/>
          <a:stretch>
            <a:fillRect/>
          </a:stretch>
        </p:blipFill>
        <p:spPr>
          <a:xfrm>
            <a:off x="4917440" y="3938588"/>
            <a:ext cx="3500120" cy="2187575"/>
          </a:xfrm>
          <a:prstGeom prst="rect">
            <a:avLst/>
          </a:prstGeom>
        </p:spPr>
      </p:pic>
      <p:pic>
        <p:nvPicPr>
          <p:cNvPr id="11" name="Zástupný symbol pro obsah 10" descr="VF.png"/>
          <p:cNvPicPr>
            <a:picLocks noGrp="1" noChangeAspect="1"/>
          </p:cNvPicPr>
          <p:nvPr>
            <p:ph sz="quarter" idx="3"/>
          </p:nvPr>
        </p:nvPicPr>
        <p:blipFill>
          <a:blip r:embed="rId6" cstate="print"/>
          <a:stretch>
            <a:fillRect/>
          </a:stretch>
        </p:blipFill>
        <p:spPr>
          <a:xfrm>
            <a:off x="687072" y="3938588"/>
            <a:ext cx="3578855" cy="21875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CVIČENÍ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Popiš vlajky evropských států.</a:t>
            </a:r>
            <a:endParaRPr lang="cs-CZ" sz="20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Veselý obličej 6"/>
          <p:cNvSpPr/>
          <p:nvPr/>
        </p:nvSpPr>
        <p:spPr>
          <a:xfrm>
            <a:off x="6012160" y="332656"/>
            <a:ext cx="648072" cy="64807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6" name="Zástupný symbol pro obsah 15" descr="VN.pn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974102" y="1600200"/>
            <a:ext cx="3381874" cy="2185988"/>
          </a:xfrm>
          <a:prstGeom prst="rect">
            <a:avLst/>
          </a:prstGeom>
        </p:spPr>
      </p:pic>
      <p:pic>
        <p:nvPicPr>
          <p:cNvPr id="17" name="Zástupný symbol pro obsah 16" descr="VITA.png"/>
          <p:cNvPicPr>
            <a:picLocks noGrp="1" noChangeAspect="1"/>
          </p:cNvPicPr>
          <p:nvPr>
            <p:ph sz="quarter" idx="2"/>
          </p:nvPr>
        </p:nvPicPr>
        <p:blipFill>
          <a:blip r:embed="rId4" cstate="print"/>
          <a:stretch>
            <a:fillRect/>
          </a:stretch>
        </p:blipFill>
        <p:spPr>
          <a:xfrm>
            <a:off x="5026983" y="1600200"/>
            <a:ext cx="3281033" cy="2185988"/>
          </a:xfrm>
          <a:prstGeom prst="rect">
            <a:avLst/>
          </a:prstGeom>
        </p:spPr>
      </p:pic>
      <p:pic>
        <p:nvPicPr>
          <p:cNvPr id="18" name="Picture 4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4077072"/>
            <a:ext cx="3384376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Zástupný symbol pro obsah 18" descr="VRUS.png"/>
          <p:cNvPicPr>
            <a:picLocks noGrp="1" noChangeAspect="1"/>
          </p:cNvPicPr>
          <p:nvPr>
            <p:ph sz="quarter" idx="4"/>
          </p:nvPr>
        </p:nvPicPr>
        <p:blipFill>
          <a:blip r:embed="rId6" cstate="print"/>
          <a:stretch>
            <a:fillRect/>
          </a:stretch>
        </p:blipFill>
        <p:spPr>
          <a:xfrm>
            <a:off x="5025792" y="4077072"/>
            <a:ext cx="3283415" cy="20490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CVIČENÍ</a:t>
            </a:r>
            <a:br>
              <a:rPr lang="cs-CZ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cs-CZ" sz="2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Slož správně slova</a:t>
            </a:r>
            <a:endParaRPr lang="cs-CZ" sz="20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Veselý obličej 6"/>
          <p:cNvSpPr/>
          <p:nvPr/>
        </p:nvSpPr>
        <p:spPr>
          <a:xfrm>
            <a:off x="6084168" y="404664"/>
            <a:ext cx="720080" cy="86409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odorovný svitek 8"/>
          <p:cNvSpPr/>
          <p:nvPr/>
        </p:nvSpPr>
        <p:spPr>
          <a:xfrm>
            <a:off x="539552" y="1700808"/>
            <a:ext cx="3672408" cy="208823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3300"/>
                </a:solidFill>
              </a:rPr>
              <a:t>ÍDVEŇ</a:t>
            </a:r>
            <a:endParaRPr lang="cs-CZ" sz="3200" b="1" dirty="0">
              <a:solidFill>
                <a:srgbClr val="663300"/>
              </a:solidFill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2"/>
          </p:nvPr>
        </p:nvSpPr>
        <p:spPr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cs-CZ" b="1" dirty="0" smtClean="0">
                <a:solidFill>
                  <a:srgbClr val="663300"/>
                </a:solidFill>
              </a:rPr>
              <a:t>EFIRANC</a:t>
            </a:r>
            <a:endParaRPr lang="cs-CZ" b="1" dirty="0">
              <a:solidFill>
                <a:srgbClr val="663300"/>
              </a:solidFill>
            </a:endParaRPr>
          </a:p>
        </p:txBody>
      </p:sp>
      <p:sp>
        <p:nvSpPr>
          <p:cNvPr id="11" name="Zástupný symbol pro obsah 9"/>
          <p:cNvSpPr>
            <a:spLocks noGrp="1"/>
          </p:cNvSpPr>
          <p:nvPr>
            <p:ph sz="quarter" idx="3"/>
          </p:nvPr>
        </p:nvSpPr>
        <p:spPr>
          <a:xfrm>
            <a:off x="395536" y="4077072"/>
            <a:ext cx="4038600" cy="2187575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cs-CZ" b="1" dirty="0" smtClean="0">
                <a:solidFill>
                  <a:srgbClr val="663300"/>
                </a:solidFill>
              </a:rPr>
              <a:t>OLSO</a:t>
            </a:r>
            <a:endParaRPr lang="cs-CZ" b="1" dirty="0">
              <a:solidFill>
                <a:srgbClr val="663300"/>
              </a:solidFill>
            </a:endParaRPr>
          </a:p>
        </p:txBody>
      </p:sp>
      <p:sp>
        <p:nvSpPr>
          <p:cNvPr id="12" name="Zástupný symbol pro obsah 9"/>
          <p:cNvSpPr>
            <a:spLocks noGrp="1"/>
          </p:cNvSpPr>
          <p:nvPr>
            <p:ph sz="quarter" idx="4"/>
          </p:nvPr>
        </p:nvSpPr>
        <p:spPr>
          <a:xfrm>
            <a:off x="4788024" y="3933056"/>
            <a:ext cx="4038600" cy="2187575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cs-CZ" b="1" dirty="0" smtClean="0">
                <a:solidFill>
                  <a:srgbClr val="663300"/>
                </a:solidFill>
              </a:rPr>
              <a:t>ÁBAKLNÝSK</a:t>
            </a:r>
          </a:p>
          <a:p>
            <a:pPr algn="ctr">
              <a:buNone/>
            </a:pPr>
            <a:r>
              <a:rPr lang="cs-CZ" b="1" dirty="0" smtClean="0">
                <a:solidFill>
                  <a:srgbClr val="663300"/>
                </a:solidFill>
              </a:rPr>
              <a:t>poloostrov</a:t>
            </a:r>
            <a:endParaRPr lang="cs-CZ" b="1" dirty="0">
              <a:solidFill>
                <a:srgbClr val="66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CVIČENÍ</a:t>
            </a:r>
            <a:br>
              <a:rPr lang="cs-CZ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cs-CZ" sz="20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Slož správně slova. </a:t>
            </a:r>
            <a:endParaRPr lang="cs-CZ" sz="20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Veselý obličej 6"/>
          <p:cNvSpPr/>
          <p:nvPr/>
        </p:nvSpPr>
        <p:spPr>
          <a:xfrm>
            <a:off x="6084168" y="404664"/>
            <a:ext cx="720080" cy="86409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odorovný svitek 8"/>
          <p:cNvSpPr/>
          <p:nvPr/>
        </p:nvSpPr>
        <p:spPr>
          <a:xfrm>
            <a:off x="539552" y="1700808"/>
            <a:ext cx="3672408" cy="2088232"/>
          </a:xfrm>
          <a:prstGeom prst="horizontalScroll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3300"/>
                </a:solidFill>
              </a:rPr>
              <a:t>GUBRAS</a:t>
            </a:r>
            <a:endParaRPr lang="cs-CZ" sz="3200" b="1" dirty="0">
              <a:solidFill>
                <a:srgbClr val="663300"/>
              </a:solidFill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2"/>
          </p:nvPr>
        </p:nvSpPr>
        <p:spPr>
          <a:prstGeom prst="horizontalScroll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cs-CZ" b="1" dirty="0" smtClean="0">
                <a:solidFill>
                  <a:srgbClr val="663300"/>
                </a:solidFill>
              </a:rPr>
              <a:t>INMSK</a:t>
            </a:r>
            <a:endParaRPr lang="cs-CZ" b="1" dirty="0">
              <a:solidFill>
                <a:srgbClr val="663300"/>
              </a:solidFill>
            </a:endParaRPr>
          </a:p>
        </p:txBody>
      </p:sp>
      <p:sp>
        <p:nvSpPr>
          <p:cNvPr id="11" name="Zástupný symbol pro obsah 9"/>
          <p:cNvSpPr>
            <a:spLocks noGrp="1"/>
          </p:cNvSpPr>
          <p:nvPr>
            <p:ph sz="quarter" idx="3"/>
          </p:nvPr>
        </p:nvSpPr>
        <p:spPr>
          <a:xfrm>
            <a:off x="395536" y="4077072"/>
            <a:ext cx="4038600" cy="2187575"/>
          </a:xfrm>
          <a:prstGeom prst="horizontalScroll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cs-CZ" b="1" dirty="0" smtClean="0">
                <a:solidFill>
                  <a:srgbClr val="663300"/>
                </a:solidFill>
              </a:rPr>
              <a:t>PYKARAT</a:t>
            </a:r>
            <a:endParaRPr lang="cs-CZ" b="1" dirty="0">
              <a:solidFill>
                <a:srgbClr val="663300"/>
              </a:solidFill>
            </a:endParaRPr>
          </a:p>
        </p:txBody>
      </p:sp>
      <p:sp>
        <p:nvSpPr>
          <p:cNvPr id="12" name="Zástupný symbol pro obsah 9"/>
          <p:cNvSpPr>
            <a:spLocks noGrp="1"/>
          </p:cNvSpPr>
          <p:nvPr>
            <p:ph sz="quarter" idx="4"/>
          </p:nvPr>
        </p:nvSpPr>
        <p:spPr>
          <a:xfrm>
            <a:off x="4788024" y="3933056"/>
            <a:ext cx="4038600" cy="2187575"/>
          </a:xfrm>
          <a:prstGeom prst="horizontalScroll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cs-CZ" b="1" dirty="0" smtClean="0">
                <a:solidFill>
                  <a:srgbClr val="663300"/>
                </a:solidFill>
              </a:rPr>
              <a:t>OVHLA</a:t>
            </a:r>
            <a:endParaRPr lang="cs-CZ" b="1" dirty="0">
              <a:solidFill>
                <a:srgbClr val="66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b="1" dirty="0" smtClean="0">
                <a:latin typeface="Arial" charset="0"/>
                <a:cs typeface="Arial" charset="0"/>
              </a:rPr>
              <a:t>Seznam informačních zdrojů </a:t>
            </a:r>
            <a:endParaRPr lang="cs-CZ" sz="4000" b="1" dirty="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0825" y="1142984"/>
            <a:ext cx="8435975" cy="5286412"/>
          </a:xfrm>
        </p:spPr>
        <p:txBody>
          <a:bodyPr>
            <a:noAutofit/>
          </a:bodyPr>
          <a:lstStyle/>
          <a:p>
            <a:pPr eaLnBrk="1" hangingPunct="1">
              <a:buFontTx/>
              <a:buNone/>
              <a:defRPr/>
            </a:pP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http://www.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google.cz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imghp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?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hl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=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cs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&amp;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tab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=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wi</a:t>
            </a: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http://www.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ulozto.cz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/xDH3Yze/obyvatelstvo-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evropy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-a-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sidla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ppt</a:t>
            </a: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http://www.geografie.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kvalitne.cz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/soubory/Evropa_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obyv.pdf</a:t>
            </a: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www.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zsmstesetice.itnet.cz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/objekty/obyvatelstvo-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evropy.ppt</a:t>
            </a: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http://video.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furtpryc.cz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evropa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italie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florencie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italie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toskansko</a:t>
            </a: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http://www.bohemia-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euroservice.com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czech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/nice.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htm</a:t>
            </a: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http://en.wikipedia.org/wiki/London</a:t>
            </a:r>
          </a:p>
          <a:p>
            <a:pPr eaLnBrk="1" hangingPunct="1">
              <a:buFontTx/>
              <a:buNone/>
              <a:defRPr/>
            </a:pP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http://www.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worldphotopage.com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Madarsko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Budapest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Budapest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-Pohled-na-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Budapest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-z-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Budinskeho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-hradu.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html</a:t>
            </a: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http://lucibsb.blog.cz/1103/moskva-rusko</a:t>
            </a:r>
          </a:p>
          <a:p>
            <a:pPr eaLnBrk="1" hangingPunct="1">
              <a:buFontTx/>
              <a:buNone/>
              <a:defRPr/>
            </a:pP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http://www.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britannica.com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EBchecked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/media/100078/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Aerial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view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Reykjavik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Ice</a:t>
            </a: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http://www.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slantour.cz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zajezdy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/zobrazit/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poznavaci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zajezdy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finsko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helsinky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---letecky/7832</a:t>
            </a:r>
          </a:p>
          <a:p>
            <a:pPr eaLnBrk="1" hangingPunct="1">
              <a:buFontTx/>
              <a:buNone/>
              <a:defRPr/>
            </a:pP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http://www.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remax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-malta.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com</a:t>
            </a: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1000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valletta.aspx</a:t>
            </a: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http://cs.wikipedia.org/wiki/Soubor:Flag_of_the_United_Kingdom.svg</a:t>
            </a:r>
          </a:p>
          <a:p>
            <a:pPr eaLnBrk="1" hangingPunct="1">
              <a:buFontTx/>
              <a:buNone/>
              <a:defRPr/>
            </a:pP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http://cs.wikipedia.org/wiki/Soubor:Flag_of_France.svg</a:t>
            </a:r>
          </a:p>
          <a:p>
            <a:pPr eaLnBrk="1" hangingPunct="1">
              <a:buFontTx/>
              <a:buNone/>
              <a:defRPr/>
            </a:pPr>
            <a:endParaRPr lang="cs-CZ" sz="1000" u="sng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endParaRPr lang="cs-CZ" sz="1000" u="sng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endParaRPr lang="cs-CZ" sz="1000" dirty="0" smtClean="0"/>
          </a:p>
          <a:p>
            <a:pPr eaLnBrk="1" hangingPunct="1">
              <a:buFontTx/>
              <a:buNone/>
              <a:defRPr/>
            </a:pPr>
            <a:endParaRPr lang="cs-CZ" sz="1000" dirty="0" smtClean="0"/>
          </a:p>
          <a:p>
            <a:pPr eaLnBrk="1" hangingPunct="1">
              <a:buFontTx/>
              <a:buNone/>
              <a:defRPr/>
            </a:pPr>
            <a:endParaRPr lang="cs-CZ" sz="1000" dirty="0" smtClean="0"/>
          </a:p>
          <a:p>
            <a:pPr eaLnBrk="1" hangingPunct="1">
              <a:buFontTx/>
              <a:buNone/>
              <a:defRPr/>
            </a:pPr>
            <a:endParaRPr lang="cs-CZ" sz="1000" dirty="0" smtClean="0"/>
          </a:p>
          <a:p>
            <a:pPr eaLnBrk="1" hangingPunct="1">
              <a:buFontTx/>
              <a:buNone/>
              <a:defRPr/>
            </a:pPr>
            <a:endParaRPr lang="cs-CZ" sz="1000" dirty="0" smtClean="0"/>
          </a:p>
          <a:p>
            <a:pPr eaLnBrk="1" hangingPunct="1">
              <a:buFontTx/>
              <a:buNone/>
              <a:defRPr/>
            </a:pPr>
            <a:endParaRPr lang="cs-CZ" sz="10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b="1" dirty="0" smtClean="0">
                <a:latin typeface="Arial" charset="0"/>
                <a:cs typeface="Arial" charset="0"/>
              </a:rPr>
              <a:t>Seznam informačních zdrojů </a:t>
            </a:r>
            <a:endParaRPr lang="cs-CZ" sz="4000" b="1" dirty="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0825" y="1357298"/>
            <a:ext cx="8435975" cy="3008327"/>
          </a:xfrm>
        </p:spPr>
        <p:txBody>
          <a:bodyPr>
            <a:noAutofit/>
          </a:bodyPr>
          <a:lstStyle/>
          <a:p>
            <a:pPr eaLnBrk="1" hangingPunct="1">
              <a:buFontTx/>
              <a:buNone/>
              <a:defRPr/>
            </a:pP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http://cs.wikipedia.org/wiki/Soubor:Flag_of_Finland.svg</a:t>
            </a:r>
          </a:p>
          <a:p>
            <a:pPr eaLnBrk="1" hangingPunct="1">
              <a:buFontTx/>
              <a:buNone/>
              <a:defRPr/>
            </a:pP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http://cs.wikipedia.org/wiki/Soubor:Flag_of_Sweden.svg</a:t>
            </a:r>
          </a:p>
          <a:p>
            <a:pPr eaLnBrk="1" hangingPunct="1">
              <a:buFontTx/>
              <a:buNone/>
              <a:defRPr/>
            </a:pP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http://cs.wikipedia.org/wiki/Soubor:Flag_of_Norway.svg</a:t>
            </a:r>
          </a:p>
          <a:p>
            <a:pPr eaLnBrk="1" hangingPunct="1">
              <a:buFontTx/>
              <a:buNone/>
              <a:defRPr/>
            </a:pP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http://cs.wikipedia.org/wiki/Soubor:Flag_of_Italy.svg</a:t>
            </a:r>
          </a:p>
          <a:p>
            <a:pPr eaLnBrk="1" hangingPunct="1">
              <a:buFontTx/>
              <a:buNone/>
              <a:defRPr/>
            </a:pP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http://cs.wikipedia.org/wiki/Soubor:Flag_of_Russia.svg</a:t>
            </a:r>
          </a:p>
          <a:p>
            <a:pPr eaLnBrk="1" hangingPunct="1">
              <a:buFontTx/>
              <a:buNone/>
              <a:defRPr/>
            </a:pPr>
            <a:endParaRPr lang="cs-CZ" sz="10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cs-CZ" sz="10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http://cs.wikipedia.org/wiki/Soubor:Flag_of_Bulgaria.svg</a:t>
            </a:r>
          </a:p>
          <a:p>
            <a:pPr eaLnBrk="1" hangingPunct="1">
              <a:buFontTx/>
              <a:buNone/>
              <a:defRPr/>
            </a:pPr>
            <a:endParaRPr lang="cs-CZ" sz="10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cs-CZ" sz="1000" dirty="0" smtClean="0">
                <a:latin typeface="Arial" pitchFamily="34" charset="0"/>
                <a:cs typeface="Arial" pitchFamily="34" charset="0"/>
              </a:rPr>
              <a:t>KORTUS, F., TEPLÝ, F. (2007): </a:t>
            </a:r>
            <a:r>
              <a:rPr lang="cs-CZ" sz="1000" i="1" dirty="0" smtClean="0">
                <a:latin typeface="Arial" pitchFamily="34" charset="0"/>
                <a:cs typeface="Arial" pitchFamily="34" charset="0"/>
              </a:rPr>
              <a:t>Evropa: učebnice. </a:t>
            </a:r>
            <a:r>
              <a:rPr lang="cs-CZ" sz="1000" dirty="0" smtClean="0">
                <a:latin typeface="Arial" pitchFamily="34" charset="0"/>
                <a:cs typeface="Arial" pitchFamily="34" charset="0"/>
              </a:rPr>
              <a:t>1. vydání. Praha: Nakladatelství Parta. ISBN: 978-80-7320-103-6. </a:t>
            </a:r>
          </a:p>
          <a:p>
            <a:pPr eaLnBrk="1" hangingPunct="1">
              <a:buFontTx/>
              <a:buNone/>
              <a:defRPr/>
            </a:pPr>
            <a:endParaRPr lang="cs-CZ" sz="10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cs-CZ" sz="1000" dirty="0" smtClean="0">
                <a:latin typeface="Arial" pitchFamily="34" charset="0"/>
                <a:cs typeface="Arial" pitchFamily="34" charset="0"/>
              </a:rPr>
              <a:t>KORTUS, F., TEPLÝ, F. (2007): </a:t>
            </a:r>
            <a:r>
              <a:rPr lang="cs-CZ" sz="1000" i="1" dirty="0" smtClean="0">
                <a:latin typeface="Arial" pitchFamily="34" charset="0"/>
                <a:cs typeface="Arial" pitchFamily="34" charset="0"/>
              </a:rPr>
              <a:t>Evropa: pracovní sešit. </a:t>
            </a:r>
            <a:r>
              <a:rPr lang="cs-CZ" sz="1000" dirty="0" smtClean="0">
                <a:latin typeface="Arial" pitchFamily="34" charset="0"/>
                <a:cs typeface="Arial" pitchFamily="34" charset="0"/>
              </a:rPr>
              <a:t>1. vydání. Praha: Nakladatelství Parta. ISBN: 978-80-7320-104-3. </a:t>
            </a:r>
          </a:p>
          <a:p>
            <a:pPr eaLnBrk="1" hangingPunct="1">
              <a:buFontTx/>
              <a:buNone/>
              <a:defRPr/>
            </a:pPr>
            <a:endParaRPr lang="cs-CZ" sz="1000" dirty="0" smtClean="0"/>
          </a:p>
          <a:p>
            <a:pPr eaLnBrk="1" hangingPunct="1">
              <a:buFontTx/>
              <a:buNone/>
              <a:defRPr/>
            </a:pPr>
            <a:endParaRPr lang="cs-CZ" sz="1000" dirty="0" smtClean="0"/>
          </a:p>
          <a:p>
            <a:pPr eaLnBrk="1" hangingPunct="1">
              <a:buFontTx/>
              <a:buNone/>
              <a:defRPr/>
            </a:pPr>
            <a:endParaRPr lang="cs-CZ" sz="1000" dirty="0" smtClean="0"/>
          </a:p>
          <a:p>
            <a:pPr eaLnBrk="1" hangingPunct="1">
              <a:buFontTx/>
              <a:buNone/>
              <a:defRPr/>
            </a:pPr>
            <a:endParaRPr lang="cs-CZ" sz="1000" dirty="0" smtClean="0"/>
          </a:p>
          <a:p>
            <a:pPr eaLnBrk="1" hangingPunct="1">
              <a:buFontTx/>
              <a:buNone/>
              <a:defRPr/>
            </a:pPr>
            <a:endParaRPr lang="cs-CZ" sz="1000" dirty="0" smtClean="0"/>
          </a:p>
          <a:p>
            <a:pPr eaLnBrk="1" hangingPunct="1">
              <a:buFontTx/>
              <a:buNone/>
              <a:defRPr/>
            </a:pPr>
            <a:endParaRPr lang="cs-CZ" sz="1000" dirty="0" smtClean="0"/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4581525"/>
            <a:ext cx="59769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Obdélník 4"/>
          <p:cNvSpPr>
            <a:spLocks noChangeArrowheads="1"/>
          </p:cNvSpPr>
          <p:nvPr/>
        </p:nvSpPr>
        <p:spPr bwMode="auto">
          <a:xfrm>
            <a:off x="179388" y="5876925"/>
            <a:ext cx="89646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i="1" dirty="0"/>
              <a:t>Autorem materiálu a všech jeho částí, není-li uvedeno jinak, je Mgr. Monika Nováková.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 návrhu Sněhové vločky">
  <a:themeElements>
    <a:clrScheme name="Šablona návrhu Sněhové vločk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Šablona návrhu Sněhové vločky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Šablona návrhu Sněhové vločk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ablona návrhu Sněhové vločk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ablona návrhu Sněhové vločk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ablona návrhu Sněhové vločk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ablona návrhu Sněhové vločk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ablona návrhu Sněhové vločk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návrhu Sněhové vločk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návrhu Sněhové vločk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návrhu Sněhové vločk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návrhu Sněhové vločk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návrhu Sněhové vločk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návrhu Sněhové vločk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návrhu Sněhové vločky</Template>
  <TotalTime>359</TotalTime>
  <Words>450</Words>
  <Application>Microsoft Office PowerPoint</Application>
  <PresentationFormat>Předvádění na obrazovce (4:3)</PresentationFormat>
  <Paragraphs>189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Šablona návrhu Sněhové vločky</vt:lpstr>
      <vt:lpstr>Z E M Ě P I S </vt:lpstr>
      <vt:lpstr>Popis prezentace </vt:lpstr>
      <vt:lpstr>OPAKOVÁNÍ</vt:lpstr>
      <vt:lpstr>CVIČENÍ  Doplňte tabulku.</vt:lpstr>
      <vt:lpstr>MÁŠ TO SPRÁVNĚ? </vt:lpstr>
      <vt:lpstr>POPIŠ EVROPSKÁ SÍDLA?</vt:lpstr>
      <vt:lpstr>CVIČENÍ Zakroužkuj správnou odpověď.</vt:lpstr>
      <vt:lpstr>CVIČENÍ Popiš vlajky evropských států.</vt:lpstr>
      <vt:lpstr>CVIČENÍ Popiš vlajky evropských států.</vt:lpstr>
      <vt:lpstr>CVIČENÍ Slož správně slova</vt:lpstr>
      <vt:lpstr>CVIČENÍ Slož správně slova. </vt:lpstr>
      <vt:lpstr>Seznam informačních zdrojů </vt:lpstr>
      <vt:lpstr>Seznam informačních zdrojů </vt:lpstr>
    </vt:vector>
  </TitlesOfParts>
  <Company>Adam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OPAKOVÁNÍ</dc:title>
  <dc:creator>Adam</dc:creator>
  <cp:lastModifiedBy>pc</cp:lastModifiedBy>
  <cp:revision>24</cp:revision>
  <dcterms:created xsi:type="dcterms:W3CDTF">2009-10-07T20:35:55Z</dcterms:created>
  <dcterms:modified xsi:type="dcterms:W3CDTF">2012-09-19T06:51:49Z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TC100775751029</vt:lpwstr>
  </property>
</Properties>
</file>