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64" r:id="rId4"/>
    <p:sldId id="265" r:id="rId5"/>
    <p:sldId id="257" r:id="rId6"/>
    <p:sldId id="258" r:id="rId7"/>
    <p:sldId id="259" r:id="rId8"/>
    <p:sldId id="260" r:id="rId9"/>
    <p:sldId id="262" r:id="rId10"/>
    <p:sldId id="263" r:id="rId11"/>
    <p:sldId id="266" r:id="rId12"/>
    <p:sldId id="267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clav_Havel" TargetMode="External"/><Relationship Id="rId2" Type="http://schemas.openxmlformats.org/officeDocument/2006/relationships/hyperlink" Target="http://cs.wikipedia.org/wiki/%C4%8Cesk%C3%A1_republi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212508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VY_52_INOVACE_01_VLASTIVĚDA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republika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4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pic>
        <p:nvPicPr>
          <p:cNvPr id="4" name="Obrázek 3" descr="800px-Flag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7284" y="3429001"/>
            <a:ext cx="5146716" cy="3429000"/>
          </a:xfrm>
          <a:prstGeom prst="rect">
            <a:avLst/>
          </a:prstGeom>
        </p:spPr>
      </p:pic>
      <p:pic>
        <p:nvPicPr>
          <p:cNvPr id="5" name="Obrázek 4" descr="499px-Coat_of_arms_of_the_Czech_Republic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753881" cy="45136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EU_location_CZ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800px-Relief_Map_of_Czech_Republi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522950" cy="3355192"/>
          </a:xfrm>
          <a:prstGeom prst="rect">
            <a:avLst/>
          </a:prstGeom>
        </p:spPr>
      </p:pic>
      <p:pic>
        <p:nvPicPr>
          <p:cNvPr id="4" name="Obrázek 3" descr="CZ-mapa_with_czech_description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0"/>
            <a:ext cx="3491880" cy="3756417"/>
          </a:xfrm>
          <a:prstGeom prst="rect">
            <a:avLst/>
          </a:prstGeom>
        </p:spPr>
      </p:pic>
      <p:pic>
        <p:nvPicPr>
          <p:cNvPr id="5" name="Obrázek 4" descr="800px-Czech_Rep._-_Bohemia,_Moravia_and_Silesia_II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356992"/>
            <a:ext cx="5764100" cy="32711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Vznik 1.1.1993</a:t>
            </a:r>
          </a:p>
          <a:p>
            <a:r>
              <a:rPr lang="cs-CZ" dirty="0" smtClean="0"/>
              <a:t>Přibližně 10 500 000 obyvatel</a:t>
            </a:r>
          </a:p>
          <a:p>
            <a:r>
              <a:rPr lang="cs-CZ" dirty="0" smtClean="0"/>
              <a:t>Hlavním městem je Praha</a:t>
            </a:r>
          </a:p>
          <a:p>
            <a:r>
              <a:rPr lang="cs-CZ" dirty="0" smtClean="0"/>
              <a:t>Sousedí s Německem, Rakouskem, Slovenskem, Polskem</a:t>
            </a:r>
          </a:p>
          <a:p>
            <a:r>
              <a:rPr lang="cs-CZ" dirty="0" smtClean="0"/>
              <a:t>14 krajů</a:t>
            </a:r>
          </a:p>
          <a:p>
            <a:r>
              <a:rPr lang="cs-CZ" dirty="0" smtClean="0"/>
              <a:t>ČR je členem Evropské unie, OSN, NATO, </a:t>
            </a:r>
            <a:r>
              <a:rPr lang="cs-CZ" dirty="0" err="1" smtClean="0"/>
              <a:t>Schenghenského</a:t>
            </a:r>
            <a:r>
              <a:rPr lang="cs-CZ" dirty="0" smtClean="0"/>
              <a:t> prostoru</a:t>
            </a:r>
          </a:p>
          <a:p>
            <a:r>
              <a:rPr lang="cs-CZ" dirty="0" smtClean="0"/>
              <a:t>Úřední jazyk čeština</a:t>
            </a:r>
          </a:p>
          <a:p>
            <a:r>
              <a:rPr lang="cs-CZ" dirty="0" smtClean="0"/>
              <a:t>Měna – koruna česká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Nejvyšším pohořím jsou Krkonoše</a:t>
            </a:r>
          </a:p>
          <a:p>
            <a:r>
              <a:rPr lang="cs-CZ" dirty="0" smtClean="0"/>
              <a:t>Nejvyšší hora je Sněžka</a:t>
            </a:r>
          </a:p>
          <a:p>
            <a:r>
              <a:rPr lang="cs-CZ" dirty="0" smtClean="0"/>
              <a:t>Nejdelší řeka na území ČR je Vltava</a:t>
            </a:r>
          </a:p>
          <a:p>
            <a:r>
              <a:rPr lang="cs-CZ" dirty="0" smtClean="0"/>
              <a:t>Nejdelší řeka pramenící v ČR je Labe</a:t>
            </a:r>
          </a:p>
          <a:p>
            <a:r>
              <a:rPr lang="cs-CZ" dirty="0" smtClean="0"/>
              <a:t>Největší jezero je Černé jezero</a:t>
            </a:r>
          </a:p>
          <a:p>
            <a:r>
              <a:rPr lang="cs-CZ" dirty="0" smtClean="0"/>
              <a:t>Největší přehrada je Lipno</a:t>
            </a:r>
          </a:p>
          <a:p>
            <a:r>
              <a:rPr lang="cs-CZ" dirty="0" smtClean="0"/>
              <a:t>Největší rybník je Rožmberk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Praha – hlavní město</a:t>
            </a:r>
          </a:p>
          <a:p>
            <a:r>
              <a:rPr lang="cs-CZ" dirty="0" smtClean="0"/>
              <a:t>Brno</a:t>
            </a:r>
          </a:p>
          <a:p>
            <a:r>
              <a:rPr lang="cs-CZ" dirty="0" smtClean="0"/>
              <a:t>Ostrava</a:t>
            </a:r>
          </a:p>
          <a:p>
            <a:r>
              <a:rPr lang="cs-CZ" dirty="0" smtClean="0"/>
              <a:t>Plzeň</a:t>
            </a:r>
          </a:p>
          <a:p>
            <a:r>
              <a:rPr lang="cs-CZ" dirty="0" smtClean="0"/>
              <a:t>Olomouc</a:t>
            </a:r>
          </a:p>
          <a:p>
            <a:r>
              <a:rPr lang="cs-CZ" dirty="0" smtClean="0"/>
              <a:t>Hradec Králové</a:t>
            </a:r>
          </a:p>
          <a:p>
            <a:r>
              <a:rPr lang="cs-CZ" dirty="0" smtClean="0"/>
              <a:t>Liberec</a:t>
            </a:r>
          </a:p>
          <a:p>
            <a:r>
              <a:rPr lang="cs-CZ" dirty="0" smtClean="0"/>
              <a:t>Ústí nad Labem</a:t>
            </a:r>
          </a:p>
          <a:p>
            <a:r>
              <a:rPr lang="cs-CZ" dirty="0" smtClean="0"/>
              <a:t>České Budějovice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Prezident – Václav Klaus</a:t>
            </a:r>
          </a:p>
          <a:p>
            <a:r>
              <a:rPr lang="cs-CZ" dirty="0" smtClean="0"/>
              <a:t>Vláda</a:t>
            </a:r>
          </a:p>
          <a:p>
            <a:r>
              <a:rPr lang="cs-CZ" dirty="0" smtClean="0"/>
              <a:t>Parlament (Poslanecká sněmovna </a:t>
            </a:r>
            <a:r>
              <a:rPr lang="cs-CZ" dirty="0" smtClean="0"/>
              <a:t>a </a:t>
            </a:r>
            <a:r>
              <a:rPr lang="cs-CZ" dirty="0" smtClean="0"/>
              <a:t>Senát)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Praha</a:t>
            </a:r>
            <a:endParaRPr lang="cs-CZ" dirty="0"/>
          </a:p>
        </p:txBody>
      </p:sp>
      <p:pic>
        <p:nvPicPr>
          <p:cNvPr id="4" name="Zástupný symbol pro obsah 3" descr="praha-a-jeji-mosty-300x1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4067944" cy="2698403"/>
          </a:xfrm>
        </p:spPr>
      </p:pic>
      <p:pic>
        <p:nvPicPr>
          <p:cNvPr id="5" name="Obrázek 4" descr="1205485877_200803140140_DDD_11-300x1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88981" y="1196752"/>
            <a:ext cx="4255019" cy="2808312"/>
          </a:xfrm>
          <a:prstGeom prst="rect">
            <a:avLst/>
          </a:prstGeom>
        </p:spPr>
      </p:pic>
      <p:pic>
        <p:nvPicPr>
          <p:cNvPr id="6" name="Obrázek 5" descr="praha-vanocn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5" y="3789040"/>
            <a:ext cx="4090984" cy="3068961"/>
          </a:xfrm>
          <a:prstGeom prst="rect">
            <a:avLst/>
          </a:prstGeom>
        </p:spPr>
      </p:pic>
      <p:pic>
        <p:nvPicPr>
          <p:cNvPr id="7" name="Obrázek 6" descr="stovezeta-praha-300x20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4596" y="4005064"/>
            <a:ext cx="4279404" cy="28529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Prezident Václav Klaus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Premiér Petr Nečas</a:t>
            </a:r>
            <a:endParaRPr lang="cs-CZ" dirty="0"/>
          </a:p>
        </p:txBody>
      </p:sp>
      <p:pic>
        <p:nvPicPr>
          <p:cNvPr id="5" name="Obrázek 4" descr="747px-Vaclav-Klaus-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204864"/>
            <a:ext cx="4489981" cy="3600400"/>
          </a:xfrm>
          <a:prstGeom prst="rect">
            <a:avLst/>
          </a:prstGeom>
        </p:spPr>
      </p:pic>
      <p:pic>
        <p:nvPicPr>
          <p:cNvPr id="6" name="Obrázek 5" descr="Petr_Nečas_-_O206716863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2240834"/>
            <a:ext cx="3240360" cy="46171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První prezident České republiky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Václav </a:t>
            </a:r>
            <a:r>
              <a:rPr lang="cs-CZ" dirty="0" smtClean="0"/>
              <a:t>Havel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První prezident </a:t>
            </a:r>
            <a:r>
              <a:rPr lang="cs-CZ" dirty="0" smtClean="0"/>
              <a:t>ČSR  T</a:t>
            </a:r>
            <a:r>
              <a:rPr lang="cs-CZ" dirty="0" smtClean="0"/>
              <a:t>. G. Masaryk </a:t>
            </a:r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6" name="Obrázek 5" descr="Václav_Havel_-_Freedom_and_its_adversaries_confere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996952"/>
            <a:ext cx="4638717" cy="30963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list- </a:t>
            </a:r>
            <a:r>
              <a:rPr lang="cs-CZ" sz="3200" dirty="0" smtClean="0"/>
              <a:t>pracuj s dostupnými materiály- mapy,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Poznáš sousední státy s ČR?</a:t>
            </a:r>
          </a:p>
          <a:p>
            <a:r>
              <a:rPr lang="cs-CZ" dirty="0" smtClean="0"/>
              <a:t>Vyhledej a napiš jejich hlavní města.</a:t>
            </a:r>
          </a:p>
          <a:p>
            <a:r>
              <a:rPr lang="cs-CZ" dirty="0" smtClean="0"/>
              <a:t>Doplň k evropským státům automobilové poznávací značky-  A  CZ  D  PL  </a:t>
            </a:r>
            <a:r>
              <a:rPr lang="cs-CZ" dirty="0" smtClean="0"/>
              <a:t>SK.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16832"/>
            <a:ext cx="8229600" cy="4572000"/>
          </a:xfrm>
        </p:spPr>
        <p:txBody>
          <a:bodyPr>
            <a:normAutofit fontScale="47500" lnSpcReduction="20000"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</a:t>
            </a:r>
            <a:r>
              <a:rPr lang="cs-CZ" dirty="0" smtClean="0">
                <a:hlinkClick r:id="rId2"/>
              </a:rPr>
              <a:t>http://cs.wikipedia.org/wiki/%C4%8Cesk%C3%A1_republika#.C3.9Azemn.C3.AD_kraj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http://cs.wikipedia.org/wiki/Petr_Ne%C4%8Dasesk%C3%A1_republika#.C3.9Azemn.C3.AD_kraje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http://cs.wikipedia.org/wiki/V%C3%A1clav_KlausC4%8Dasesk%C3%A1_republika#.C3.9Azemn.C3.AD_kraje </a:t>
            </a:r>
          </a:p>
          <a:p>
            <a:r>
              <a:rPr lang="cs-CZ" dirty="0" smtClean="0"/>
              <a:t>Památky-UNESCO. </a:t>
            </a:r>
            <a:r>
              <a:rPr lang="cs-CZ" i="1" dirty="0" smtClean="0"/>
              <a:t>Památky-UNESCO</a:t>
            </a:r>
            <a:r>
              <a:rPr lang="cs-CZ" dirty="0" smtClean="0"/>
              <a:t> [online]. [cit. 2012-01-07]. Dostupné z: http://www.</a:t>
            </a:r>
            <a:r>
              <a:rPr lang="cs-CZ" dirty="0" err="1" smtClean="0"/>
              <a:t>pamatky</a:t>
            </a:r>
            <a:r>
              <a:rPr lang="cs-CZ" dirty="0" smtClean="0"/>
              <a:t>-</a:t>
            </a:r>
            <a:r>
              <a:rPr lang="cs-CZ" dirty="0" err="1" smtClean="0"/>
              <a:t>unesco.cz</a:t>
            </a:r>
            <a:r>
              <a:rPr lang="cs-CZ" dirty="0" smtClean="0"/>
              <a:t>/</a:t>
            </a:r>
            <a:r>
              <a:rPr lang="cs-CZ" dirty="0" err="1" smtClean="0"/>
              <a:t>unesco</a:t>
            </a:r>
            <a:r>
              <a:rPr lang="cs-CZ" dirty="0" smtClean="0"/>
              <a:t>-</a:t>
            </a:r>
            <a:r>
              <a:rPr lang="cs-CZ" dirty="0" err="1" smtClean="0"/>
              <a:t>praha</a:t>
            </a:r>
            <a:r>
              <a:rPr lang="cs-CZ" dirty="0" smtClean="0"/>
              <a:t>-%E2%80%93-</a:t>
            </a:r>
            <a:r>
              <a:rPr lang="cs-CZ" dirty="0" err="1" smtClean="0"/>
              <a:t>historicke</a:t>
            </a:r>
            <a:r>
              <a:rPr lang="cs-CZ" dirty="0" smtClean="0"/>
              <a:t>-centrum-58 </a:t>
            </a:r>
          </a:p>
          <a:p>
            <a:r>
              <a:rPr lang="fi-FI" dirty="0" smtClean="0"/>
              <a:t>Stopin-praha. </a:t>
            </a:r>
            <a:r>
              <a:rPr lang="fi-FI" i="1" dirty="0" smtClean="0"/>
              <a:t>Stopin-praha</a:t>
            </a:r>
            <a:r>
              <a:rPr lang="fi-FI" dirty="0" smtClean="0"/>
              <a:t> [online]. [cit. 2012-01-07]. Dostupné z: http://www.stopin-praha.cz/.staco-praha-%E2%80%93-historicke-centrum-58 </a:t>
            </a:r>
          </a:p>
          <a:p>
            <a:r>
              <a:rPr lang="cs-CZ" dirty="0" smtClean="0">
                <a:hlinkClick r:id="rId3"/>
              </a:rPr>
              <a:t>http://cs.w</a:t>
            </a:r>
            <a:r>
              <a:rPr lang="cs-CZ" dirty="0" smtClean="0"/>
              <a:t>Wikipedia.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Stopin-</a:t>
            </a:r>
            <a:r>
              <a:rPr lang="cs-CZ" dirty="0" err="1" smtClean="0"/>
              <a:t>praha</a:t>
            </a:r>
            <a:r>
              <a:rPr lang="cs-CZ" dirty="0" smtClean="0"/>
              <a:t>. Stopin-</a:t>
            </a:r>
            <a:r>
              <a:rPr lang="cs-CZ" dirty="0" err="1" smtClean="0"/>
              <a:t>praha</a:t>
            </a:r>
            <a:r>
              <a:rPr lang="cs-CZ" dirty="0" smtClean="0"/>
              <a:t> [online]. [cit. 2012-01-07]. Dostupné z: http://www.stopin-</a:t>
            </a:r>
            <a:r>
              <a:rPr lang="cs-CZ" dirty="0" err="1" smtClean="0"/>
              <a:t>praha.cz</a:t>
            </a:r>
            <a:r>
              <a:rPr lang="cs-CZ" dirty="0" smtClean="0"/>
              <a:t>/.</a:t>
            </a:r>
            <a:r>
              <a:rPr lang="cs-CZ" dirty="0" err="1" smtClean="0"/>
              <a:t>staco</a:t>
            </a:r>
            <a:r>
              <a:rPr lang="cs-CZ" dirty="0" smtClean="0"/>
              <a:t>-</a:t>
            </a:r>
            <a:r>
              <a:rPr lang="cs-CZ" dirty="0" err="1" smtClean="0"/>
              <a:t>praha</a:t>
            </a:r>
            <a:r>
              <a:rPr lang="cs-CZ" dirty="0" smtClean="0"/>
              <a:t>-%E2%80%93-</a:t>
            </a:r>
            <a:r>
              <a:rPr lang="cs-CZ" dirty="0" err="1" smtClean="0"/>
              <a:t>historicke</a:t>
            </a:r>
            <a:r>
              <a:rPr lang="cs-CZ" dirty="0" smtClean="0"/>
              <a:t>-centrum-58cit. 2012-01-07]. Dostupné z: http://www.stopin-</a:t>
            </a:r>
            <a:r>
              <a:rPr lang="cs-CZ" dirty="0" err="1" smtClean="0"/>
              <a:t>praha.cz</a:t>
            </a:r>
            <a:r>
              <a:rPr lang="cs-CZ" dirty="0" smtClean="0"/>
              <a:t>/.</a:t>
            </a:r>
            <a:r>
              <a:rPr lang="cs-CZ" dirty="0" err="1" smtClean="0"/>
              <a:t>staco</a:t>
            </a:r>
            <a:r>
              <a:rPr lang="cs-CZ" dirty="0" smtClean="0"/>
              <a:t>-</a:t>
            </a:r>
            <a:r>
              <a:rPr lang="cs-CZ" dirty="0" err="1" smtClean="0"/>
              <a:t>praha</a:t>
            </a:r>
            <a:r>
              <a:rPr lang="cs-CZ" dirty="0" smtClean="0"/>
              <a:t>-%E2%80%93-</a:t>
            </a:r>
            <a:r>
              <a:rPr lang="cs-CZ" dirty="0" err="1" smtClean="0"/>
              <a:t>historicke</a:t>
            </a:r>
            <a:r>
              <a:rPr lang="cs-CZ" dirty="0" smtClean="0"/>
              <a:t>-centrum-58 </a:t>
            </a:r>
            <a:r>
              <a:rPr lang="cs-CZ" dirty="0" err="1" smtClean="0">
                <a:hlinkClick r:id="rId3"/>
              </a:rPr>
              <a:t>ikipedia.org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/V%C3%A1clav_Havel</a:t>
            </a:r>
            <a:endParaRPr lang="cs-CZ" dirty="0" smtClean="0"/>
          </a:p>
          <a:p>
            <a:pPr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Anotace:</a:t>
            </a:r>
          </a:p>
          <a:p>
            <a:pPr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Materiál  lze využít jako prezentaci nového učiva či k procvičování, prohlubování   a  opakování probraného učiva. </a:t>
            </a:r>
          </a:p>
          <a:p>
            <a:pPr>
              <a:buNone/>
            </a:pPr>
            <a:r>
              <a:rPr lang="cs-CZ" sz="2500" dirty="0" smtClean="0">
                <a:solidFill>
                  <a:schemeClr val="bg1"/>
                </a:solidFill>
              </a:rPr>
              <a:t>Pracovní  list je určen pro samostatnou práci žáků s využitím dostupných materiálů.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88</TotalTime>
  <Words>405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Česká republika</vt:lpstr>
      <vt:lpstr>Prezentace aplikace PowerPoint</vt:lpstr>
      <vt:lpstr>Prezentace aplikace PowerPoint</vt:lpstr>
      <vt:lpstr>Základní informace</vt:lpstr>
      <vt:lpstr>Povrch a vodstvo</vt:lpstr>
      <vt:lpstr>Největší města</vt:lpstr>
      <vt:lpstr>Politický systém</vt:lpstr>
      <vt:lpstr>Hlavní město Praha</vt:lpstr>
      <vt:lpstr>České osobnosti</vt:lpstr>
      <vt:lpstr>České osobnosti</vt:lpstr>
      <vt:lpstr>Pracovní  list- pracuj s dostupnými materiály- mapy, internet</vt:lpstr>
      <vt:lpstr>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NB</dc:creator>
  <cp:lastModifiedBy>Učitel</cp:lastModifiedBy>
  <cp:revision>29</cp:revision>
  <dcterms:modified xsi:type="dcterms:W3CDTF">2012-03-08T15:33:44Z</dcterms:modified>
</cp:coreProperties>
</file>