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1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6912" autoAdjust="0"/>
    <p:restoredTop sz="94660"/>
  </p:normalViewPr>
  <p:slideViewPr>
    <p:cSldViewPr>
      <p:cViewPr varScale="1">
        <p:scale>
          <a:sx n="69" d="100"/>
          <a:sy n="69" d="100"/>
        </p:scale>
        <p:origin x="-118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03820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0934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54098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61364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01614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06655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8878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69709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3585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19808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12070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2825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obrazky.cz/" TargetMode="External"/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2620144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VLASTIVĚDA</a:t>
            </a:r>
            <a: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vypracovala: Mgr. Kateřina SÁLOVÁ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ZŠ a MŠ MALÝ ÚJEZD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b="1" smtClean="0">
                <a:latin typeface="Times New Roman" pitchFamily="18" charset="0"/>
                <a:cs typeface="Times New Roman" pitchFamily="18" charset="0"/>
              </a:rPr>
              <a:t>VY_32_INOVACE_17_Vl_SVATÝ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VÁCLAV</a:t>
            </a:r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6808" y="3928508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60891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19944"/>
          </a:xfrm>
        </p:spPr>
        <p:txBody>
          <a:bodyPr>
            <a:normAutofit/>
          </a:bodyPr>
          <a:lstStyle/>
          <a:p>
            <a:pPr algn="l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SVATÝ VÁCLAV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84576"/>
          </a:xfrm>
        </p:spPr>
        <p:txBody>
          <a:bodyPr>
            <a:noAutofit/>
          </a:bodyPr>
          <a:lstStyle/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SVATÝ VÁCLAV (907 – 28. září 935) český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kníže 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světec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považován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za PATRONA ZEMĚ ČESKÉ a za SYMBOL ČESKÉ STÁTNOSTI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podle pověsti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se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narodil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na hradišti ve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STOCHOVĚ u LÁN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syn knížete VRATISLAVA a jeho manželky DRAHOMÍRY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jeho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prarodiči byli první historicky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doložený PŘEMYSLOVSKÝ kníže BOŘIVOJ a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jeho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žena SVATÁ LUDMILA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vychováván na BUDČI babičkou SVATOU LUDMILOU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zavražděn ve STARÉ BOLESLAVI na sídle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svého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bratra BOLESLAVA, který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díky tomu převzal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vládu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po smrti byl uctíván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jako svatý pro svou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zbožnost,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péči o chudé, otroky a vězně, stavění kostelů, kácení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šibenic a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posmrtné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zázraky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2951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3313372"/>
              </p:ext>
            </p:extLst>
          </p:nvPr>
        </p:nvGraphicFramePr>
        <p:xfrm>
          <a:off x="467544" y="764704"/>
          <a:ext cx="8476730" cy="3566160"/>
        </p:xfrm>
        <a:graphic>
          <a:graphicData uri="http://schemas.openxmlformats.org/drawingml/2006/table">
            <a:tbl>
              <a:tblPr/>
              <a:tblGrid>
                <a:gridCol w="589239"/>
                <a:gridCol w="587593"/>
                <a:gridCol w="587593"/>
                <a:gridCol w="587593"/>
                <a:gridCol w="539314"/>
                <a:gridCol w="295415"/>
                <a:gridCol w="587593"/>
                <a:gridCol w="269120"/>
                <a:gridCol w="318473"/>
                <a:gridCol w="587593"/>
                <a:gridCol w="587593"/>
                <a:gridCol w="587593"/>
                <a:gridCol w="587593"/>
                <a:gridCol w="587593"/>
                <a:gridCol w="271954"/>
                <a:gridCol w="315639"/>
                <a:gridCol w="589239"/>
              </a:tblGrid>
              <a:tr h="0">
                <a:tc gridSpan="2"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BOŘIVOJ I.</a:t>
                      </a:r>
                      <a:r>
                        <a:rPr lang="it-IT" dirty="0">
                          <a:latin typeface="Times New Roman" pitchFamily="18" charset="0"/>
                          <a:cs typeface="Times New Roman" pitchFamily="18" charset="0"/>
                        </a:rPr>
                        <a:t/>
                      </a:r>
                      <a:br>
                        <a:rPr lang="it-IT" dirty="0"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it-IT" dirty="0">
                          <a:latin typeface="Times New Roman" pitchFamily="18" charset="0"/>
                          <a:cs typeface="Times New Roman" pitchFamily="18" charset="0"/>
                        </a:rPr>
                        <a:t>nar. mezi 852 a 855</a:t>
                      </a:r>
                      <a:br>
                        <a:rPr lang="it-IT" dirty="0"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it-IT" dirty="0">
                          <a:latin typeface="Times New Roman" pitchFamily="18" charset="0"/>
                          <a:cs typeface="Times New Roman" pitchFamily="18" charset="0"/>
                        </a:rPr>
                        <a:t>zm. mezi 888 a 891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SVATÁ</a:t>
                      </a:r>
                    </a:p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LUDMILA</a:t>
                      </a:r>
                      <a:r>
                        <a:rPr lang="cs-CZ" dirty="0">
                          <a:latin typeface="Times New Roman" pitchFamily="18" charset="0"/>
                          <a:cs typeface="Times New Roman" pitchFamily="18" charset="0"/>
                        </a:rPr>
                        <a:t/>
                      </a:r>
                      <a:br>
                        <a:rPr lang="cs-CZ" dirty="0"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cs-CZ" dirty="0">
                          <a:latin typeface="Times New Roman" pitchFamily="18" charset="0"/>
                          <a:cs typeface="Times New Roman" pitchFamily="18" charset="0"/>
                        </a:rPr>
                        <a:t>nar. cca 860</a:t>
                      </a:r>
                      <a:br>
                        <a:rPr lang="cs-CZ" dirty="0"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cs-CZ" dirty="0" err="1">
                          <a:latin typeface="Times New Roman" pitchFamily="18" charset="0"/>
                          <a:cs typeface="Times New Roman" pitchFamily="18" charset="0"/>
                        </a:rPr>
                        <a:t>zm</a:t>
                      </a:r>
                      <a:r>
                        <a:rPr lang="cs-CZ" dirty="0">
                          <a:latin typeface="Times New Roman" pitchFamily="18" charset="0"/>
                          <a:cs typeface="Times New Roman" pitchFamily="18" charset="0"/>
                        </a:rPr>
                        <a:t>. 15. září 921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>
                          <a:latin typeface="Times New Roman" pitchFamily="18" charset="0"/>
                          <a:cs typeface="Times New Roman" pitchFamily="18" charset="0"/>
                        </a:rPr>
                        <a:t> ?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>
                          <a:latin typeface="Times New Roman" pitchFamily="18" charset="0"/>
                          <a:cs typeface="Times New Roman" pitchFamily="18" charset="0"/>
                        </a:rPr>
                        <a:t> ?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5">
                  <a:txBody>
                    <a:bodyPr/>
                    <a:lstStyle/>
                    <a:p>
                      <a:r>
                        <a:rPr lang="cs-CZ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cs-CZ"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cs-CZ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 gridSpan="3">
                  <a:txBody>
                    <a:bodyPr/>
                    <a:lstStyle/>
                    <a:p>
                      <a:r>
                        <a:rPr lang="cs-CZ"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10">
                  <a:txBody>
                    <a:bodyPr/>
                    <a:lstStyle/>
                    <a:p>
                      <a:r>
                        <a:rPr lang="cs-CZ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r>
                        <a:rPr lang="cs-CZ"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 gridSpan="2">
                  <a:txBody>
                    <a:bodyPr/>
                    <a:lstStyle/>
                    <a:p>
                      <a:r>
                        <a:rPr lang="cs-CZ" dirty="0"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VRATISLAV I.</a:t>
                      </a:r>
                      <a:r>
                        <a:rPr lang="cs-CZ" dirty="0">
                          <a:latin typeface="Times New Roman" pitchFamily="18" charset="0"/>
                          <a:cs typeface="Times New Roman" pitchFamily="18" charset="0"/>
                        </a:rPr>
                        <a:t/>
                      </a:r>
                      <a:br>
                        <a:rPr lang="cs-CZ" dirty="0"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cs-CZ" dirty="0">
                          <a:latin typeface="Times New Roman" pitchFamily="18" charset="0"/>
                          <a:cs typeface="Times New Roman" pitchFamily="18" charset="0"/>
                        </a:rPr>
                        <a:t>nar. 888</a:t>
                      </a:r>
                      <a:br>
                        <a:rPr lang="cs-CZ" dirty="0"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cs-CZ" dirty="0" err="1">
                          <a:latin typeface="Times New Roman" pitchFamily="18" charset="0"/>
                          <a:cs typeface="Times New Roman" pitchFamily="18" charset="0"/>
                        </a:rPr>
                        <a:t>zm</a:t>
                      </a:r>
                      <a:r>
                        <a:rPr lang="cs-CZ" dirty="0">
                          <a:latin typeface="Times New Roman" pitchFamily="18" charset="0"/>
                          <a:cs typeface="Times New Roman" pitchFamily="18" charset="0"/>
                        </a:rPr>
                        <a:t>. 13. února 921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7">
                  <a:txBody>
                    <a:bodyPr/>
                    <a:lstStyle/>
                    <a:p>
                      <a:r>
                        <a:rPr lang="cs-CZ" dirty="0"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pl-PL" dirty="0" smtClean="0">
                          <a:latin typeface="Times New Roman" pitchFamily="18" charset="0"/>
                          <a:cs typeface="Times New Roman" pitchFamily="18" charset="0"/>
                        </a:rPr>
                        <a:t>DRAHOMÍRA ZE STODOR?</a:t>
                      </a:r>
                      <a:r>
                        <a:rPr lang="pl-PL" dirty="0">
                          <a:latin typeface="Times New Roman" pitchFamily="18" charset="0"/>
                          <a:cs typeface="Times New Roman" pitchFamily="18" charset="0"/>
                        </a:rPr>
                        <a:t/>
                      </a:r>
                      <a:br>
                        <a:rPr lang="pl-PL" dirty="0"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pl-PL" dirty="0">
                          <a:latin typeface="Times New Roman" pitchFamily="18" charset="0"/>
                          <a:cs typeface="Times New Roman" pitchFamily="18" charset="0"/>
                        </a:rPr>
                        <a:t>zm. po 935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 gridSpan="3">
                  <a:txBody>
                    <a:bodyPr/>
                    <a:lstStyle/>
                    <a:p>
                      <a:r>
                        <a:rPr lang="cs-CZ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10">
                  <a:txBody>
                    <a:bodyPr/>
                    <a:lstStyle/>
                    <a:p>
                      <a:r>
                        <a:rPr lang="cs-CZ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r>
                        <a:rPr lang="cs-CZ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 gridSpan="9">
                  <a:txBody>
                    <a:bodyPr/>
                    <a:lstStyle/>
                    <a:p>
                      <a:r>
                        <a:rPr lang="cs-CZ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8">
                  <a:txBody>
                    <a:bodyPr/>
                    <a:lstStyle/>
                    <a:p>
                      <a:r>
                        <a:rPr lang="cs-CZ"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endParaRPr lang="cs-CZ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2588781"/>
              </p:ext>
            </p:extLst>
          </p:nvPr>
        </p:nvGraphicFramePr>
        <p:xfrm>
          <a:off x="1475656" y="4221088"/>
          <a:ext cx="4824536" cy="1706880"/>
        </p:xfrm>
        <a:graphic>
          <a:graphicData uri="http://schemas.openxmlformats.org/drawingml/2006/table">
            <a:tbl>
              <a:tblPr/>
              <a:tblGrid>
                <a:gridCol w="2409232"/>
                <a:gridCol w="2415304"/>
              </a:tblGrid>
              <a:tr h="750952">
                <a:tc>
                  <a:txBody>
                    <a:bodyPr/>
                    <a:lstStyle/>
                    <a:p>
                      <a:endParaRPr lang="cs-CZ" sz="2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cs-CZ" sz="2800" b="1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VÁCLAV I.</a:t>
                      </a:r>
                      <a:r>
                        <a:rPr lang="cs-CZ" sz="2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/>
                      </a:r>
                      <a:br>
                        <a:rPr lang="cs-CZ" sz="2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cs-CZ" sz="2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nar. asi 907</a:t>
                      </a:r>
                      <a:br>
                        <a:rPr lang="cs-CZ" sz="2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cs-CZ" sz="2800" dirty="0" err="1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zm</a:t>
                      </a:r>
                      <a:r>
                        <a:rPr lang="cs-CZ" sz="2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. zřejmě 28. září 935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3759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048" y="2060848"/>
            <a:ext cx="3168352" cy="45941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32048" y="188640"/>
            <a:ext cx="43559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SOCHA SVATÉHO VÁCLAVA V KATEDRÁLE SV. VÍTA, VÁCLAVA A VOJTĚCHA NA PRAŽSKÉM HRADĚ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83827"/>
            <a:ext cx="2693965" cy="53403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449541" y="5482549"/>
            <a:ext cx="50405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JEZDECKÁ SOCHA</a:t>
            </a:r>
          </a:p>
          <a:p>
            <a:pPr algn="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SVATÉHO VÁCLAVA</a:t>
            </a:r>
          </a:p>
          <a:p>
            <a:pPr algn="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NA VÁCLAVSKÉM NÁMĚSTÍ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4264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ZDROJE: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cs.wikipedia.org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3"/>
              </a:rPr>
              <a:t>http://obrazky.cz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530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152</Words>
  <Application>Microsoft Office PowerPoint</Application>
  <PresentationFormat>Předvádění na obrazovce (4:3)</PresentationFormat>
  <Paragraphs>54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Human</vt:lpstr>
      <vt:lpstr>VLASTIVĚDA vypracovala: Mgr. Kateřina SÁLOVÁ ZŠ a MŠ MALÝ ÚJEZD VY_32_INOVACE_17_Vl_SVATÝ VÁCLAV</vt:lpstr>
      <vt:lpstr>SVATÝ VÁCLAV</vt:lpstr>
      <vt:lpstr>Prezentace aplikace PowerPoint</vt:lpstr>
      <vt:lpstr>Prezentace aplikace PowerPoint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VLASTIVĚDA vypracovala: Mgr. Kateřina SÁLOVÁ ZŠ a MŠ MALÝ ÚJEZD VY_32_INOVACE_11_Vl_SVATÝ VÁCLAV</dc:title>
  <dc:creator>uživatel</dc:creator>
  <cp:lastModifiedBy>uživatel</cp:lastModifiedBy>
  <cp:revision>13</cp:revision>
  <dcterms:created xsi:type="dcterms:W3CDTF">2011-12-07T18:48:35Z</dcterms:created>
  <dcterms:modified xsi:type="dcterms:W3CDTF">2011-12-19T11:32:48Z</dcterms:modified>
</cp:coreProperties>
</file>