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0" r:id="rId2"/>
    <p:sldId id="256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0F3FFC19-FE9B-4EEB-B179-9AD1841AB0C4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5128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5129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0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1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2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5133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DAD26A-33EA-4FA6-A45D-CD8B3DBD37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392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46CBA-AD91-49F2-90EE-1EDBDED115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629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7CFF4-A812-471C-9C9C-5CCC3271E4C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258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6623A4-D325-4C6B-9227-D4C600738A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375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D99DE8-07E9-4C2E-9D0C-0A4827D8F44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265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DEE0C4-3A8A-4935-84F9-36843B126E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008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099FE4-104A-415B-8F2A-B72902440F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691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F8B84A-3BD5-43F0-B009-12380EDFBE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772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ADB15F-1713-4F56-BE08-D956559C6F9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67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25F8F3-8642-4BA4-BB79-F98C68B7A8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134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fld id="{D0BA7147-7FEF-4054-94BA-1614479C91CB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4103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4104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5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6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7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4108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smtClean="0">
                <a:cs typeface="Arial" charset="0"/>
              </a:rPr>
              <a:t>VY_32_Inovace_41_pronouns 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986713" cy="2057400"/>
          </a:xfrm>
        </p:spPr>
        <p:txBody>
          <a:bodyPr/>
          <a:lstStyle/>
          <a:p>
            <a:r>
              <a:rPr lang="cs-CZ" sz="4400"/>
              <a:t/>
            </a:r>
            <a:br>
              <a:rPr lang="cs-CZ" sz="4400"/>
            </a:br>
            <a:r>
              <a:rPr lang="cs-CZ" sz="4400"/>
              <a:t>             </a:t>
            </a:r>
            <a:r>
              <a:rPr lang="cs-CZ" sz="7200" b="1">
                <a:solidFill>
                  <a:srgbClr val="FC0000"/>
                </a:solidFill>
              </a:rPr>
              <a:t>PRONOUNS I </a:t>
            </a:r>
            <a:br>
              <a:rPr lang="cs-CZ" sz="7200" b="1">
                <a:solidFill>
                  <a:srgbClr val="FC0000"/>
                </a:solidFill>
              </a:rPr>
            </a:br>
            <a:endParaRPr lang="cs-CZ" sz="7200" b="1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8202613" cy="2057400"/>
          </a:xfrm>
        </p:spPr>
        <p:txBody>
          <a:bodyPr/>
          <a:lstStyle/>
          <a:p>
            <a:r>
              <a:rPr lang="cs-CZ" sz="2400"/>
              <a:t> </a:t>
            </a:r>
            <a:r>
              <a:rPr lang="cs-CZ" sz="4400"/>
              <a:t>REFLEXIVE  AND EMPHATIC</a:t>
            </a:r>
          </a:p>
          <a:p>
            <a:r>
              <a:rPr lang="cs-CZ"/>
              <a:t>               ( </a:t>
            </a:r>
            <a:r>
              <a:rPr lang="cs-CZ" sz="3200"/>
              <a:t>zvratná a zdůrazňovací zájmena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8229600" cy="1143000"/>
          </a:xfrm>
        </p:spPr>
        <p:txBody>
          <a:bodyPr/>
          <a:lstStyle/>
          <a:p>
            <a:r>
              <a:rPr lang="cs-CZ" sz="2800" b="1">
                <a:solidFill>
                  <a:srgbClr val="0033CC"/>
                </a:solidFill>
              </a:rPr>
              <a:t>Jediný případ, kdy je v angličtině rozlišeno </a:t>
            </a:r>
            <a:br>
              <a:rPr lang="cs-CZ" sz="2800" b="1">
                <a:solidFill>
                  <a:srgbClr val="0033CC"/>
                </a:solidFill>
              </a:rPr>
            </a:br>
            <a:r>
              <a:rPr lang="cs-CZ" sz="2800" b="1">
                <a:solidFill>
                  <a:srgbClr val="0033CC"/>
                </a:solidFill>
              </a:rPr>
              <a:t>ve 2.osobě jednotné a množné číslo!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/>
              <a:t>Singular</a:t>
            </a:r>
          </a:p>
          <a:p>
            <a:r>
              <a:rPr lang="cs-CZ"/>
              <a:t>I        ---   MYSELF</a:t>
            </a:r>
          </a:p>
          <a:p>
            <a:r>
              <a:rPr lang="cs-CZ">
                <a:solidFill>
                  <a:srgbClr val="FC0000"/>
                </a:solidFill>
              </a:rPr>
              <a:t>YOU ---  YOURSELF</a:t>
            </a:r>
          </a:p>
          <a:p>
            <a:r>
              <a:rPr lang="cs-CZ"/>
              <a:t>HE    ---   HIMSELF</a:t>
            </a:r>
          </a:p>
          <a:p>
            <a:r>
              <a:rPr lang="cs-CZ"/>
              <a:t>SHE  ---   HERSELF</a:t>
            </a:r>
          </a:p>
          <a:p>
            <a:r>
              <a:rPr lang="cs-CZ"/>
              <a:t>IT      ---   ITSELF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500563" y="1844675"/>
            <a:ext cx="4643437" cy="4302125"/>
          </a:xfrm>
        </p:spPr>
        <p:txBody>
          <a:bodyPr/>
          <a:lstStyle/>
          <a:p>
            <a:r>
              <a:rPr lang="cs-CZ" u="sng"/>
              <a:t>Plural</a:t>
            </a:r>
          </a:p>
          <a:p>
            <a:r>
              <a:rPr lang="cs-CZ"/>
              <a:t>WE  ---  OURSELVES</a:t>
            </a:r>
          </a:p>
          <a:p>
            <a:r>
              <a:rPr lang="cs-CZ">
                <a:solidFill>
                  <a:srgbClr val="FC0000"/>
                </a:solidFill>
              </a:rPr>
              <a:t>YOU --- YOURSELVES</a:t>
            </a:r>
          </a:p>
          <a:p>
            <a:pPr>
              <a:buFont typeface="Wingdings" pitchFamily="2" charset="2"/>
              <a:buNone/>
            </a:pPr>
            <a:endParaRPr lang="cs-CZ">
              <a:solidFill>
                <a:srgbClr val="FC0000"/>
              </a:solidFill>
            </a:endParaRPr>
          </a:p>
          <a:p>
            <a:r>
              <a:rPr lang="cs-CZ"/>
              <a:t>THEY---THEMSELVES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1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1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u="sng"/>
              <a:t/>
            </a:r>
            <a:br>
              <a:rPr lang="cs-CZ" sz="4000" u="sng"/>
            </a:br>
            <a:r>
              <a:rPr lang="cs-CZ" sz="4000" u="sng"/>
              <a:t>Zvratná a zdůrazňovací zájmena</a:t>
            </a:r>
            <a:r>
              <a:rPr lang="cs-CZ" sz="4000"/>
              <a:t> mají </a:t>
            </a:r>
            <a:r>
              <a:rPr lang="cs-CZ" sz="4000">
                <a:solidFill>
                  <a:srgbClr val="FC0000"/>
                </a:solidFill>
              </a:rPr>
              <a:t>stejný</a:t>
            </a:r>
            <a:r>
              <a:rPr lang="cs-CZ" sz="4000"/>
              <a:t> tvar: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cs-CZ">
                <a:solidFill>
                  <a:srgbClr val="FC0000"/>
                </a:solidFill>
              </a:rPr>
              <a:t>Zvratná</a:t>
            </a:r>
            <a:r>
              <a:rPr lang="cs-CZ"/>
              <a:t> zájmena znamenají </a:t>
            </a:r>
          </a:p>
          <a:p>
            <a:r>
              <a:rPr lang="cs-CZ" b="1" i="1">
                <a:solidFill>
                  <a:srgbClr val="FC0000"/>
                </a:solidFill>
              </a:rPr>
              <a:t>se, si, sobě, sebe</a:t>
            </a:r>
          </a:p>
          <a:p>
            <a:r>
              <a:rPr lang="cs-CZ" i="1"/>
              <a:t>Někdy není nutné použít zvratné zájmeno jako v češtině</a:t>
            </a:r>
          </a:p>
          <a:p>
            <a:r>
              <a:rPr lang="cs-CZ" sz="2000" i="1" u="sng"/>
              <a:t>EXAMPLES:</a:t>
            </a:r>
          </a:p>
          <a:p>
            <a:r>
              <a:rPr lang="cs-CZ" sz="2000" i="1"/>
              <a:t>I introduced </a:t>
            </a:r>
            <a:r>
              <a:rPr lang="cs-CZ" sz="2000" i="1">
                <a:solidFill>
                  <a:srgbClr val="0033CC"/>
                </a:solidFill>
              </a:rPr>
              <a:t>myself</a:t>
            </a:r>
            <a:r>
              <a:rPr lang="cs-CZ" sz="2000" i="1"/>
              <a:t>.</a:t>
            </a:r>
          </a:p>
          <a:p>
            <a:r>
              <a:rPr lang="cs-CZ" sz="2000" i="1"/>
              <a:t>The child hurt </a:t>
            </a:r>
            <a:r>
              <a:rPr lang="cs-CZ" sz="2000" i="1">
                <a:solidFill>
                  <a:srgbClr val="0033CC"/>
                </a:solidFill>
              </a:rPr>
              <a:t>itself.</a:t>
            </a:r>
          </a:p>
          <a:p>
            <a:r>
              <a:rPr lang="cs-CZ" sz="2000" i="1"/>
              <a:t>We did the cake</a:t>
            </a:r>
            <a:r>
              <a:rPr lang="cs-CZ" sz="2000" i="1">
                <a:solidFill>
                  <a:srgbClr val="0033CC"/>
                </a:solidFill>
              </a:rPr>
              <a:t> ourselves.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356100" y="1828800"/>
            <a:ext cx="4330700" cy="4302125"/>
          </a:xfrm>
        </p:spPr>
        <p:txBody>
          <a:bodyPr/>
          <a:lstStyle/>
          <a:p>
            <a:r>
              <a:rPr lang="cs-CZ">
                <a:solidFill>
                  <a:srgbClr val="FC0000"/>
                </a:solidFill>
              </a:rPr>
              <a:t>Zdůrazňovací</a:t>
            </a:r>
            <a:r>
              <a:rPr lang="cs-CZ"/>
              <a:t> zájmena znamenají</a:t>
            </a:r>
          </a:p>
          <a:p>
            <a:r>
              <a:rPr lang="cs-CZ" b="1" i="1">
                <a:solidFill>
                  <a:srgbClr val="FC0000"/>
                </a:solidFill>
              </a:rPr>
              <a:t>sám, samotný osobně</a:t>
            </a:r>
          </a:p>
          <a:p>
            <a:r>
              <a:rPr lang="cs-CZ" i="1"/>
              <a:t>Stojí za zdůrazňovaným podstatným jménem či na konci věty</a:t>
            </a:r>
          </a:p>
          <a:p>
            <a:r>
              <a:rPr lang="cs-CZ" sz="2000" i="1" u="sng"/>
              <a:t>EXAMPLES:</a:t>
            </a:r>
          </a:p>
          <a:p>
            <a:r>
              <a:rPr lang="cs-CZ" sz="2000" i="1"/>
              <a:t>She </a:t>
            </a:r>
            <a:r>
              <a:rPr lang="cs-CZ" sz="2000" i="1">
                <a:solidFill>
                  <a:srgbClr val="0033CC"/>
                </a:solidFill>
              </a:rPr>
              <a:t>herself</a:t>
            </a:r>
            <a:r>
              <a:rPr lang="cs-CZ" sz="2000" i="1"/>
              <a:t> looks after everything.</a:t>
            </a:r>
          </a:p>
          <a:p>
            <a:r>
              <a:rPr lang="cs-CZ" sz="2000" i="1"/>
              <a:t>She looks after everything </a:t>
            </a:r>
            <a:r>
              <a:rPr lang="cs-CZ" sz="2000" i="1">
                <a:solidFill>
                  <a:srgbClr val="0033CC"/>
                </a:solidFill>
              </a:rPr>
              <a:t>herself.</a:t>
            </a:r>
          </a:p>
          <a:p>
            <a:r>
              <a:rPr lang="cs-CZ" sz="2000" i="1"/>
              <a:t>She must do everything by</a:t>
            </a:r>
            <a:r>
              <a:rPr lang="cs-CZ" sz="2000" i="1">
                <a:solidFill>
                  <a:srgbClr val="0033CC"/>
                </a:solidFill>
              </a:rPr>
              <a:t> herself.</a:t>
            </a: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1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1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1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PAMATUJ !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Chceme –li vyjádřit </a:t>
            </a:r>
            <a:r>
              <a:rPr lang="cs-CZ" u="sng"/>
              <a:t>sám, osamělý</a:t>
            </a:r>
            <a:r>
              <a:rPr lang="cs-CZ"/>
              <a:t>, používáme slovíčko </a:t>
            </a:r>
            <a:r>
              <a:rPr lang="cs-CZ" i="1">
                <a:solidFill>
                  <a:srgbClr val="FC0000"/>
                </a:solidFill>
              </a:rPr>
              <a:t>alone</a:t>
            </a:r>
          </a:p>
          <a:p>
            <a:r>
              <a:rPr lang="cs-CZ" i="1">
                <a:solidFill>
                  <a:srgbClr val="FC0000"/>
                </a:solidFill>
              </a:rPr>
              <a:t>Rozlišuj:</a:t>
            </a:r>
          </a:p>
          <a:p>
            <a:r>
              <a:rPr lang="cs-CZ" sz="2800"/>
              <a:t>He was there </a:t>
            </a:r>
            <a:r>
              <a:rPr lang="cs-CZ" sz="2800">
                <a:solidFill>
                  <a:srgbClr val="FC0000"/>
                </a:solidFill>
              </a:rPr>
              <a:t>alone</a:t>
            </a:r>
            <a:r>
              <a:rPr lang="cs-CZ" sz="2800"/>
              <a:t>.= Byl tam </a:t>
            </a:r>
            <a:r>
              <a:rPr lang="cs-CZ" sz="2800">
                <a:solidFill>
                  <a:srgbClr val="FC0000"/>
                </a:solidFill>
              </a:rPr>
              <a:t>samoten,osamělý.</a:t>
            </a:r>
          </a:p>
          <a:p>
            <a:r>
              <a:rPr lang="cs-CZ" sz="2800"/>
              <a:t>X</a:t>
            </a:r>
          </a:p>
          <a:p>
            <a:r>
              <a:rPr lang="cs-CZ" sz="2800"/>
              <a:t>He did it </a:t>
            </a:r>
            <a:r>
              <a:rPr lang="cs-CZ" sz="2800">
                <a:solidFill>
                  <a:srgbClr val="FC0000"/>
                </a:solidFill>
              </a:rPr>
              <a:t>himself</a:t>
            </a:r>
            <a:r>
              <a:rPr lang="cs-CZ" sz="2800"/>
              <a:t>. = Udělal to </a:t>
            </a:r>
            <a:r>
              <a:rPr lang="cs-CZ" sz="2800">
                <a:solidFill>
                  <a:srgbClr val="FC0000"/>
                </a:solidFill>
              </a:rPr>
              <a:t>sám, bez cizí pomoci</a:t>
            </a:r>
            <a:r>
              <a:rPr lang="cs-CZ" sz="2800"/>
              <a:t>.</a:t>
            </a:r>
          </a:p>
          <a:p>
            <a:endParaRPr lang="cs-CZ" sz="2800"/>
          </a:p>
          <a:p>
            <a:endParaRPr lang="cs-CZ" sz="2800"/>
          </a:p>
          <a:p>
            <a:endParaRPr lang="cs-CZ" i="1">
              <a:solidFill>
                <a:srgbClr val="FC0000"/>
              </a:solidFill>
            </a:endParaRPr>
          </a:p>
          <a:p>
            <a:pPr>
              <a:buFont typeface="Wingdings" pitchFamily="2" charset="2"/>
              <a:buNone/>
            </a:pPr>
            <a:endParaRPr lang="cs-CZ" i="1">
              <a:solidFill>
                <a:srgbClr val="FC0000"/>
              </a:solidFill>
            </a:endParaRPr>
          </a:p>
          <a:p>
            <a:pPr>
              <a:buFont typeface="Wingdings" pitchFamily="2" charset="2"/>
              <a:buNone/>
            </a:pPr>
            <a:endParaRPr lang="cs-CZ" i="1">
              <a:solidFill>
                <a:srgbClr val="F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theme/theme1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Quadrant</Template>
  <TotalTime>181</TotalTime>
  <Words>168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Kvadrant</vt:lpstr>
      <vt:lpstr>Základní škola a Mateřská škola Choustník, okres Tábor</vt:lpstr>
      <vt:lpstr>              PRONOUNS I  </vt:lpstr>
      <vt:lpstr>Jediný případ, kdy je v angličtině rozlišeno  ve 2.osobě jednotné a množné číslo!</vt:lpstr>
      <vt:lpstr> Zvratná a zdůrazňovací zájmena mají stejný tvar:</vt:lpstr>
      <vt:lpstr>PAMATUJ 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PRONOUNS</dc:title>
  <dc:creator>RedAce</dc:creator>
  <cp:lastModifiedBy>Krejzova</cp:lastModifiedBy>
  <cp:revision>8</cp:revision>
  <dcterms:created xsi:type="dcterms:W3CDTF">2011-01-04T12:39:01Z</dcterms:created>
  <dcterms:modified xsi:type="dcterms:W3CDTF">2011-06-18T11:30:51Z</dcterms:modified>
</cp:coreProperties>
</file>