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4" r:id="rId2"/>
    <p:sldId id="256" r:id="rId3"/>
    <p:sldId id="257" r:id="rId4"/>
    <p:sldId id="258" r:id="rId5"/>
    <p:sldId id="259" r:id="rId6"/>
    <p:sldId id="260" r:id="rId7"/>
    <p:sldId id="261" r:id="rId8"/>
    <p:sldId id="263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4606" y="54868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70343983"/>
              </p:ext>
            </p:extLst>
          </p:nvPr>
        </p:nvGraphicFramePr>
        <p:xfrm>
          <a:off x="611560" y="2276870"/>
          <a:ext cx="7128792" cy="3517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/>
                        <a:t>Název</a:t>
                      </a:r>
                      <a:r>
                        <a:rPr lang="cs-CZ" sz="2400" b="1" baseline="0" dirty="0" smtClean="0"/>
                        <a:t> školy: </a:t>
                      </a:r>
                      <a:r>
                        <a:rPr lang="cs-CZ" sz="2400" baseline="0" dirty="0" smtClean="0"/>
                        <a:t>Základní škola a Mateřská škola při dětské  </a:t>
                      </a:r>
                      <a:r>
                        <a:rPr lang="cs-CZ" sz="2400" baseline="0" dirty="0" smtClean="0"/>
                        <a:t>léčebně</a:t>
                      </a:r>
                      <a:r>
                        <a:rPr lang="cs-CZ" sz="2400" baseline="0" dirty="0" smtClean="0"/>
                        <a:t>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Autor: </a:t>
                      </a:r>
                      <a:r>
                        <a:rPr lang="cs-CZ" sz="2400" dirty="0" smtClean="0"/>
                        <a:t>Mgr. Věra</a:t>
                      </a:r>
                      <a:r>
                        <a:rPr lang="cs-CZ" sz="2400" baseline="0" dirty="0" smtClean="0"/>
                        <a:t> Voborníková</a:t>
                      </a:r>
                    </a:p>
                    <a:p>
                      <a:r>
                        <a:rPr lang="cs-CZ" sz="2400" b="1" baseline="0" smtClean="0"/>
                        <a:t>Datum</a:t>
                      </a:r>
                      <a:r>
                        <a:rPr lang="cs-CZ" sz="2400" b="1" baseline="0" dirty="0" smtClean="0"/>
                        <a:t>: </a:t>
                      </a:r>
                      <a:r>
                        <a:rPr lang="cs-CZ" sz="2400" b="0" baseline="0" dirty="0" smtClean="0"/>
                        <a:t>12.1.2012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Název</a:t>
                      </a:r>
                      <a:r>
                        <a:rPr lang="cs-CZ" sz="2400" b="1" smtClean="0"/>
                        <a:t>: </a:t>
                      </a:r>
                      <a:r>
                        <a:rPr lang="cs-CZ" sz="2400" smtClean="0"/>
                        <a:t>VY_52_INOVACE_03_VLASTIVĚDA</a:t>
                      </a:r>
                      <a:endParaRPr lang="cs-CZ" sz="2400" dirty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Téma: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Česká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republika </a:t>
                      </a:r>
                      <a:r>
                        <a:rPr lang="cs-CZ" sz="2400" b="0" dirty="0" smtClean="0"/>
                        <a:t>- </a:t>
                      </a:r>
                      <a:r>
                        <a:rPr lang="cs-CZ" sz="2400" b="0" dirty="0" smtClean="0"/>
                        <a:t>Praha</a:t>
                      </a:r>
                      <a:endParaRPr lang="cs-CZ" sz="2400" b="0" baseline="0" dirty="0" smtClean="0"/>
                    </a:p>
                    <a:p>
                      <a:r>
                        <a:rPr lang="cs-CZ" sz="2400" b="1" baseline="0" dirty="0" smtClean="0"/>
                        <a:t>Ročník: </a:t>
                      </a:r>
                      <a:r>
                        <a:rPr lang="cs-CZ" sz="2400" b="0" baseline="0" dirty="0" smtClean="0"/>
                        <a:t>4.-5.</a:t>
                      </a:r>
                      <a:endParaRPr lang="cs-CZ" sz="2400" dirty="0" smtClean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Číslo projektu: </a:t>
                      </a:r>
                      <a:r>
                        <a:rPr lang="cs-CZ" sz="2400" b="0" dirty="0" smtClean="0"/>
                        <a:t>CZ.1.07/1.4.00/21.2979</a:t>
                      </a:r>
                      <a:endParaRPr lang="cs-CZ" sz="2400" b="1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94054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Praha</a:t>
            </a:r>
            <a:endParaRPr lang="cs-CZ" dirty="0"/>
          </a:p>
        </p:txBody>
      </p:sp>
      <p:pic>
        <p:nvPicPr>
          <p:cNvPr id="4" name="Obrázek 3" descr="478px-Praha_CoA_CZ.svg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3382036" cy="3304207"/>
          </a:xfrm>
          <a:prstGeom prst="rect">
            <a:avLst/>
          </a:prstGeom>
        </p:spPr>
      </p:pic>
      <p:pic>
        <p:nvPicPr>
          <p:cNvPr id="5" name="Obrázek 4" descr="800px-Flag_of_Prague.svg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793603" y="2420888"/>
            <a:ext cx="4350397" cy="2898452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informace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Přibližně 1 300 000 obyvatel</a:t>
            </a:r>
          </a:p>
          <a:p>
            <a:r>
              <a:rPr lang="cs-CZ" dirty="0" smtClean="0"/>
              <a:t>Řeka Vltava</a:t>
            </a:r>
          </a:p>
          <a:p>
            <a:r>
              <a:rPr lang="cs-CZ" dirty="0" smtClean="0"/>
              <a:t>Sídlo prezidenta republiky a vlády</a:t>
            </a:r>
          </a:p>
          <a:p>
            <a:r>
              <a:rPr lang="cs-CZ" dirty="0" smtClean="0"/>
              <a:t>Metro – jediné v České republice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zajímavá místa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pražský hrad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 smtClean="0"/>
              <a:t>Karlův most</a:t>
            </a:r>
            <a:endParaRPr lang="cs-CZ" dirty="0"/>
          </a:p>
        </p:txBody>
      </p:sp>
      <p:pic>
        <p:nvPicPr>
          <p:cNvPr id="7" name="Zástupný symbol pro obsah 6" descr="391px-Hrad_aérienne.jpg"/>
          <p:cNvPicPr>
            <a:picLocks noGrp="1" noChangeAspect="1"/>
          </p:cNvPicPr>
          <p:nvPr>
            <p:ph sz="quarter" idx="2"/>
          </p:nvPr>
        </p:nvPicPr>
        <p:blipFill>
          <a:blip r:embed="rId2" cstate="print"/>
          <a:stretch>
            <a:fillRect/>
          </a:stretch>
        </p:blipFill>
        <p:spPr>
          <a:xfrm>
            <a:off x="755576" y="1124744"/>
            <a:ext cx="2952328" cy="4392488"/>
          </a:xfrm>
        </p:spPr>
      </p:pic>
      <p:pic>
        <p:nvPicPr>
          <p:cNvPr id="8" name="Zástupný symbol pro obsah 7" descr="Karluv_most.jpg"/>
          <p:cNvPicPr>
            <a:picLocks noGrp="1" noChangeAspect="1"/>
          </p:cNvPicPr>
          <p:nvPr>
            <p:ph sz="quarter" idx="4"/>
          </p:nvPr>
        </p:nvPicPr>
        <p:blipFill>
          <a:blip r:embed="rId3" cstate="print"/>
          <a:stretch>
            <a:fillRect/>
          </a:stretch>
        </p:blipFill>
        <p:spPr>
          <a:xfrm>
            <a:off x="4067944" y="1124744"/>
            <a:ext cx="5076056" cy="3807042"/>
          </a:xfr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zajímavá místa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Staroměstské náměstí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 smtClean="0"/>
              <a:t>Václavské náměstí</a:t>
            </a:r>
            <a:endParaRPr lang="cs-CZ" dirty="0"/>
          </a:p>
        </p:txBody>
      </p:sp>
      <p:pic>
        <p:nvPicPr>
          <p:cNvPr id="7" name="Zástupný symbol pro obsah 6" descr="391px-Hrad_aérienne.jpg"/>
          <p:cNvPicPr>
            <a:picLocks noGrp="1" noChangeAspect="1"/>
          </p:cNvPicPr>
          <p:nvPr>
            <p:ph sz="quarter" idx="2"/>
          </p:nvPr>
        </p:nvPicPr>
        <p:blipFill>
          <a:blip r:embed="rId2" cstate="print"/>
          <a:stretch>
            <a:fillRect/>
          </a:stretch>
        </p:blipFill>
        <p:spPr>
          <a:xfrm>
            <a:off x="-1" y="1124744"/>
            <a:ext cx="4556440" cy="3024336"/>
          </a:xfrm>
        </p:spPr>
      </p:pic>
      <p:pic>
        <p:nvPicPr>
          <p:cNvPr id="8" name="Zástupný symbol pro obsah 7" descr="Karluv_most.jpg"/>
          <p:cNvPicPr>
            <a:picLocks noGrp="1" noChangeAspect="1"/>
          </p:cNvPicPr>
          <p:nvPr>
            <p:ph sz="quarter" idx="4"/>
          </p:nvPr>
        </p:nvPicPr>
        <p:blipFill>
          <a:blip r:embed="rId3" cstate="print"/>
          <a:stretch>
            <a:fillRect/>
          </a:stretch>
        </p:blipFill>
        <p:spPr>
          <a:xfrm>
            <a:off x="4599459" y="1124744"/>
            <a:ext cx="4544541" cy="3027800"/>
          </a:xfr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zajímavá místa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Národní divadlo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 smtClean="0"/>
              <a:t>Vyšehrad</a:t>
            </a:r>
            <a:endParaRPr lang="cs-CZ" dirty="0"/>
          </a:p>
        </p:txBody>
      </p:sp>
      <p:pic>
        <p:nvPicPr>
          <p:cNvPr id="7" name="Zástupný symbol pro obsah 6" descr="391px-Hrad_aérienne.jpg"/>
          <p:cNvPicPr>
            <a:picLocks noGrp="1" noChangeAspect="1"/>
          </p:cNvPicPr>
          <p:nvPr>
            <p:ph sz="quarter" idx="2"/>
          </p:nvPr>
        </p:nvPicPr>
        <p:blipFill>
          <a:blip r:embed="rId2" cstate="print"/>
          <a:stretch>
            <a:fillRect/>
          </a:stretch>
        </p:blipFill>
        <p:spPr>
          <a:xfrm>
            <a:off x="4282" y="1124744"/>
            <a:ext cx="4656156" cy="3096344"/>
          </a:xfrm>
        </p:spPr>
      </p:pic>
      <p:pic>
        <p:nvPicPr>
          <p:cNvPr id="8" name="Zástupný symbol pro obsah 7" descr="Karluv_most.jpg"/>
          <p:cNvPicPr>
            <a:picLocks noGrp="1" noChangeAspect="1"/>
          </p:cNvPicPr>
          <p:nvPr>
            <p:ph sz="quarter" idx="4"/>
          </p:nvPr>
        </p:nvPicPr>
        <p:blipFill>
          <a:blip r:embed="rId3" cstate="print"/>
          <a:stretch>
            <a:fillRect/>
          </a:stretch>
        </p:blipFill>
        <p:spPr>
          <a:xfrm>
            <a:off x="4853196" y="1124744"/>
            <a:ext cx="4290804" cy="3218104"/>
          </a:xfr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zajímavá místa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Petřín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 smtClean="0"/>
              <a:t>letiště Ruzyně</a:t>
            </a:r>
            <a:endParaRPr lang="cs-CZ" dirty="0"/>
          </a:p>
        </p:txBody>
      </p:sp>
      <p:pic>
        <p:nvPicPr>
          <p:cNvPr id="7" name="Zástupný symbol pro obsah 6" descr="391px-Hrad_aérienne.jpg"/>
          <p:cNvPicPr>
            <a:picLocks noGrp="1" noChangeAspect="1"/>
          </p:cNvPicPr>
          <p:nvPr>
            <p:ph sz="quarter" idx="2"/>
          </p:nvPr>
        </p:nvPicPr>
        <p:blipFill>
          <a:blip r:embed="rId2" cstate="print"/>
          <a:stretch>
            <a:fillRect/>
          </a:stretch>
        </p:blipFill>
        <p:spPr>
          <a:xfrm>
            <a:off x="467544" y="1124744"/>
            <a:ext cx="2855117" cy="4392488"/>
          </a:xfrm>
        </p:spPr>
      </p:pic>
      <p:pic>
        <p:nvPicPr>
          <p:cNvPr id="8" name="Zástupný symbol pro obsah 7" descr="Karluv_most.jpg"/>
          <p:cNvPicPr>
            <a:picLocks noGrp="1" noChangeAspect="1"/>
          </p:cNvPicPr>
          <p:nvPr>
            <p:ph sz="quarter" idx="4"/>
          </p:nvPr>
        </p:nvPicPr>
        <p:blipFill>
          <a:blip r:embed="rId3" cstate="print"/>
          <a:stretch>
            <a:fillRect/>
          </a:stretch>
        </p:blipFill>
        <p:spPr>
          <a:xfrm>
            <a:off x="3863414" y="1124743"/>
            <a:ext cx="5280586" cy="3960441"/>
          </a:xfr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Pracovní  list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 Jaké znáš zajímavosti Prahy? Spoj správné pojmy. Pracuj s učebnicemi, sešity, encyklopediemi, internetem, mapou Prahy.</a:t>
            </a:r>
          </a:p>
          <a:p>
            <a:pPr>
              <a:buNone/>
            </a:pPr>
            <a:r>
              <a:rPr lang="cs-CZ" sz="2000" dirty="0" smtClean="0"/>
              <a:t> </a:t>
            </a:r>
          </a:p>
          <a:p>
            <a:r>
              <a:rPr lang="cs-CZ" sz="2000" dirty="0" smtClean="0"/>
              <a:t>Zlatá                                                  most        </a:t>
            </a:r>
          </a:p>
          <a:p>
            <a:r>
              <a:rPr lang="cs-CZ" sz="2000" dirty="0" smtClean="0"/>
              <a:t>Pražský                                             ulička</a:t>
            </a:r>
          </a:p>
          <a:p>
            <a:r>
              <a:rPr lang="cs-CZ" sz="2000" dirty="0" smtClean="0"/>
              <a:t>Karlův                                                hrad</a:t>
            </a:r>
          </a:p>
          <a:p>
            <a:r>
              <a:rPr lang="cs-CZ" sz="2000" dirty="0" smtClean="0"/>
              <a:t>Václavské                                          divadlo</a:t>
            </a:r>
          </a:p>
          <a:p>
            <a:r>
              <a:rPr lang="cs-CZ" sz="2000" dirty="0" smtClean="0"/>
              <a:t>Karlova                                              náměstí</a:t>
            </a:r>
          </a:p>
          <a:p>
            <a:r>
              <a:rPr lang="cs-CZ" sz="2000" dirty="0" smtClean="0"/>
              <a:t>Národní                                              univerzita</a:t>
            </a:r>
          </a:p>
          <a:p>
            <a:r>
              <a:rPr lang="cs-CZ" sz="2000" dirty="0" smtClean="0"/>
              <a:t>Staroměstské                                     Ruzyně</a:t>
            </a:r>
          </a:p>
          <a:p>
            <a:r>
              <a:rPr lang="cs-CZ" sz="2000" dirty="0" smtClean="0"/>
              <a:t>socha                                                 náměstí</a:t>
            </a:r>
          </a:p>
          <a:p>
            <a:r>
              <a:rPr lang="cs-CZ" sz="2000" dirty="0" smtClean="0"/>
              <a:t>letiště                                                 Svatého Václava</a:t>
            </a:r>
            <a:endParaRPr lang="cs-CZ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citace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32500" lnSpcReduction="20000"/>
          </a:bodyPr>
          <a:lstStyle/>
          <a:p>
            <a:r>
              <a:rPr lang="cs-CZ" dirty="0" err="1" smtClean="0"/>
              <a:t>Wikipedia</a:t>
            </a:r>
            <a:r>
              <a:rPr lang="cs-CZ" dirty="0" smtClean="0"/>
              <a:t>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2012-01-07]. Dostupné z: </a:t>
            </a:r>
            <a:r>
              <a:rPr lang="cs-CZ" dirty="0" err="1" smtClean="0"/>
              <a:t>hhttp</a:t>
            </a:r>
            <a:r>
              <a:rPr lang="cs-CZ" dirty="0" smtClean="0"/>
              <a:t>://</a:t>
            </a:r>
            <a:r>
              <a:rPr lang="cs-CZ" dirty="0" err="1" smtClean="0"/>
              <a:t>cs.wikipedia.org</a:t>
            </a:r>
            <a:r>
              <a:rPr lang="cs-CZ" dirty="0" smtClean="0"/>
              <a:t>/</a:t>
            </a:r>
            <a:r>
              <a:rPr lang="cs-CZ" dirty="0" err="1" smtClean="0"/>
              <a:t>wiki</a:t>
            </a:r>
            <a:r>
              <a:rPr lang="cs-CZ" dirty="0" smtClean="0"/>
              <a:t>/Praha </a:t>
            </a:r>
            <a:r>
              <a:rPr lang="cs-CZ" dirty="0" err="1" smtClean="0"/>
              <a:t>Wikipedia</a:t>
            </a:r>
            <a:r>
              <a:rPr lang="cs-CZ" dirty="0" smtClean="0"/>
              <a:t>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2012-01-07]. Dostupné z: http://cs.wikipedia.org/wiki/Pet%C5%99%C3%ADnsk%C3%A1_rozhledna </a:t>
            </a:r>
          </a:p>
          <a:p>
            <a:endParaRPr lang="cs-CZ" dirty="0" smtClean="0"/>
          </a:p>
          <a:p>
            <a:r>
              <a:rPr lang="cs-CZ" dirty="0" err="1" smtClean="0"/>
              <a:t>Wikipedia</a:t>
            </a:r>
            <a:r>
              <a:rPr lang="cs-CZ" dirty="0" smtClean="0"/>
              <a:t>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2012-01-07]. Dostupné z: http://cs.wikipedia.org/wiki/Pet%C5%http://cs.wikipedia.org/wiki/Leti%C5%A1t%C4%9B_Praha-Ruzyn%C4%9B </a:t>
            </a:r>
          </a:p>
          <a:p>
            <a:r>
              <a:rPr lang="cs-CZ" dirty="0" err="1" smtClean="0"/>
              <a:t>Wikipedia</a:t>
            </a:r>
            <a:r>
              <a:rPr lang="cs-CZ" dirty="0" smtClean="0"/>
              <a:t>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2012-01-07]. Dostupné z: http://cs.wikipedia.org/wiki/N%C3%A1rodn%C3%AD_divadlo </a:t>
            </a:r>
          </a:p>
          <a:p>
            <a:r>
              <a:rPr lang="cs-CZ" dirty="0" err="1" smtClean="0"/>
              <a:t>Wikipedia</a:t>
            </a:r>
            <a:r>
              <a:rPr lang="cs-CZ" dirty="0" smtClean="0"/>
              <a:t>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2012-01-07]. Dostupné z: http://cs.wikipedia.org/wiki/Vy%C5%A1ehrad </a:t>
            </a:r>
          </a:p>
          <a:p>
            <a:r>
              <a:rPr lang="cs-CZ" dirty="0" err="1" smtClean="0"/>
              <a:t>Wikipedia</a:t>
            </a:r>
            <a:r>
              <a:rPr lang="cs-CZ" dirty="0" smtClean="0"/>
              <a:t>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2012-01-07]. Dostupné z: http://cs.wikipedia.org/wiki/Starom%C4%9Bstsk%C3%A9_n%C3%A1m%C4%9Bst%C3%AD </a:t>
            </a:r>
          </a:p>
          <a:p>
            <a:r>
              <a:rPr lang="cs-CZ" dirty="0" err="1" smtClean="0"/>
              <a:t>Wikipedia</a:t>
            </a:r>
            <a:r>
              <a:rPr lang="cs-CZ" dirty="0" smtClean="0"/>
              <a:t>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2012-01-07]. Dostupné z: http://cs.wikipedia.org/wiki/Starom%C4%9Bstsk%C3%A9_n%C3%A1m%C4%9Bst%C3%AD</a:t>
            </a:r>
          </a:p>
          <a:p>
            <a:r>
              <a:rPr lang="cs-CZ" dirty="0" err="1" smtClean="0"/>
              <a:t>Wikipedia</a:t>
            </a:r>
            <a:r>
              <a:rPr lang="cs-CZ" dirty="0" smtClean="0"/>
              <a:t>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2012-01-07]. Dostupné z: http://cs.wikipedia.org/wiki/Pra%C5%BEsk%C3%BD_hradC4%9Bstsk%C3%A9_n%C3%A1m%C4%9Bst%C3%AD </a:t>
            </a:r>
          </a:p>
          <a:p>
            <a:pPr lvl="3">
              <a:buNone/>
            </a:pPr>
            <a:endParaRPr lang="cs-CZ" sz="20000" dirty="0" smtClean="0"/>
          </a:p>
          <a:p>
            <a:pPr>
              <a:buNone/>
            </a:pPr>
            <a:r>
              <a:rPr lang="cs-CZ" sz="12300" dirty="0" smtClean="0"/>
              <a:t>ANOTACE:</a:t>
            </a:r>
          </a:p>
          <a:p>
            <a:pPr>
              <a:buNone/>
            </a:pPr>
            <a:r>
              <a:rPr lang="cs-CZ" sz="4000" dirty="0" smtClean="0">
                <a:solidFill>
                  <a:srgbClr val="C00000"/>
                </a:solidFill>
              </a:rPr>
              <a:t>Materiál  lze využít jako prezentaci nového učiva či k procvičování, prohlubování   a  opakování  již probraného učiva. </a:t>
            </a:r>
          </a:p>
          <a:p>
            <a:pPr>
              <a:buNone/>
            </a:pPr>
            <a:r>
              <a:rPr lang="cs-CZ" sz="4000" dirty="0" smtClean="0">
                <a:solidFill>
                  <a:srgbClr val="C00000"/>
                </a:solidFill>
              </a:rPr>
              <a:t>Pracovní  list je určen pro samostatnou práci žáků s využitím </a:t>
            </a:r>
            <a:r>
              <a:rPr lang="cs-CZ" sz="4000" smtClean="0">
                <a:solidFill>
                  <a:srgbClr val="C00000"/>
                </a:solidFill>
              </a:rPr>
              <a:t>dostupných </a:t>
            </a:r>
            <a:r>
              <a:rPr lang="cs-CZ" sz="4000" smtClean="0">
                <a:solidFill>
                  <a:srgbClr val="C00000"/>
                </a:solidFill>
              </a:rPr>
              <a:t>materiálů - </a:t>
            </a:r>
            <a:r>
              <a:rPr lang="cs-CZ" sz="4000" dirty="0" smtClean="0">
                <a:solidFill>
                  <a:srgbClr val="C00000"/>
                </a:solidFill>
              </a:rPr>
              <a:t>učebnice, mapy, internet.</a:t>
            </a:r>
          </a:p>
          <a:p>
            <a:endParaRPr lang="cs-CZ" sz="3700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32</TotalTime>
  <Words>312</Words>
  <Application>Microsoft Office PowerPoint</Application>
  <PresentationFormat>Předvádění na obrazovce (4:3)</PresentationFormat>
  <Paragraphs>51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Cesta</vt:lpstr>
      <vt:lpstr>Prezentace aplikace PowerPoint</vt:lpstr>
      <vt:lpstr>Praha</vt:lpstr>
      <vt:lpstr>Základní informace</vt:lpstr>
      <vt:lpstr>zajímavá místa</vt:lpstr>
      <vt:lpstr>zajímavá místa</vt:lpstr>
      <vt:lpstr>zajímavá místa</vt:lpstr>
      <vt:lpstr>zajímavá místa</vt:lpstr>
      <vt:lpstr>Pracovní  list</vt:lpstr>
      <vt:lpstr>citace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Praha</dc:title>
  <cp:lastModifiedBy>Učitel</cp:lastModifiedBy>
  <cp:revision>20</cp:revision>
  <dcterms:modified xsi:type="dcterms:W3CDTF">2012-03-08T15:39:49Z</dcterms:modified>
</cp:coreProperties>
</file>