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5E0A"/>
    <a:srgbClr val="EEE909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6347AFA-1C5D-43DA-9843-14AB35ABDCCE}" type="datetimeFigureOut">
              <a:rPr lang="cs-CZ" smtClean="0"/>
              <a:t>23.5.2012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1FDCB3D-DC42-40D7-8BB3-70D2CA2FB5DD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Diagram group"/>
          <p:cNvGrpSpPr/>
          <p:nvPr/>
        </p:nvGrpSpPr>
        <p:grpSpPr>
          <a:xfrm>
            <a:off x="1524000" y="824059"/>
            <a:ext cx="6096000" cy="5209882"/>
            <a:chOff x="0" y="2546"/>
            <a:chExt cx="6096000" cy="5209882"/>
          </a:xfrm>
          <a:scene3d>
            <a:camera prst="isometricOffAxis2Left" zoom="95000"/>
            <a:lightRig rig="flat" dir="t"/>
          </a:scene3d>
        </p:grpSpPr>
        <p:grpSp>
          <p:nvGrpSpPr>
            <p:cNvPr id="5" name="Skupina 4"/>
            <p:cNvGrpSpPr/>
            <p:nvPr/>
          </p:nvGrpSpPr>
          <p:grpSpPr>
            <a:xfrm>
              <a:off x="2194560" y="170607"/>
              <a:ext cx="3901440" cy="1344485"/>
              <a:chOff x="2194560" y="170607"/>
              <a:chExt cx="3901440" cy="1344485"/>
            </a:xfrm>
          </p:grpSpPr>
          <p:sp>
            <p:nvSpPr>
              <p:cNvPr id="21" name="Obdélník se zakulaceným rohem na stejné straně 20"/>
              <p:cNvSpPr/>
              <p:nvPr/>
            </p:nvSpPr>
            <p:spPr>
              <a:xfrm rot="5400000">
                <a:off x="3473037" y="-1107870"/>
                <a:ext cx="1344485" cy="3901440"/>
              </a:xfrm>
              <a:prstGeom prst="round2SameRect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2" name="Obdélník 21"/>
              <p:cNvSpPr/>
              <p:nvPr/>
            </p:nvSpPr>
            <p:spPr>
              <a:xfrm>
                <a:off x="2194560" y="236239"/>
                <a:ext cx="3835808" cy="1213221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91440" tIns="45720" rIns="91440" bIns="45720" numCol="1" spcCol="1270" anchor="ctr" anchorCtr="0">
                <a:noAutofit/>
              </a:bodyPr>
              <a:lstStyle/>
              <a:p>
                <a:pPr marL="228600" lvl="1" indent="-228600" algn="l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cs-CZ" sz="2400" kern="1200" dirty="0" smtClean="0"/>
                  <a:t>ZŠ a MŠ Březno</a:t>
                </a:r>
                <a:endParaRPr lang="cs-CZ" sz="2400" kern="1200" dirty="0"/>
              </a:p>
            </p:txBody>
          </p:sp>
        </p:grpSp>
        <p:grpSp>
          <p:nvGrpSpPr>
            <p:cNvPr id="6" name="Skupina 5"/>
            <p:cNvGrpSpPr/>
            <p:nvPr/>
          </p:nvGrpSpPr>
          <p:grpSpPr>
            <a:xfrm>
              <a:off x="0" y="2546"/>
              <a:ext cx="2194560" cy="1680607"/>
              <a:chOff x="0" y="2546"/>
              <a:chExt cx="2194560" cy="1680607"/>
            </a:xfrm>
          </p:grpSpPr>
          <p:sp>
            <p:nvSpPr>
              <p:cNvPr id="19" name="Zaoblený obdélník 18"/>
              <p:cNvSpPr/>
              <p:nvPr/>
            </p:nvSpPr>
            <p:spPr>
              <a:xfrm>
                <a:off x="0" y="2546"/>
                <a:ext cx="2194560" cy="1680607"/>
              </a:xfrm>
              <a:prstGeom prst="roundRect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0" name="Zaoblený obdélník 6"/>
              <p:cNvSpPr/>
              <p:nvPr/>
            </p:nvSpPr>
            <p:spPr>
              <a:xfrm>
                <a:off x="82040" y="84586"/>
                <a:ext cx="2030480" cy="151652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18110" tIns="59055" rIns="118110" bIns="59055" numCol="1" spcCol="1270" anchor="ctr" anchorCtr="0">
                <a:noAutofit/>
              </a:bodyPr>
              <a:lstStyle/>
              <a:p>
                <a:pPr lvl="0" algn="ctr" defTabSz="1377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cs-CZ" sz="3100" kern="1200" dirty="0" smtClean="0"/>
                  <a:t>Název školy</a:t>
                </a:r>
                <a:endParaRPr lang="cs-CZ" sz="3100" kern="1200" dirty="0"/>
              </a:p>
            </p:txBody>
          </p:sp>
        </p:grpSp>
        <p:grpSp>
          <p:nvGrpSpPr>
            <p:cNvPr id="7" name="Skupina 6"/>
            <p:cNvGrpSpPr/>
            <p:nvPr/>
          </p:nvGrpSpPr>
          <p:grpSpPr>
            <a:xfrm>
              <a:off x="2194560" y="1935244"/>
              <a:ext cx="3901440" cy="1344485"/>
              <a:chOff x="2194560" y="1935244"/>
              <a:chExt cx="3901440" cy="1344485"/>
            </a:xfrm>
          </p:grpSpPr>
          <p:sp>
            <p:nvSpPr>
              <p:cNvPr id="17" name="Obdélník se zakulaceným rohem na stejné straně 16"/>
              <p:cNvSpPr/>
              <p:nvPr/>
            </p:nvSpPr>
            <p:spPr>
              <a:xfrm rot="5400000">
                <a:off x="3473037" y="656767"/>
                <a:ext cx="1344485" cy="3901440"/>
              </a:xfrm>
              <a:prstGeom prst="round2SameRect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8" name="Obdélník 17"/>
              <p:cNvSpPr/>
              <p:nvPr/>
            </p:nvSpPr>
            <p:spPr>
              <a:xfrm>
                <a:off x="2194560" y="2000876"/>
                <a:ext cx="3835808" cy="1213221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91440" tIns="45720" rIns="91440" bIns="45720" numCol="1" spcCol="1270" anchor="ctr" anchorCtr="0">
                <a:noAutofit/>
              </a:bodyPr>
              <a:lstStyle/>
              <a:p>
                <a:pPr marL="228600" lvl="1" indent="-228600" algn="l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cs-CZ" sz="2400" kern="1200" dirty="0" smtClean="0"/>
                  <a:t>Iveta Plíšková</a:t>
                </a:r>
                <a:endParaRPr lang="cs-CZ" sz="2400" kern="1200" dirty="0"/>
              </a:p>
              <a:p>
                <a:pPr marL="228600" lvl="1" indent="-228600" algn="l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cs-CZ" sz="2400" kern="1200" dirty="0" smtClean="0"/>
                  <a:t>VY_52_počítání přes desítku</a:t>
                </a:r>
                <a:endParaRPr lang="cs-CZ" sz="2400" kern="1200" dirty="0"/>
              </a:p>
            </p:txBody>
          </p:sp>
        </p:grpSp>
        <p:grpSp>
          <p:nvGrpSpPr>
            <p:cNvPr id="8" name="Skupina 7"/>
            <p:cNvGrpSpPr/>
            <p:nvPr/>
          </p:nvGrpSpPr>
          <p:grpSpPr>
            <a:xfrm>
              <a:off x="0" y="1767183"/>
              <a:ext cx="2194560" cy="1680607"/>
              <a:chOff x="0" y="1767183"/>
              <a:chExt cx="2194560" cy="1680607"/>
            </a:xfrm>
          </p:grpSpPr>
          <p:sp>
            <p:nvSpPr>
              <p:cNvPr id="15" name="Zaoblený obdélník 14"/>
              <p:cNvSpPr/>
              <p:nvPr/>
            </p:nvSpPr>
            <p:spPr>
              <a:xfrm>
                <a:off x="0" y="1767183"/>
                <a:ext cx="2194560" cy="1680607"/>
              </a:xfrm>
              <a:prstGeom prst="roundRect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6" name="Zaoblený obdélník 10"/>
              <p:cNvSpPr/>
              <p:nvPr/>
            </p:nvSpPr>
            <p:spPr>
              <a:xfrm>
                <a:off x="82040" y="1849223"/>
                <a:ext cx="2030480" cy="151652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18110" tIns="59055" rIns="118110" bIns="59055" numCol="1" spcCol="1270" anchor="ctr" anchorCtr="0">
                <a:noAutofit/>
              </a:bodyPr>
              <a:lstStyle/>
              <a:p>
                <a:pPr lvl="0" algn="ctr" defTabSz="1377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cs-CZ" sz="3100" kern="1200" dirty="0" smtClean="0"/>
                  <a:t>Autor:</a:t>
                </a:r>
              </a:p>
              <a:p>
                <a:pPr lvl="0" algn="ctr" defTabSz="1377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cs-CZ" sz="3100" kern="1200" dirty="0" smtClean="0"/>
                  <a:t>Název:</a:t>
                </a:r>
                <a:endParaRPr lang="cs-CZ" sz="3100" kern="1200" dirty="0"/>
              </a:p>
            </p:txBody>
          </p:sp>
        </p:grpSp>
        <p:grpSp>
          <p:nvGrpSpPr>
            <p:cNvPr id="9" name="Skupina 8"/>
            <p:cNvGrpSpPr/>
            <p:nvPr/>
          </p:nvGrpSpPr>
          <p:grpSpPr>
            <a:xfrm>
              <a:off x="2194560" y="3699882"/>
              <a:ext cx="3901440" cy="1344485"/>
              <a:chOff x="2194560" y="3699882"/>
              <a:chExt cx="3901440" cy="1344485"/>
            </a:xfrm>
          </p:grpSpPr>
          <p:sp>
            <p:nvSpPr>
              <p:cNvPr id="13" name="Obdélník se zakulaceným rohem na stejné straně 12"/>
              <p:cNvSpPr/>
              <p:nvPr/>
            </p:nvSpPr>
            <p:spPr>
              <a:xfrm rot="5400000">
                <a:off x="3473037" y="2421405"/>
                <a:ext cx="1344485" cy="3901440"/>
              </a:xfrm>
              <a:prstGeom prst="round2SameRect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4" name="Obdélník 13"/>
              <p:cNvSpPr/>
              <p:nvPr/>
            </p:nvSpPr>
            <p:spPr>
              <a:xfrm>
                <a:off x="2194560" y="3765514"/>
                <a:ext cx="3835808" cy="1213221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91440" tIns="45720" rIns="91440" bIns="45720" numCol="1" spcCol="1270" anchor="ctr" anchorCtr="0">
                <a:noAutofit/>
              </a:bodyPr>
              <a:lstStyle/>
              <a:p>
                <a:pPr marL="228600" lvl="1" indent="-228600" algn="l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cs-CZ" sz="2400" dirty="0" smtClean="0"/>
                  <a:t>Počítání přes desítku</a:t>
                </a:r>
                <a:endParaRPr lang="cs-CZ" sz="2400" kern="1200" dirty="0"/>
              </a:p>
              <a:p>
                <a:pPr marL="228600" lvl="1" indent="-228600" algn="l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cs-CZ" sz="2400" kern="1200" dirty="0" smtClean="0"/>
                  <a:t>CZ.1.07/1.4.00/21.0360</a:t>
                </a:r>
                <a:endParaRPr lang="cs-CZ" sz="2400" kern="1200" dirty="0"/>
              </a:p>
            </p:txBody>
          </p:sp>
        </p:grpSp>
        <p:grpSp>
          <p:nvGrpSpPr>
            <p:cNvPr id="10" name="Skupina 9"/>
            <p:cNvGrpSpPr/>
            <p:nvPr/>
          </p:nvGrpSpPr>
          <p:grpSpPr>
            <a:xfrm>
              <a:off x="0" y="3531821"/>
              <a:ext cx="2194560" cy="1680607"/>
              <a:chOff x="0" y="3531821"/>
              <a:chExt cx="2194560" cy="1680607"/>
            </a:xfrm>
          </p:grpSpPr>
          <p:sp>
            <p:nvSpPr>
              <p:cNvPr id="11" name="Zaoblený obdélník 10"/>
              <p:cNvSpPr/>
              <p:nvPr/>
            </p:nvSpPr>
            <p:spPr>
              <a:xfrm>
                <a:off x="0" y="3531821"/>
                <a:ext cx="2194560" cy="1680607"/>
              </a:xfrm>
              <a:prstGeom prst="roundRect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2" name="Zaoblený obdélník 14"/>
              <p:cNvSpPr/>
              <p:nvPr/>
            </p:nvSpPr>
            <p:spPr>
              <a:xfrm>
                <a:off x="82040" y="3613861"/>
                <a:ext cx="2030480" cy="151652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18110" tIns="59055" rIns="118110" bIns="59055" numCol="1" spcCol="1270" anchor="ctr" anchorCtr="0">
                <a:noAutofit/>
              </a:bodyPr>
              <a:lstStyle/>
              <a:p>
                <a:pPr lvl="0" algn="ctr" defTabSz="1377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cs-CZ" sz="3100" kern="1200" dirty="0" smtClean="0"/>
                  <a:t>Téma:</a:t>
                </a:r>
              </a:p>
              <a:p>
                <a:pPr lvl="0" algn="ctr" defTabSz="1377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cs-CZ" sz="3100" kern="1200" dirty="0" smtClean="0"/>
                  <a:t>Číslo projektu:</a:t>
                </a:r>
                <a:endParaRPr lang="cs-CZ" sz="3100" kern="1200" dirty="0"/>
              </a:p>
            </p:txBody>
          </p:sp>
        </p:grpSp>
      </p:grp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057063"/>
            <a:ext cx="34575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430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2827442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Výukový program pro žáky 2. ročníku na 1. stupni ZŠ. 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Téma: Počítání přes desítku . </a:t>
            </a:r>
            <a:b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Možnost </a:t>
            </a:r>
            <a:r>
              <a:rPr lang="cs-CZ" sz="24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využití: interaktivní tabule.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47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108012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accent3">
                    <a:lumMod val="75000"/>
                  </a:schemeClr>
                </a:solidFill>
              </a:rPr>
              <a:t>Zakroužkuj příklad správnou barvou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1844825"/>
            <a:ext cx="6196405" cy="29523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28+9=				58+3=</a:t>
            </a:r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79+8=		</a:t>
            </a:r>
          </a:p>
          <a:p>
            <a:pPr marL="0" indent="0">
              <a:buNone/>
            </a:pPr>
            <a:r>
              <a:rPr lang="cs-CZ" dirty="0" smtClean="0"/>
              <a:t>			68+7=	</a:t>
            </a:r>
          </a:p>
          <a:p>
            <a:pPr marL="0" indent="0">
              <a:buNone/>
            </a:pPr>
            <a:r>
              <a:rPr lang="cs-CZ" dirty="0" smtClean="0"/>
              <a:t>		</a:t>
            </a:r>
          </a:p>
          <a:p>
            <a:pPr marL="0" indent="0">
              <a:buNone/>
            </a:pPr>
            <a:r>
              <a:rPr lang="cs-CZ" dirty="0" smtClean="0"/>
              <a:t>7+79=</a:t>
            </a:r>
            <a:r>
              <a:rPr lang="cs-CZ" dirty="0"/>
              <a:t> </a:t>
            </a:r>
            <a:r>
              <a:rPr lang="cs-CZ" dirty="0" smtClean="0"/>
              <a:t>      	6+88=			4+48=				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4725144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61	</a:t>
            </a:r>
            <a:r>
              <a:rPr lang="cs-CZ" sz="3600" b="1" dirty="0" smtClean="0">
                <a:solidFill>
                  <a:srgbClr val="FFFF00"/>
                </a:solidFill>
              </a:rPr>
              <a:t>37	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87	</a:t>
            </a:r>
            <a:r>
              <a:rPr lang="cs-CZ" sz="3600" b="1" dirty="0" smtClean="0">
                <a:solidFill>
                  <a:schemeClr val="accent3">
                    <a:lumMod val="50000"/>
                  </a:schemeClr>
                </a:solidFill>
              </a:rPr>
              <a:t>75	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86	</a:t>
            </a:r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9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	</a:t>
            </a:r>
            <a:r>
              <a:rPr lang="cs-CZ" sz="3600" b="1" dirty="0" smtClean="0">
                <a:solidFill>
                  <a:srgbClr val="885E0A"/>
                </a:solidFill>
              </a:rPr>
              <a:t>52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53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>
            <a:off x="4211960" y="3211353"/>
            <a:ext cx="1008112" cy="93610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012160" y="4116423"/>
            <a:ext cx="1008112" cy="936104"/>
          </a:xfrm>
          <a:prstGeom prst="ellipse">
            <a:avLst/>
          </a:prstGeom>
          <a:solidFill>
            <a:srgbClr val="885E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356315" y="4116423"/>
            <a:ext cx="1008112" cy="93610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475656" y="4116423"/>
            <a:ext cx="100811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411760" y="2808582"/>
            <a:ext cx="100811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111215" y="1937792"/>
            <a:ext cx="1008112" cy="93610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475656" y="1872478"/>
            <a:ext cx="1008112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50926"/>
            <a:ext cx="6965245" cy="1202485"/>
          </a:xfrm>
        </p:spPr>
        <p:txBody>
          <a:bodyPr/>
          <a:lstStyle/>
          <a:p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Výsledky</a:t>
            </a:r>
            <a:endParaRPr lang="cs-CZ" b="1" u="sng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475656" y="2132856"/>
            <a:ext cx="6196405" cy="3603812"/>
          </a:xfrm>
        </p:spPr>
        <p:txBody>
          <a:bodyPr/>
          <a:lstStyle/>
          <a:p>
            <a:pPr marL="0" lvl="0" indent="0">
              <a:buClr>
                <a:srgbClr val="5ECCF3"/>
              </a:buClr>
              <a:buNone/>
            </a:pPr>
            <a:r>
              <a:rPr lang="cs-CZ" dirty="0">
                <a:solidFill>
                  <a:prstClr val="black"/>
                </a:solidFill>
              </a:rPr>
              <a:t>28+9=				58+3=</a:t>
            </a:r>
          </a:p>
          <a:p>
            <a:pPr marL="0" lvl="0" indent="0">
              <a:buClr>
                <a:srgbClr val="5ECCF3"/>
              </a:buClr>
              <a:buNone/>
            </a:pPr>
            <a:r>
              <a:rPr lang="cs-CZ" dirty="0">
                <a:solidFill>
                  <a:prstClr val="black"/>
                </a:solidFill>
              </a:rPr>
              <a:t>	</a:t>
            </a:r>
          </a:p>
          <a:p>
            <a:pPr marL="0" lvl="0" indent="0">
              <a:buClr>
                <a:srgbClr val="5ECCF3"/>
              </a:buClr>
              <a:buNone/>
            </a:pPr>
            <a:r>
              <a:rPr lang="cs-CZ" dirty="0">
                <a:solidFill>
                  <a:prstClr val="black"/>
                </a:solidFill>
              </a:rPr>
              <a:t>	79+8=		</a:t>
            </a:r>
          </a:p>
          <a:p>
            <a:pPr marL="0" lvl="0" indent="0">
              <a:buClr>
                <a:srgbClr val="5ECCF3"/>
              </a:buClr>
              <a:buNone/>
            </a:pPr>
            <a:r>
              <a:rPr lang="cs-CZ" dirty="0">
                <a:solidFill>
                  <a:prstClr val="black"/>
                </a:solidFill>
              </a:rPr>
              <a:t>			68+7=	</a:t>
            </a:r>
          </a:p>
          <a:p>
            <a:pPr marL="0" lvl="0" indent="0">
              <a:buClr>
                <a:srgbClr val="5ECCF3"/>
              </a:buClr>
              <a:buNone/>
            </a:pPr>
            <a:r>
              <a:rPr lang="cs-CZ" dirty="0">
                <a:solidFill>
                  <a:prstClr val="black"/>
                </a:solidFill>
              </a:rPr>
              <a:t>		</a:t>
            </a:r>
          </a:p>
          <a:p>
            <a:pPr marL="0" lvl="0" indent="0">
              <a:buClr>
                <a:srgbClr val="5ECCF3"/>
              </a:buClr>
              <a:buNone/>
            </a:pPr>
            <a:r>
              <a:rPr lang="cs-CZ" dirty="0">
                <a:solidFill>
                  <a:prstClr val="black"/>
                </a:solidFill>
              </a:rPr>
              <a:t>7+79=       	</a:t>
            </a:r>
            <a:r>
              <a:rPr lang="cs-CZ" dirty="0">
                <a:solidFill>
                  <a:schemeClr val="bg1"/>
                </a:solidFill>
              </a:rPr>
              <a:t>6+88=	</a:t>
            </a:r>
            <a:r>
              <a:rPr lang="cs-CZ" dirty="0">
                <a:solidFill>
                  <a:prstClr val="black"/>
                </a:solidFill>
              </a:rPr>
              <a:t>		4+48=				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516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39</TotalTime>
  <Words>53</Words>
  <Application>Microsoft Office PowerPoint</Application>
  <PresentationFormat>Předvádění na obrazovce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Špendlík</vt:lpstr>
      <vt:lpstr>Prezentace aplikace PowerPoint</vt:lpstr>
      <vt:lpstr>Výukový program pro žáky 2. ročníku na 1. stupni ZŠ. Téma: Počítání přes desítku .  Možnost využití: interaktivní tabule. </vt:lpstr>
      <vt:lpstr>Zakroužkuj příklad správnou barvou</vt:lpstr>
      <vt:lpstr>Výsledky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Žák</dc:creator>
  <cp:lastModifiedBy>Žák</cp:lastModifiedBy>
  <cp:revision>4</cp:revision>
  <dcterms:created xsi:type="dcterms:W3CDTF">2012-05-23T13:57:01Z</dcterms:created>
  <dcterms:modified xsi:type="dcterms:W3CDTF">2012-05-23T14:38:30Z</dcterms:modified>
</cp:coreProperties>
</file>