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sldIdLst>
    <p:sldId id="263" r:id="rId2"/>
    <p:sldId id="256" r:id="rId3"/>
    <p:sldId id="257" r:id="rId4"/>
    <p:sldId id="259" r:id="rId5"/>
    <p:sldId id="258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ChangeArrowheads="1"/>
          </p:cNvSpPr>
          <p:nvPr/>
        </p:nvSpPr>
        <p:spPr bwMode="auto">
          <a:xfrm>
            <a:off x="381000" y="990600"/>
            <a:ext cx="76200" cy="5105400"/>
          </a:xfrm>
          <a:prstGeom prst="rect">
            <a:avLst/>
          </a:prstGeom>
          <a:solidFill>
            <a:schemeClr val="bg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lang="cs-CZ" sz="2400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ctrTitle"/>
          </p:nvPr>
        </p:nvSpPr>
        <p:spPr>
          <a:xfrm>
            <a:off x="762000" y="1371600"/>
            <a:ext cx="7696200" cy="2057400"/>
          </a:xfrm>
        </p:spPr>
        <p:txBody>
          <a:bodyPr/>
          <a:lstStyle>
            <a:lvl1pPr>
              <a:defRPr sz="5400"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5124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762000" y="3765550"/>
            <a:ext cx="7696200" cy="20574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2800">
                <a:latin typeface="Arial" charset="0"/>
              </a:defRPr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5125" name="Rectangle 5"/>
          <p:cNvSpPr>
            <a:spLocks noGrp="1" noChangeArrowheads="1"/>
          </p:cNvSpPr>
          <p:nvPr>
            <p:ph type="dt" sz="half" idx="2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126" name="Rectangle 6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127" name="Rectangle 7"/>
          <p:cNvSpPr>
            <a:spLocks noGrp="1" noChangeArrowheads="1"/>
          </p:cNvSpPr>
          <p:nvPr>
            <p:ph type="sldNum" sz="quarter" idx="4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 b="1"/>
            </a:lvl1pPr>
          </a:lstStyle>
          <a:p>
            <a:fld id="{7D873839-B9B3-45B9-825A-20B258CE1511}" type="slidenum">
              <a:rPr lang="cs-CZ"/>
              <a:pPr/>
              <a:t>‹#›</a:t>
            </a:fld>
            <a:endParaRPr lang="cs-CZ"/>
          </a:p>
        </p:txBody>
      </p:sp>
      <p:grpSp>
        <p:nvGrpSpPr>
          <p:cNvPr id="5128" name="Group 8"/>
          <p:cNvGrpSpPr>
            <a:grpSpLocks/>
          </p:cNvGrpSpPr>
          <p:nvPr/>
        </p:nvGrpSpPr>
        <p:grpSpPr bwMode="auto">
          <a:xfrm>
            <a:off x="381000" y="304800"/>
            <a:ext cx="8391525" cy="5791200"/>
            <a:chOff x="240" y="192"/>
            <a:chExt cx="5286" cy="3648"/>
          </a:xfrm>
        </p:grpSpPr>
        <p:sp>
          <p:nvSpPr>
            <p:cNvPr id="5129" name="Rectangle 9"/>
            <p:cNvSpPr>
              <a:spLocks noChangeArrowheads="1"/>
            </p:cNvSpPr>
            <p:nvPr/>
          </p:nvSpPr>
          <p:spPr bwMode="auto">
            <a:xfrm flipV="1">
              <a:off x="5236" y="192"/>
              <a:ext cx="288" cy="288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rot="10800000" wrap="none" anchor="ctr"/>
            <a:lstStyle/>
            <a:p>
              <a:pPr algn="ctr"/>
              <a:endParaRPr lang="cs-CZ" sz="2400"/>
            </a:p>
          </p:txBody>
        </p:sp>
        <p:sp>
          <p:nvSpPr>
            <p:cNvPr id="5130" name="Rectangle 10"/>
            <p:cNvSpPr>
              <a:spLocks noChangeArrowheads="1"/>
            </p:cNvSpPr>
            <p:nvPr/>
          </p:nvSpPr>
          <p:spPr bwMode="auto">
            <a:xfrm flipV="1">
              <a:off x="240" y="192"/>
              <a:ext cx="5004" cy="288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lang="cs-CZ" sz="2400"/>
            </a:p>
          </p:txBody>
        </p:sp>
        <p:sp>
          <p:nvSpPr>
            <p:cNvPr id="5131" name="Rectangle 11"/>
            <p:cNvSpPr>
              <a:spLocks noChangeArrowheads="1"/>
            </p:cNvSpPr>
            <p:nvPr/>
          </p:nvSpPr>
          <p:spPr bwMode="auto">
            <a:xfrm flipV="1">
              <a:off x="240" y="480"/>
              <a:ext cx="5004" cy="144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rot="10800000" wrap="none" anchor="ctr"/>
            <a:lstStyle/>
            <a:p>
              <a:pPr algn="ctr"/>
              <a:endParaRPr lang="cs-CZ" sz="2400"/>
            </a:p>
          </p:txBody>
        </p:sp>
        <p:sp>
          <p:nvSpPr>
            <p:cNvPr id="5132" name="Rectangle 12"/>
            <p:cNvSpPr>
              <a:spLocks noChangeArrowheads="1"/>
            </p:cNvSpPr>
            <p:nvPr/>
          </p:nvSpPr>
          <p:spPr bwMode="auto">
            <a:xfrm flipV="1">
              <a:off x="5242" y="480"/>
              <a:ext cx="282" cy="144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lang="cs-CZ" sz="2400"/>
            </a:p>
          </p:txBody>
        </p:sp>
        <p:sp>
          <p:nvSpPr>
            <p:cNvPr id="5133" name="Line 13"/>
            <p:cNvSpPr>
              <a:spLocks noChangeShapeType="1"/>
            </p:cNvSpPr>
            <p:nvPr/>
          </p:nvSpPr>
          <p:spPr bwMode="auto">
            <a:xfrm flipH="1">
              <a:off x="480" y="2256"/>
              <a:ext cx="4848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134" name="Rectangle 14"/>
            <p:cNvSpPr>
              <a:spLocks noChangeArrowheads="1"/>
            </p:cNvSpPr>
            <p:nvPr/>
          </p:nvSpPr>
          <p:spPr bwMode="auto">
            <a:xfrm>
              <a:off x="240" y="192"/>
              <a:ext cx="5286" cy="3648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lang="cs-CZ" sz="2400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B50003E-6D82-487C-8F20-6DA9C5731403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48736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130AA99-2F07-4B40-B0D5-648EFC6F5A98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65720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828800"/>
            <a:ext cx="4038600" cy="43021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828800"/>
            <a:ext cx="4038600" cy="43021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D18F039-2C99-402B-871A-98484124052C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37090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02C06C2-D233-469C-9E70-2CA1DA223924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27213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3CA0CFC-4457-4133-A608-04D27BAB358D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49040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E38998E-7BB1-49A8-A50D-03223D978EBC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56774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4084B02-A716-4B8D-B0D0-2F777005A495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82334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2E27B49-F2BE-46F2-B5A2-F71C687A4ACF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65926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F821A45-D193-42C7-9927-CD19AB25FE78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46072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0"/>
            <a:ext cx="2057400" cy="5597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33400"/>
            <a:ext cx="6019800" cy="5597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C836ED5-2514-46E8-8C34-42163C20ED46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24871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533400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828800"/>
            <a:ext cx="8229600" cy="4302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100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1676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>
                <a:latin typeface="Arial" charset="0"/>
              </a:defRPr>
            </a:lvl1pPr>
          </a:lstStyle>
          <a:p>
            <a:endParaRPr lang="cs-CZ"/>
          </a:p>
        </p:txBody>
      </p:sp>
      <p:sp>
        <p:nvSpPr>
          <p:cNvPr id="4101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>
                <a:latin typeface="Arial" charset="0"/>
              </a:defRPr>
            </a:lvl1pPr>
          </a:lstStyle>
          <a:p>
            <a:endParaRPr lang="cs-CZ"/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>
                <a:latin typeface="Arial" charset="0"/>
              </a:defRPr>
            </a:lvl1pPr>
          </a:lstStyle>
          <a:p>
            <a:fld id="{C82B1A8D-5210-4604-802D-BC022FB6FBDF}" type="slidenum">
              <a:rPr lang="cs-CZ"/>
              <a:pPr/>
              <a:t>‹#›</a:t>
            </a:fld>
            <a:endParaRPr lang="cs-CZ"/>
          </a:p>
        </p:txBody>
      </p:sp>
      <p:grpSp>
        <p:nvGrpSpPr>
          <p:cNvPr id="4103" name="Group 7"/>
          <p:cNvGrpSpPr>
            <a:grpSpLocks/>
          </p:cNvGrpSpPr>
          <p:nvPr/>
        </p:nvGrpSpPr>
        <p:grpSpPr bwMode="auto">
          <a:xfrm>
            <a:off x="279400" y="152400"/>
            <a:ext cx="8686800" cy="1600200"/>
            <a:chOff x="176" y="96"/>
            <a:chExt cx="5472" cy="1008"/>
          </a:xfrm>
        </p:grpSpPr>
        <p:sp>
          <p:nvSpPr>
            <p:cNvPr id="4104" name="Line 8"/>
            <p:cNvSpPr>
              <a:spLocks noChangeShapeType="1"/>
            </p:cNvSpPr>
            <p:nvPr/>
          </p:nvSpPr>
          <p:spPr bwMode="auto">
            <a:xfrm flipH="1">
              <a:off x="288" y="1104"/>
              <a:ext cx="5232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05" name="Rectangle 9"/>
            <p:cNvSpPr>
              <a:spLocks noChangeArrowheads="1"/>
            </p:cNvSpPr>
            <p:nvPr/>
          </p:nvSpPr>
          <p:spPr bwMode="auto">
            <a:xfrm>
              <a:off x="5504" y="96"/>
              <a:ext cx="144" cy="144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lang="cs-CZ" sz="2400"/>
            </a:p>
          </p:txBody>
        </p:sp>
        <p:sp>
          <p:nvSpPr>
            <p:cNvPr id="4106" name="Rectangle 10"/>
            <p:cNvSpPr>
              <a:spLocks noChangeArrowheads="1"/>
            </p:cNvSpPr>
            <p:nvPr/>
          </p:nvSpPr>
          <p:spPr bwMode="auto">
            <a:xfrm>
              <a:off x="176" y="96"/>
              <a:ext cx="5326" cy="144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lang="cs-CZ" sz="2400"/>
            </a:p>
          </p:txBody>
        </p:sp>
        <p:sp>
          <p:nvSpPr>
            <p:cNvPr id="4107" name="Rectangle 11"/>
            <p:cNvSpPr>
              <a:spLocks noChangeArrowheads="1"/>
            </p:cNvSpPr>
            <p:nvPr/>
          </p:nvSpPr>
          <p:spPr bwMode="auto">
            <a:xfrm>
              <a:off x="176" y="240"/>
              <a:ext cx="5326" cy="88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lang="cs-CZ" sz="2400"/>
            </a:p>
          </p:txBody>
        </p:sp>
        <p:sp>
          <p:nvSpPr>
            <p:cNvPr id="4108" name="Rectangle 12"/>
            <p:cNvSpPr>
              <a:spLocks noChangeArrowheads="1"/>
            </p:cNvSpPr>
            <p:nvPr/>
          </p:nvSpPr>
          <p:spPr bwMode="auto">
            <a:xfrm>
              <a:off x="5504" y="241"/>
              <a:ext cx="144" cy="86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lang="cs-CZ" sz="2400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</p:sldLayoutIdLst>
  <p:timing>
    <p:tnLst>
      <p:par>
        <p:cTn id="1" dur="indefinite" restart="never" nodeType="tmRoot"/>
      </p:par>
    </p:tnLst>
  </p:timing>
  <p:txStyles>
    <p:titleStyle>
      <a:lvl1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2pPr>
      <a:lvl3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3pPr>
      <a:lvl4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4pPr>
      <a:lvl5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469900" indent="-469900" algn="l" rtl="0" fontAlgn="base">
        <a:spcBef>
          <a:spcPct val="20000"/>
        </a:spcBef>
        <a:spcAft>
          <a:spcPct val="0"/>
        </a:spcAft>
        <a:buClr>
          <a:schemeClr val="bg2"/>
        </a:buClr>
        <a:buSzPct val="70000"/>
        <a:buFont typeface="Wingdings" pitchFamily="2" charset="2"/>
        <a:buChar char="o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908050" indent="-436563" algn="l" rtl="0" fontAlgn="base">
        <a:spcBef>
          <a:spcPct val="20000"/>
        </a:spcBef>
        <a:spcAft>
          <a:spcPct val="0"/>
        </a:spcAft>
        <a:buClr>
          <a:schemeClr val="accent2"/>
        </a:buClr>
        <a:buSzPct val="75000"/>
        <a:buFont typeface="Wingdings" pitchFamily="2" charset="2"/>
        <a:buChar char="n"/>
        <a:defRPr sz="2800">
          <a:solidFill>
            <a:schemeClr val="tx1"/>
          </a:solidFill>
          <a:latin typeface="+mn-lt"/>
        </a:defRPr>
      </a:lvl2pPr>
      <a:lvl3pPr marL="1377950" indent="-468313" algn="l" rtl="0" fontAlgn="base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o"/>
        <a:defRPr sz="2400">
          <a:solidFill>
            <a:schemeClr val="tx1"/>
          </a:solidFill>
          <a:latin typeface="+mn-lt"/>
        </a:defRPr>
      </a:lvl3pPr>
      <a:lvl4pPr marL="1827213" indent="-438150" algn="l" rtl="0" fontAlgn="base">
        <a:spcBef>
          <a:spcPct val="20000"/>
        </a:spcBef>
        <a:spcAft>
          <a:spcPct val="0"/>
        </a:spcAft>
        <a:buClr>
          <a:schemeClr val="accent2"/>
        </a:buClr>
        <a:buSzPct val="75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4pPr>
      <a:lvl5pPr marL="2297113" indent="-468313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</a:defRPr>
      </a:lvl5pPr>
      <a:lvl6pPr marL="2754313" indent="-468313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</a:defRPr>
      </a:lvl6pPr>
      <a:lvl7pPr marL="3211513" indent="-468313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</a:defRPr>
      </a:lvl7pPr>
      <a:lvl8pPr marL="3668713" indent="-468313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</a:defRPr>
      </a:lvl8pPr>
      <a:lvl9pPr marL="4125913" indent="-468313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Nadpis 1"/>
          <p:cNvSpPr>
            <a:spLocks noGrp="1"/>
          </p:cNvSpPr>
          <p:nvPr>
            <p:ph type="ctrTitle" idx="4294967295"/>
          </p:nvPr>
        </p:nvSpPr>
        <p:spPr>
          <a:xfrm>
            <a:off x="539750" y="1268413"/>
            <a:ext cx="7918450" cy="1081087"/>
          </a:xfrm>
        </p:spPr>
        <p:txBody>
          <a:bodyPr anchorCtr="1"/>
          <a:lstStyle/>
          <a:p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Základní škola a Mateřská škola Choustník, okres Tábor</a:t>
            </a:r>
          </a:p>
        </p:txBody>
      </p:sp>
      <p:pic>
        <p:nvPicPr>
          <p:cNvPr id="2048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484" name="TextovéPole 1"/>
          <p:cNvSpPr txBox="1">
            <a:spLocks noChangeArrowheads="1"/>
          </p:cNvSpPr>
          <p:nvPr/>
        </p:nvSpPr>
        <p:spPr bwMode="auto">
          <a:xfrm>
            <a:off x="0" y="3184525"/>
            <a:ext cx="91440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3200" b="1" dirty="0" smtClean="0">
                <a:cs typeface="Arial" charset="0"/>
              </a:rPr>
              <a:t>VY_32_Inovace_42_pronouns II</a:t>
            </a:r>
            <a:endParaRPr lang="cs-CZ" sz="3200" b="1" dirty="0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04995145"/>
      </p:ext>
    </p:extLst>
  </p:cSld>
  <p:clrMapOvr>
    <a:masterClrMapping/>
  </p:clrMapOvr>
  <p:transition advClick="0" advTm="10000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/>
              <a:t>PRONOUNS    II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/>
              <a:t>Fill in  right reflexive and emphatic pronouns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50825" y="0"/>
            <a:ext cx="8229600" cy="1143000"/>
          </a:xfrm>
        </p:spPr>
        <p:txBody>
          <a:bodyPr/>
          <a:lstStyle/>
          <a:p>
            <a:pPr algn="ctr"/>
            <a:r>
              <a:rPr lang="cs-CZ" dirty="0" err="1"/>
              <a:t>Reflexive</a:t>
            </a:r>
            <a:r>
              <a:rPr lang="cs-CZ" dirty="0"/>
              <a:t> and </a:t>
            </a:r>
            <a:r>
              <a:rPr lang="cs-CZ" dirty="0" err="1"/>
              <a:t>emphatic</a:t>
            </a:r>
            <a:r>
              <a:rPr lang="cs-CZ" dirty="0"/>
              <a:t> </a:t>
            </a:r>
            <a:r>
              <a:rPr lang="cs-CZ" dirty="0" err="1"/>
              <a:t>pronouns</a:t>
            </a:r>
            <a:endParaRPr lang="cs-CZ" dirty="0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7504" y="1828800"/>
            <a:ext cx="8928992" cy="4840288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cs-CZ" sz="2800" dirty="0"/>
              <a:t>1.Mr </a:t>
            </a:r>
            <a:r>
              <a:rPr lang="cs-CZ" sz="2800" dirty="0" err="1"/>
              <a:t>Robinson´s</a:t>
            </a:r>
            <a:r>
              <a:rPr lang="cs-CZ" sz="2800" dirty="0"/>
              <a:t> son killed__1__ in a car </a:t>
            </a:r>
            <a:r>
              <a:rPr lang="cs-CZ" sz="2800" dirty="0" err="1"/>
              <a:t>accident</a:t>
            </a:r>
            <a:r>
              <a:rPr lang="cs-CZ" sz="2800" dirty="0"/>
              <a:t> last </a:t>
            </a:r>
            <a:r>
              <a:rPr lang="cs-CZ" sz="2800" dirty="0" err="1"/>
              <a:t>year</a:t>
            </a:r>
            <a:r>
              <a:rPr lang="cs-CZ" sz="2800" dirty="0"/>
              <a:t>.</a:t>
            </a:r>
          </a:p>
          <a:p>
            <a:pPr>
              <a:lnSpc>
                <a:spcPct val="80000"/>
              </a:lnSpc>
            </a:pPr>
            <a:r>
              <a:rPr lang="cs-CZ" sz="2800" dirty="0"/>
              <a:t>2.Children, </a:t>
            </a:r>
            <a:r>
              <a:rPr lang="cs-CZ" sz="2800" dirty="0" err="1"/>
              <a:t>you</a:t>
            </a:r>
            <a:r>
              <a:rPr lang="cs-CZ" sz="2800" dirty="0"/>
              <a:t> are </a:t>
            </a:r>
            <a:r>
              <a:rPr lang="cs-CZ" sz="2800" dirty="0" err="1"/>
              <a:t>going</a:t>
            </a:r>
            <a:r>
              <a:rPr lang="cs-CZ" sz="2800" dirty="0"/>
              <a:t> to hurt __2__ </a:t>
            </a:r>
            <a:r>
              <a:rPr lang="cs-CZ" sz="2800" dirty="0" err="1"/>
              <a:t>playing</a:t>
            </a:r>
            <a:r>
              <a:rPr lang="cs-CZ" sz="2800" dirty="0"/>
              <a:t> on </a:t>
            </a:r>
            <a:r>
              <a:rPr lang="cs-CZ" sz="2800" dirty="0" err="1"/>
              <a:t>those</a:t>
            </a:r>
            <a:r>
              <a:rPr lang="cs-CZ" sz="2800" dirty="0"/>
              <a:t> </a:t>
            </a:r>
            <a:r>
              <a:rPr lang="cs-CZ" sz="2800" dirty="0" err="1"/>
              <a:t>rocks</a:t>
            </a:r>
            <a:r>
              <a:rPr lang="cs-CZ" sz="2800" dirty="0"/>
              <a:t>. </a:t>
            </a:r>
            <a:r>
              <a:rPr lang="cs-CZ" sz="2800" dirty="0" err="1"/>
              <a:t>Be</a:t>
            </a:r>
            <a:r>
              <a:rPr lang="cs-CZ" sz="2800" dirty="0"/>
              <a:t> </a:t>
            </a:r>
          </a:p>
          <a:p>
            <a:pPr>
              <a:lnSpc>
                <a:spcPct val="80000"/>
              </a:lnSpc>
            </a:pPr>
            <a:r>
              <a:rPr lang="cs-CZ" sz="2800" dirty="0"/>
              <a:t>   </a:t>
            </a:r>
            <a:r>
              <a:rPr lang="cs-CZ" sz="2800" dirty="0" err="1"/>
              <a:t>careful</a:t>
            </a:r>
            <a:r>
              <a:rPr lang="cs-CZ" sz="2800" dirty="0"/>
              <a:t>!</a:t>
            </a:r>
          </a:p>
          <a:p>
            <a:pPr>
              <a:lnSpc>
                <a:spcPct val="80000"/>
              </a:lnSpc>
            </a:pPr>
            <a:r>
              <a:rPr lang="cs-CZ" sz="2800" dirty="0"/>
              <a:t>3.Who </a:t>
            </a:r>
            <a:r>
              <a:rPr lang="cs-CZ" sz="2800" dirty="0" err="1"/>
              <a:t>told</a:t>
            </a:r>
            <a:r>
              <a:rPr lang="cs-CZ" sz="2800" dirty="0"/>
              <a:t> </a:t>
            </a:r>
            <a:r>
              <a:rPr lang="cs-CZ" sz="2800" dirty="0" err="1"/>
              <a:t>you</a:t>
            </a:r>
            <a:r>
              <a:rPr lang="cs-CZ" sz="2800" dirty="0"/>
              <a:t> </a:t>
            </a:r>
            <a:r>
              <a:rPr lang="cs-CZ" sz="2800" dirty="0" err="1"/>
              <a:t>that</a:t>
            </a:r>
            <a:r>
              <a:rPr lang="cs-CZ" sz="2800" dirty="0"/>
              <a:t>?- </a:t>
            </a:r>
            <a:r>
              <a:rPr lang="cs-CZ" sz="2800" dirty="0" err="1"/>
              <a:t>Well</a:t>
            </a:r>
            <a:r>
              <a:rPr lang="cs-CZ" sz="2800" dirty="0"/>
              <a:t>, Diana __3__ </a:t>
            </a:r>
            <a:r>
              <a:rPr lang="cs-CZ" sz="2800" dirty="0" err="1"/>
              <a:t>told</a:t>
            </a:r>
            <a:r>
              <a:rPr lang="cs-CZ" sz="2800" dirty="0"/>
              <a:t> </a:t>
            </a:r>
            <a:r>
              <a:rPr lang="cs-CZ" sz="2800" dirty="0" err="1"/>
              <a:t>me</a:t>
            </a:r>
            <a:r>
              <a:rPr lang="cs-CZ" sz="2800" dirty="0"/>
              <a:t> </a:t>
            </a:r>
            <a:r>
              <a:rPr lang="cs-CZ" sz="2800" dirty="0" err="1"/>
              <a:t>what</a:t>
            </a:r>
            <a:r>
              <a:rPr lang="cs-CZ" sz="2800" dirty="0"/>
              <a:t> </a:t>
            </a:r>
            <a:r>
              <a:rPr lang="cs-CZ" sz="2800" dirty="0" err="1"/>
              <a:t>happened</a:t>
            </a:r>
            <a:r>
              <a:rPr lang="cs-CZ" sz="2800" dirty="0"/>
              <a:t>.</a:t>
            </a:r>
          </a:p>
          <a:p>
            <a:pPr>
              <a:lnSpc>
                <a:spcPct val="80000"/>
              </a:lnSpc>
            </a:pPr>
            <a:r>
              <a:rPr lang="cs-CZ" sz="2800" dirty="0"/>
              <a:t>4.Who </a:t>
            </a:r>
            <a:r>
              <a:rPr lang="cs-CZ" sz="2800" dirty="0" err="1"/>
              <a:t>opened</a:t>
            </a:r>
            <a:r>
              <a:rPr lang="cs-CZ" sz="2800" dirty="0"/>
              <a:t> </a:t>
            </a:r>
            <a:r>
              <a:rPr lang="cs-CZ" sz="2800" dirty="0" err="1"/>
              <a:t>the</a:t>
            </a:r>
            <a:r>
              <a:rPr lang="cs-CZ" sz="2800" dirty="0"/>
              <a:t> </a:t>
            </a:r>
            <a:r>
              <a:rPr lang="cs-CZ" sz="2800" dirty="0" err="1"/>
              <a:t>door</a:t>
            </a:r>
            <a:r>
              <a:rPr lang="cs-CZ" sz="2800" dirty="0"/>
              <a:t>? – </a:t>
            </a:r>
            <a:r>
              <a:rPr lang="cs-CZ" sz="2800" dirty="0" err="1"/>
              <a:t>Mr</a:t>
            </a:r>
            <a:r>
              <a:rPr lang="cs-CZ" sz="2800" dirty="0"/>
              <a:t> </a:t>
            </a:r>
            <a:r>
              <a:rPr lang="cs-CZ" sz="2800" dirty="0" err="1"/>
              <a:t>Ferguson</a:t>
            </a:r>
            <a:r>
              <a:rPr lang="cs-CZ" sz="2800" dirty="0"/>
              <a:t> __4__ </a:t>
            </a:r>
            <a:r>
              <a:rPr lang="cs-CZ" sz="2800" dirty="0" err="1"/>
              <a:t>opened</a:t>
            </a:r>
            <a:r>
              <a:rPr lang="cs-CZ" sz="2800" dirty="0"/>
              <a:t> </a:t>
            </a:r>
            <a:r>
              <a:rPr lang="cs-CZ" sz="2800" dirty="0" err="1"/>
              <a:t>it</a:t>
            </a:r>
            <a:r>
              <a:rPr lang="cs-CZ" sz="2800" dirty="0"/>
              <a:t>.</a:t>
            </a:r>
          </a:p>
          <a:p>
            <a:pPr>
              <a:lnSpc>
                <a:spcPct val="80000"/>
              </a:lnSpc>
            </a:pPr>
            <a:r>
              <a:rPr lang="cs-CZ" sz="2800" dirty="0"/>
              <a:t>5.Did </a:t>
            </a:r>
            <a:r>
              <a:rPr lang="cs-CZ" sz="2800" dirty="0" err="1"/>
              <a:t>you</a:t>
            </a:r>
            <a:r>
              <a:rPr lang="cs-CZ" sz="2800" dirty="0"/>
              <a:t> </a:t>
            </a:r>
            <a:r>
              <a:rPr lang="cs-CZ" sz="2800" dirty="0" err="1"/>
              <a:t>enjoy</a:t>
            </a:r>
            <a:r>
              <a:rPr lang="cs-CZ" sz="2800" dirty="0"/>
              <a:t> </a:t>
            </a:r>
            <a:r>
              <a:rPr lang="cs-CZ" sz="2800" dirty="0" err="1"/>
              <a:t>the</a:t>
            </a:r>
            <a:r>
              <a:rPr lang="cs-CZ" sz="2800" dirty="0"/>
              <a:t> </a:t>
            </a:r>
            <a:r>
              <a:rPr lang="cs-CZ" sz="2800" dirty="0" err="1"/>
              <a:t>trip</a:t>
            </a:r>
            <a:r>
              <a:rPr lang="cs-CZ" sz="2800" dirty="0"/>
              <a:t>? – </a:t>
            </a:r>
            <a:r>
              <a:rPr lang="cs-CZ" sz="2800" dirty="0" err="1"/>
              <a:t>Yes</a:t>
            </a:r>
            <a:r>
              <a:rPr lang="cs-CZ" sz="2800" dirty="0"/>
              <a:t>, </a:t>
            </a:r>
            <a:r>
              <a:rPr lang="cs-CZ" sz="2800" dirty="0" err="1"/>
              <a:t>we</a:t>
            </a:r>
            <a:r>
              <a:rPr lang="cs-CZ" sz="2800" dirty="0"/>
              <a:t> </a:t>
            </a:r>
            <a:r>
              <a:rPr lang="cs-CZ" sz="2800" dirty="0" err="1"/>
              <a:t>enjoyed</a:t>
            </a:r>
            <a:r>
              <a:rPr lang="cs-CZ" sz="2800" dirty="0"/>
              <a:t> __5__ </a:t>
            </a:r>
            <a:r>
              <a:rPr lang="cs-CZ" sz="2800" dirty="0" err="1"/>
              <a:t>it</a:t>
            </a:r>
            <a:r>
              <a:rPr lang="cs-CZ" sz="2800" dirty="0"/>
              <a:t> very much.</a:t>
            </a:r>
          </a:p>
          <a:p>
            <a:pPr>
              <a:lnSpc>
                <a:spcPct val="80000"/>
              </a:lnSpc>
            </a:pPr>
            <a:r>
              <a:rPr lang="cs-CZ" sz="2800" dirty="0"/>
              <a:t>6.Peter and Mary are </a:t>
            </a:r>
            <a:r>
              <a:rPr lang="cs-CZ" sz="2800" dirty="0" err="1"/>
              <a:t>getting</a:t>
            </a:r>
            <a:r>
              <a:rPr lang="cs-CZ" sz="2800" dirty="0"/>
              <a:t> </a:t>
            </a:r>
            <a:r>
              <a:rPr lang="cs-CZ" sz="2800" dirty="0" err="1"/>
              <a:t>married</a:t>
            </a:r>
            <a:r>
              <a:rPr lang="cs-CZ" sz="2800" dirty="0"/>
              <a:t> in June. </a:t>
            </a:r>
            <a:r>
              <a:rPr lang="cs-CZ" sz="2800" dirty="0" err="1"/>
              <a:t>They</a:t>
            </a:r>
            <a:r>
              <a:rPr lang="cs-CZ" sz="2800" dirty="0"/>
              <a:t> __6__told </a:t>
            </a:r>
            <a:r>
              <a:rPr lang="cs-CZ" sz="2800" dirty="0" err="1"/>
              <a:t>me</a:t>
            </a:r>
            <a:r>
              <a:rPr lang="cs-CZ" sz="2800" dirty="0" smtClean="0"/>
              <a:t>.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/>
              <a:t>Reflexive</a:t>
            </a:r>
            <a:r>
              <a:rPr lang="cs-CZ" dirty="0"/>
              <a:t> and </a:t>
            </a:r>
            <a:r>
              <a:rPr lang="cs-CZ" dirty="0" err="1"/>
              <a:t>emphatic</a:t>
            </a:r>
            <a:r>
              <a:rPr lang="cs-CZ" dirty="0"/>
              <a:t> </a:t>
            </a:r>
            <a:r>
              <a:rPr lang="cs-CZ" dirty="0" err="1"/>
              <a:t>pronouns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828800"/>
            <a:ext cx="8856984" cy="4302125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cs-CZ" sz="2800" dirty="0"/>
              <a:t>7.I </a:t>
            </a:r>
            <a:r>
              <a:rPr lang="cs-CZ" sz="2800" dirty="0" err="1"/>
              <a:t>am</a:t>
            </a:r>
            <a:r>
              <a:rPr lang="cs-CZ" sz="2800" dirty="0"/>
              <a:t> not </a:t>
            </a:r>
            <a:r>
              <a:rPr lang="cs-CZ" sz="2800" dirty="0" err="1"/>
              <a:t>going</a:t>
            </a:r>
            <a:r>
              <a:rPr lang="cs-CZ" sz="2800" dirty="0"/>
              <a:t> to </a:t>
            </a:r>
            <a:r>
              <a:rPr lang="cs-CZ" sz="2800" dirty="0" err="1"/>
              <a:t>help</a:t>
            </a:r>
            <a:r>
              <a:rPr lang="cs-CZ" sz="2800" dirty="0"/>
              <a:t> </a:t>
            </a:r>
            <a:r>
              <a:rPr lang="cs-CZ" sz="2800" dirty="0" err="1"/>
              <a:t>you</a:t>
            </a:r>
            <a:r>
              <a:rPr lang="cs-CZ" sz="2800" dirty="0"/>
              <a:t>, Mike. </a:t>
            </a:r>
            <a:r>
              <a:rPr lang="cs-CZ" sz="2800" dirty="0" err="1"/>
              <a:t>You</a:t>
            </a:r>
            <a:r>
              <a:rPr lang="cs-CZ" sz="2800" dirty="0"/>
              <a:t> </a:t>
            </a:r>
            <a:r>
              <a:rPr lang="cs-CZ" sz="2800" dirty="0" err="1"/>
              <a:t>can</a:t>
            </a:r>
            <a:r>
              <a:rPr lang="cs-CZ" sz="2800" dirty="0"/>
              <a:t> do </a:t>
            </a:r>
            <a:r>
              <a:rPr lang="cs-CZ" sz="2800" dirty="0" err="1"/>
              <a:t>it</a:t>
            </a:r>
            <a:r>
              <a:rPr lang="cs-CZ" sz="2800" dirty="0"/>
              <a:t> __7__ </a:t>
            </a:r>
            <a:r>
              <a:rPr lang="cs-CZ" sz="2800" dirty="0" err="1"/>
              <a:t>if</a:t>
            </a:r>
            <a:r>
              <a:rPr lang="cs-CZ" sz="2800" dirty="0"/>
              <a:t> </a:t>
            </a:r>
            <a:r>
              <a:rPr lang="cs-CZ" sz="2800" dirty="0" err="1"/>
              <a:t>you</a:t>
            </a:r>
            <a:r>
              <a:rPr lang="cs-CZ" sz="2800" dirty="0"/>
              <a:t> </a:t>
            </a:r>
          </a:p>
          <a:p>
            <a:pPr>
              <a:lnSpc>
                <a:spcPct val="80000"/>
              </a:lnSpc>
            </a:pPr>
            <a:r>
              <a:rPr lang="cs-CZ" sz="2800" dirty="0"/>
              <a:t>   </a:t>
            </a:r>
            <a:r>
              <a:rPr lang="cs-CZ" sz="2800" dirty="0" err="1"/>
              <a:t>want</a:t>
            </a:r>
            <a:r>
              <a:rPr lang="cs-CZ" sz="2800" dirty="0"/>
              <a:t> </a:t>
            </a:r>
            <a:r>
              <a:rPr lang="cs-CZ" sz="2800" dirty="0" err="1"/>
              <a:t>it</a:t>
            </a:r>
            <a:r>
              <a:rPr lang="cs-CZ" sz="2800" dirty="0"/>
              <a:t>.</a:t>
            </a:r>
          </a:p>
          <a:p>
            <a:pPr>
              <a:lnSpc>
                <a:spcPct val="80000"/>
              </a:lnSpc>
            </a:pPr>
            <a:r>
              <a:rPr lang="cs-CZ" sz="2800" dirty="0"/>
              <a:t>8.I </a:t>
            </a:r>
            <a:r>
              <a:rPr lang="cs-CZ" sz="2800" dirty="0" err="1"/>
              <a:t>want</a:t>
            </a:r>
            <a:r>
              <a:rPr lang="cs-CZ" sz="2800" dirty="0"/>
              <a:t> to </a:t>
            </a:r>
            <a:r>
              <a:rPr lang="cs-CZ" sz="2800" dirty="0" err="1"/>
              <a:t>see</a:t>
            </a:r>
            <a:r>
              <a:rPr lang="cs-CZ" sz="2800" dirty="0"/>
              <a:t> </a:t>
            </a:r>
            <a:r>
              <a:rPr lang="cs-CZ" sz="2800" dirty="0" err="1"/>
              <a:t>the</a:t>
            </a:r>
            <a:r>
              <a:rPr lang="cs-CZ" sz="2800" dirty="0"/>
              <a:t> </a:t>
            </a:r>
            <a:r>
              <a:rPr lang="cs-CZ" sz="2800" dirty="0" err="1"/>
              <a:t>letter</a:t>
            </a:r>
            <a:r>
              <a:rPr lang="cs-CZ" sz="2800" dirty="0"/>
              <a:t> __8__ , not </a:t>
            </a:r>
            <a:r>
              <a:rPr lang="cs-CZ" sz="2800" dirty="0" err="1"/>
              <a:t>the</a:t>
            </a:r>
            <a:r>
              <a:rPr lang="cs-CZ" sz="2800" dirty="0"/>
              <a:t> copy.</a:t>
            </a:r>
          </a:p>
          <a:p>
            <a:pPr>
              <a:lnSpc>
                <a:spcPct val="80000"/>
              </a:lnSpc>
            </a:pPr>
            <a:r>
              <a:rPr lang="cs-CZ" sz="2800" dirty="0"/>
              <a:t>9.Who </a:t>
            </a:r>
            <a:r>
              <a:rPr lang="cs-CZ" sz="2800" dirty="0" err="1"/>
              <a:t>repaired</a:t>
            </a:r>
            <a:r>
              <a:rPr lang="cs-CZ" sz="2800" dirty="0"/>
              <a:t> </a:t>
            </a:r>
            <a:r>
              <a:rPr lang="cs-CZ" sz="2800" dirty="0" err="1"/>
              <a:t>the</a:t>
            </a:r>
            <a:r>
              <a:rPr lang="cs-CZ" sz="2800" dirty="0"/>
              <a:t> </a:t>
            </a:r>
            <a:r>
              <a:rPr lang="cs-CZ" sz="2800" dirty="0" err="1"/>
              <a:t>TVset</a:t>
            </a:r>
            <a:r>
              <a:rPr lang="cs-CZ" sz="2800" dirty="0"/>
              <a:t>?- I </a:t>
            </a:r>
            <a:r>
              <a:rPr lang="cs-CZ" sz="2800" dirty="0" err="1"/>
              <a:t>repaired</a:t>
            </a:r>
            <a:r>
              <a:rPr lang="cs-CZ" sz="2800" dirty="0"/>
              <a:t> </a:t>
            </a:r>
            <a:r>
              <a:rPr lang="cs-CZ" sz="2800" dirty="0" err="1"/>
              <a:t>it</a:t>
            </a:r>
            <a:r>
              <a:rPr lang="cs-CZ" sz="2800" dirty="0"/>
              <a:t> __9__ </a:t>
            </a:r>
            <a:r>
              <a:rPr lang="cs-CZ" sz="2800" dirty="0" err="1"/>
              <a:t>yesterday</a:t>
            </a:r>
            <a:r>
              <a:rPr lang="cs-CZ" sz="2800" dirty="0"/>
              <a:t> </a:t>
            </a:r>
          </a:p>
          <a:p>
            <a:pPr>
              <a:lnSpc>
                <a:spcPct val="80000"/>
              </a:lnSpc>
            </a:pPr>
            <a:r>
              <a:rPr lang="cs-CZ" sz="2800" dirty="0"/>
              <a:t>   </a:t>
            </a:r>
            <a:r>
              <a:rPr lang="cs-CZ" sz="2800" dirty="0" err="1"/>
              <a:t>afternoon</a:t>
            </a:r>
            <a:r>
              <a:rPr lang="cs-CZ" sz="2800" dirty="0"/>
              <a:t>.</a:t>
            </a:r>
          </a:p>
          <a:p>
            <a:pPr>
              <a:lnSpc>
                <a:spcPct val="80000"/>
              </a:lnSpc>
            </a:pPr>
            <a:r>
              <a:rPr lang="cs-CZ" sz="2800" dirty="0"/>
              <a:t>10.Who </a:t>
            </a:r>
            <a:r>
              <a:rPr lang="cs-CZ" sz="2800" dirty="0" err="1"/>
              <a:t>did</a:t>
            </a:r>
            <a:r>
              <a:rPr lang="cs-CZ" sz="2800" dirty="0"/>
              <a:t> </a:t>
            </a:r>
            <a:r>
              <a:rPr lang="cs-CZ" sz="2800" dirty="0" err="1"/>
              <a:t>you</a:t>
            </a:r>
            <a:r>
              <a:rPr lang="cs-CZ" sz="2800" dirty="0"/>
              <a:t> </a:t>
            </a:r>
            <a:r>
              <a:rPr lang="cs-CZ" sz="2800" dirty="0" err="1"/>
              <a:t>speak</a:t>
            </a:r>
            <a:r>
              <a:rPr lang="cs-CZ" sz="2800" dirty="0"/>
              <a:t> to? – I </a:t>
            </a:r>
            <a:r>
              <a:rPr lang="cs-CZ" sz="2800" dirty="0" err="1"/>
              <a:t>spoke</a:t>
            </a:r>
            <a:r>
              <a:rPr lang="cs-CZ" sz="2800" dirty="0"/>
              <a:t> to </a:t>
            </a:r>
            <a:r>
              <a:rPr lang="cs-CZ" sz="2800" dirty="0" err="1"/>
              <a:t>the</a:t>
            </a:r>
            <a:r>
              <a:rPr lang="cs-CZ" sz="2800" dirty="0"/>
              <a:t> </a:t>
            </a:r>
            <a:r>
              <a:rPr lang="cs-CZ" sz="2800" dirty="0" err="1"/>
              <a:t>headmaster</a:t>
            </a:r>
            <a:r>
              <a:rPr lang="cs-CZ" sz="2800" dirty="0"/>
              <a:t> __10__.</a:t>
            </a:r>
          </a:p>
          <a:p>
            <a:pPr>
              <a:lnSpc>
                <a:spcPct val="80000"/>
              </a:lnSpc>
            </a:pPr>
            <a:r>
              <a:rPr lang="cs-CZ" sz="2800" dirty="0"/>
              <a:t>11.Look </a:t>
            </a:r>
            <a:r>
              <a:rPr lang="cs-CZ" sz="2800" dirty="0" err="1"/>
              <a:t>at</a:t>
            </a:r>
            <a:r>
              <a:rPr lang="cs-CZ" sz="2800" dirty="0"/>
              <a:t> __11__ ! </a:t>
            </a:r>
            <a:r>
              <a:rPr lang="cs-CZ" sz="2800" dirty="0" err="1"/>
              <a:t>You</a:t>
            </a:r>
            <a:r>
              <a:rPr lang="cs-CZ" sz="2800" dirty="0"/>
              <a:t> </a:t>
            </a:r>
            <a:r>
              <a:rPr lang="cs-CZ" sz="2800" dirty="0" err="1"/>
              <a:t>look</a:t>
            </a:r>
            <a:r>
              <a:rPr lang="cs-CZ" sz="2800" dirty="0"/>
              <a:t> </a:t>
            </a:r>
            <a:r>
              <a:rPr lang="cs-CZ" sz="2800" dirty="0" err="1"/>
              <a:t>horrible</a:t>
            </a:r>
            <a:r>
              <a:rPr lang="cs-CZ" sz="2800" dirty="0"/>
              <a:t>.</a:t>
            </a:r>
          </a:p>
          <a:p>
            <a:pPr>
              <a:lnSpc>
                <a:spcPct val="80000"/>
              </a:lnSpc>
            </a:pPr>
            <a:r>
              <a:rPr lang="cs-CZ" sz="2800" dirty="0"/>
              <a:t>12.The film __12__ </a:t>
            </a:r>
            <a:r>
              <a:rPr lang="cs-CZ" sz="2800" dirty="0" err="1"/>
              <a:t>was</a:t>
            </a:r>
            <a:r>
              <a:rPr lang="cs-CZ" sz="2800" dirty="0"/>
              <a:t> </a:t>
            </a:r>
            <a:r>
              <a:rPr lang="cs-CZ" sz="2800" dirty="0" err="1"/>
              <a:t>good</a:t>
            </a:r>
            <a:r>
              <a:rPr lang="cs-CZ" sz="2800" dirty="0"/>
              <a:t>, but </a:t>
            </a:r>
            <a:r>
              <a:rPr lang="cs-CZ" sz="2800" dirty="0" err="1"/>
              <a:t>the</a:t>
            </a:r>
            <a:r>
              <a:rPr lang="cs-CZ" sz="2800" dirty="0"/>
              <a:t> music </a:t>
            </a:r>
            <a:r>
              <a:rPr lang="cs-CZ" sz="2800" dirty="0" err="1"/>
              <a:t>wasn´t</a:t>
            </a:r>
            <a:r>
              <a:rPr lang="cs-CZ" sz="2800" dirty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0197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Check your work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cs-CZ" sz="2000"/>
              <a:t>1.Mr Robinson´s son killed </a:t>
            </a:r>
            <a:r>
              <a:rPr lang="cs-CZ" sz="2000">
                <a:solidFill>
                  <a:srgbClr val="FC0000"/>
                </a:solidFill>
              </a:rPr>
              <a:t>himself </a:t>
            </a:r>
            <a:r>
              <a:rPr lang="cs-CZ" sz="2000"/>
              <a:t>in a car accident last year.</a:t>
            </a:r>
          </a:p>
          <a:p>
            <a:pPr>
              <a:lnSpc>
                <a:spcPct val="80000"/>
              </a:lnSpc>
            </a:pPr>
            <a:r>
              <a:rPr lang="cs-CZ" sz="2000"/>
              <a:t>2.Children, you are going to hurt </a:t>
            </a:r>
            <a:r>
              <a:rPr lang="cs-CZ" sz="2000">
                <a:solidFill>
                  <a:srgbClr val="FC0000"/>
                </a:solidFill>
              </a:rPr>
              <a:t>yourselves </a:t>
            </a:r>
            <a:r>
              <a:rPr lang="cs-CZ" sz="2000"/>
              <a:t> playing on those rocks. Be careful!</a:t>
            </a:r>
          </a:p>
          <a:p>
            <a:pPr>
              <a:lnSpc>
                <a:spcPct val="80000"/>
              </a:lnSpc>
            </a:pPr>
            <a:r>
              <a:rPr lang="cs-CZ" sz="2000"/>
              <a:t>3.Who told you that?- Well, Diana </a:t>
            </a:r>
            <a:r>
              <a:rPr lang="cs-CZ" sz="2000">
                <a:solidFill>
                  <a:srgbClr val="FC0000"/>
                </a:solidFill>
              </a:rPr>
              <a:t>herself </a:t>
            </a:r>
            <a:r>
              <a:rPr lang="cs-CZ" sz="2000"/>
              <a:t> told me what happened.</a:t>
            </a:r>
          </a:p>
          <a:p>
            <a:pPr>
              <a:lnSpc>
                <a:spcPct val="80000"/>
              </a:lnSpc>
            </a:pPr>
            <a:r>
              <a:rPr lang="cs-CZ" sz="2000"/>
              <a:t>4.Who opened the door? – Mr Ferguson  </a:t>
            </a:r>
            <a:r>
              <a:rPr lang="cs-CZ" sz="2000">
                <a:solidFill>
                  <a:srgbClr val="FC0000"/>
                </a:solidFill>
              </a:rPr>
              <a:t>himself </a:t>
            </a:r>
            <a:r>
              <a:rPr lang="cs-CZ" sz="2000"/>
              <a:t> opened it.</a:t>
            </a:r>
          </a:p>
          <a:p>
            <a:pPr>
              <a:lnSpc>
                <a:spcPct val="80000"/>
              </a:lnSpc>
            </a:pPr>
            <a:r>
              <a:rPr lang="cs-CZ" sz="2000"/>
              <a:t>5.Did you enjoy the trip? – Yes, we enjoyed  </a:t>
            </a:r>
            <a:r>
              <a:rPr lang="cs-CZ" sz="2000">
                <a:solidFill>
                  <a:srgbClr val="FC0000"/>
                </a:solidFill>
              </a:rPr>
              <a:t>ourselves</a:t>
            </a:r>
            <a:r>
              <a:rPr lang="cs-CZ" sz="2000"/>
              <a:t> it very much.</a:t>
            </a:r>
          </a:p>
          <a:p>
            <a:pPr>
              <a:lnSpc>
                <a:spcPct val="80000"/>
              </a:lnSpc>
            </a:pPr>
            <a:r>
              <a:rPr lang="cs-CZ" sz="2000"/>
              <a:t>6.Peter and Mary are getting married in June. They </a:t>
            </a:r>
            <a:r>
              <a:rPr lang="cs-CZ" sz="2000">
                <a:solidFill>
                  <a:srgbClr val="FC0000"/>
                </a:solidFill>
              </a:rPr>
              <a:t>themselves</a:t>
            </a:r>
            <a:r>
              <a:rPr lang="cs-CZ" sz="2000"/>
              <a:t> told me.</a:t>
            </a:r>
          </a:p>
          <a:p>
            <a:pPr>
              <a:lnSpc>
                <a:spcPct val="80000"/>
              </a:lnSpc>
            </a:pPr>
            <a:r>
              <a:rPr lang="cs-CZ" sz="2000"/>
              <a:t>7.I am not going to help you, Mike. You can do it  </a:t>
            </a:r>
            <a:r>
              <a:rPr lang="cs-CZ" sz="2000">
                <a:solidFill>
                  <a:srgbClr val="FC0000"/>
                </a:solidFill>
              </a:rPr>
              <a:t>yourself </a:t>
            </a:r>
            <a:r>
              <a:rPr lang="cs-CZ" sz="2000"/>
              <a:t> if you want it.</a:t>
            </a:r>
          </a:p>
          <a:p>
            <a:pPr>
              <a:lnSpc>
                <a:spcPct val="80000"/>
              </a:lnSpc>
            </a:pPr>
            <a:r>
              <a:rPr lang="cs-CZ" sz="2000"/>
              <a:t>8.I want to see the letter </a:t>
            </a:r>
            <a:r>
              <a:rPr lang="cs-CZ" sz="2000">
                <a:solidFill>
                  <a:srgbClr val="FC0000"/>
                </a:solidFill>
              </a:rPr>
              <a:t>itself </a:t>
            </a:r>
            <a:r>
              <a:rPr lang="cs-CZ" sz="2000"/>
              <a:t>, not the copy.</a:t>
            </a:r>
          </a:p>
          <a:p>
            <a:pPr>
              <a:lnSpc>
                <a:spcPct val="80000"/>
              </a:lnSpc>
            </a:pPr>
            <a:r>
              <a:rPr lang="cs-CZ" sz="2000"/>
              <a:t>9.Who repaired the TVset?- I repaired it </a:t>
            </a:r>
            <a:r>
              <a:rPr lang="cs-CZ" sz="2000">
                <a:solidFill>
                  <a:srgbClr val="FC0000"/>
                </a:solidFill>
              </a:rPr>
              <a:t>myself</a:t>
            </a:r>
            <a:r>
              <a:rPr lang="cs-CZ" sz="2000"/>
              <a:t> yesterday afternoon.</a:t>
            </a:r>
          </a:p>
          <a:p>
            <a:pPr>
              <a:lnSpc>
                <a:spcPct val="80000"/>
              </a:lnSpc>
            </a:pPr>
            <a:r>
              <a:rPr lang="cs-CZ" sz="2000"/>
              <a:t>10.Who did you speak to? – I spoke to the headmaster </a:t>
            </a:r>
            <a:r>
              <a:rPr lang="cs-CZ" sz="2000">
                <a:solidFill>
                  <a:srgbClr val="FC0000"/>
                </a:solidFill>
              </a:rPr>
              <a:t>himself</a:t>
            </a:r>
            <a:r>
              <a:rPr lang="cs-CZ" sz="2000"/>
              <a:t> .</a:t>
            </a:r>
          </a:p>
          <a:p>
            <a:pPr>
              <a:lnSpc>
                <a:spcPct val="80000"/>
              </a:lnSpc>
            </a:pPr>
            <a:r>
              <a:rPr lang="cs-CZ" sz="2000"/>
              <a:t>11.Look at </a:t>
            </a:r>
            <a:r>
              <a:rPr lang="cs-CZ" sz="2000">
                <a:solidFill>
                  <a:srgbClr val="FC0000"/>
                </a:solidFill>
              </a:rPr>
              <a:t>yourself </a:t>
            </a:r>
            <a:r>
              <a:rPr lang="cs-CZ" sz="2000"/>
              <a:t>! You look horrible.</a:t>
            </a:r>
          </a:p>
          <a:p>
            <a:pPr>
              <a:lnSpc>
                <a:spcPct val="80000"/>
              </a:lnSpc>
            </a:pPr>
            <a:r>
              <a:rPr lang="cs-CZ" sz="2000"/>
              <a:t>12.The film  </a:t>
            </a:r>
            <a:r>
              <a:rPr lang="cs-CZ" sz="2000">
                <a:solidFill>
                  <a:srgbClr val="FC0000"/>
                </a:solidFill>
              </a:rPr>
              <a:t>itself </a:t>
            </a:r>
            <a:r>
              <a:rPr lang="cs-CZ" sz="2000"/>
              <a:t>was good, but the music wasn´t.</a:t>
            </a:r>
          </a:p>
          <a:p>
            <a:pPr>
              <a:lnSpc>
                <a:spcPct val="80000"/>
              </a:lnSpc>
            </a:pPr>
            <a:endParaRPr lang="cs-CZ" sz="2000"/>
          </a:p>
          <a:p>
            <a:pPr>
              <a:lnSpc>
                <a:spcPct val="80000"/>
              </a:lnSpc>
            </a:pPr>
            <a:endParaRPr lang="cs-CZ" sz="20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Kvadrant">
  <a:themeElements>
    <a:clrScheme name="Kvadrant 2">
      <a:dk1>
        <a:srgbClr val="000000"/>
      </a:dk1>
      <a:lt1>
        <a:srgbClr val="FFFFFF"/>
      </a:lt1>
      <a:dk2>
        <a:srgbClr val="420000"/>
      </a:dk2>
      <a:lt2>
        <a:srgbClr val="660000"/>
      </a:lt2>
      <a:accent1>
        <a:srgbClr val="CCCC00"/>
      </a:accent1>
      <a:accent2>
        <a:srgbClr val="999966"/>
      </a:accent2>
      <a:accent3>
        <a:srgbClr val="FFFFFF"/>
      </a:accent3>
      <a:accent4>
        <a:srgbClr val="000000"/>
      </a:accent4>
      <a:accent5>
        <a:srgbClr val="E2E2AA"/>
      </a:accent5>
      <a:accent6>
        <a:srgbClr val="8A8A5C"/>
      </a:accent6>
      <a:hlink>
        <a:srgbClr val="996633"/>
      </a:hlink>
      <a:folHlink>
        <a:srgbClr val="993300"/>
      </a:folHlink>
    </a:clrScheme>
    <a:fontScheme name="Kvadrant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vadrant 1">
        <a:dk1>
          <a:srgbClr val="5C5674"/>
        </a:dk1>
        <a:lt1>
          <a:srgbClr val="FFFFFF"/>
        </a:lt1>
        <a:dk2>
          <a:srgbClr val="85986A"/>
        </a:dk2>
        <a:lt2>
          <a:srgbClr val="FFFFFF"/>
        </a:lt2>
        <a:accent1>
          <a:srgbClr val="666633"/>
        </a:accent1>
        <a:accent2>
          <a:srgbClr val="ADC5B8"/>
        </a:accent2>
        <a:accent3>
          <a:srgbClr val="C2CAB9"/>
        </a:accent3>
        <a:accent4>
          <a:srgbClr val="DADADA"/>
        </a:accent4>
        <a:accent5>
          <a:srgbClr val="B8B8AD"/>
        </a:accent5>
        <a:accent6>
          <a:srgbClr val="9CB2A6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vadrant 2">
        <a:dk1>
          <a:srgbClr val="000000"/>
        </a:dk1>
        <a:lt1>
          <a:srgbClr val="FFFFFF"/>
        </a:lt1>
        <a:dk2>
          <a:srgbClr val="420000"/>
        </a:dk2>
        <a:lt2>
          <a:srgbClr val="660000"/>
        </a:lt2>
        <a:accent1>
          <a:srgbClr val="CCCC00"/>
        </a:accent1>
        <a:accent2>
          <a:srgbClr val="999966"/>
        </a:accent2>
        <a:accent3>
          <a:srgbClr val="FFFFFF"/>
        </a:accent3>
        <a:accent4>
          <a:srgbClr val="000000"/>
        </a:accent4>
        <a:accent5>
          <a:srgbClr val="E2E2AA"/>
        </a:accent5>
        <a:accent6>
          <a:srgbClr val="8A8A5C"/>
        </a:accent6>
        <a:hlink>
          <a:srgbClr val="996633"/>
        </a:hlink>
        <a:folHlink>
          <a:srgbClr val="9933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vadrant 3">
        <a:dk1>
          <a:srgbClr val="618052"/>
        </a:dk1>
        <a:lt1>
          <a:srgbClr val="FFFFE3"/>
        </a:lt1>
        <a:dk2>
          <a:srgbClr val="162E36"/>
        </a:dk2>
        <a:lt2>
          <a:srgbClr val="FFFFFF"/>
        </a:lt2>
        <a:accent1>
          <a:srgbClr val="336699"/>
        </a:accent1>
        <a:accent2>
          <a:srgbClr val="69888B"/>
        </a:accent2>
        <a:accent3>
          <a:srgbClr val="ABADAE"/>
        </a:accent3>
        <a:accent4>
          <a:srgbClr val="DADAC2"/>
        </a:accent4>
        <a:accent5>
          <a:srgbClr val="ADB8CA"/>
        </a:accent5>
        <a:accent6>
          <a:srgbClr val="5E7B7D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vadrant 4">
        <a:dk1>
          <a:srgbClr val="000000"/>
        </a:dk1>
        <a:lt1>
          <a:srgbClr val="FFFFFF"/>
        </a:lt1>
        <a:dk2>
          <a:srgbClr val="000000"/>
        </a:dk2>
        <a:lt2>
          <a:srgbClr val="CC0000"/>
        </a:lt2>
        <a:accent1>
          <a:srgbClr val="FFCC00"/>
        </a:accent1>
        <a:accent2>
          <a:srgbClr val="3366CC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2D5CB9"/>
        </a:accent6>
        <a:hlink>
          <a:srgbClr val="666699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vadrant 5">
        <a:dk1>
          <a:srgbClr val="666699"/>
        </a:dk1>
        <a:lt1>
          <a:srgbClr val="FFFFFF"/>
        </a:lt1>
        <a:dk2>
          <a:srgbClr val="000033"/>
        </a:dk2>
        <a:lt2>
          <a:srgbClr val="FFFFFF"/>
        </a:lt2>
        <a:accent1>
          <a:srgbClr val="9966FF"/>
        </a:accent1>
        <a:accent2>
          <a:srgbClr val="CCCCFF"/>
        </a:accent2>
        <a:accent3>
          <a:srgbClr val="AAAAAD"/>
        </a:accent3>
        <a:accent4>
          <a:srgbClr val="DADADA"/>
        </a:accent4>
        <a:accent5>
          <a:srgbClr val="CAB8FF"/>
        </a:accent5>
        <a:accent6>
          <a:srgbClr val="B9B9E7"/>
        </a:accent6>
        <a:hlink>
          <a:srgbClr val="CCCC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vadrant 6">
        <a:dk1>
          <a:srgbClr val="000000"/>
        </a:dk1>
        <a:lt1>
          <a:srgbClr val="FFFFFF"/>
        </a:lt1>
        <a:dk2>
          <a:srgbClr val="000000"/>
        </a:dk2>
        <a:lt2>
          <a:srgbClr val="669966"/>
        </a:lt2>
        <a:accent1>
          <a:srgbClr val="CCCC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E2E2FF"/>
        </a:accent5>
        <a:accent6>
          <a:srgbClr val="8A8AB9"/>
        </a:accent6>
        <a:hlink>
          <a:srgbClr val="000066"/>
        </a:hlink>
        <a:folHlink>
          <a:srgbClr val="3333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vadrant 7">
        <a:dk1>
          <a:srgbClr val="0099CC"/>
        </a:dk1>
        <a:lt1>
          <a:srgbClr val="FFFFFF"/>
        </a:lt1>
        <a:dk2>
          <a:srgbClr val="000099"/>
        </a:dk2>
        <a:lt2>
          <a:srgbClr val="FFFFFF"/>
        </a:lt2>
        <a:accent1>
          <a:srgbClr val="0099CC"/>
        </a:accent1>
        <a:accent2>
          <a:srgbClr val="6600FF"/>
        </a:accent2>
        <a:accent3>
          <a:srgbClr val="AAAACA"/>
        </a:accent3>
        <a:accent4>
          <a:srgbClr val="DADADA"/>
        </a:accent4>
        <a:accent5>
          <a:srgbClr val="AACAE2"/>
        </a:accent5>
        <a:accent6>
          <a:srgbClr val="5C00E7"/>
        </a:accent6>
        <a:hlink>
          <a:srgbClr val="FFCC00"/>
        </a:hlink>
        <a:folHlink>
          <a:srgbClr val="00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vadrant 8">
        <a:dk1>
          <a:srgbClr val="000033"/>
        </a:dk1>
        <a:lt1>
          <a:srgbClr val="FFFFFF"/>
        </a:lt1>
        <a:dk2>
          <a:srgbClr val="003366"/>
        </a:dk2>
        <a:lt2>
          <a:srgbClr val="275C6D"/>
        </a:lt2>
        <a:accent1>
          <a:srgbClr val="A7D2DF"/>
        </a:accent1>
        <a:accent2>
          <a:srgbClr val="108DA6"/>
        </a:accent2>
        <a:accent3>
          <a:srgbClr val="FFFFFF"/>
        </a:accent3>
        <a:accent4>
          <a:srgbClr val="00002A"/>
        </a:accent4>
        <a:accent5>
          <a:srgbClr val="D0E5EC"/>
        </a:accent5>
        <a:accent6>
          <a:srgbClr val="0D7F96"/>
        </a:accent6>
        <a:hlink>
          <a:srgbClr val="666699"/>
        </a:hlink>
        <a:folHlink>
          <a:srgbClr val="99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vadrant 9">
        <a:dk1>
          <a:srgbClr val="CC3300"/>
        </a:dk1>
        <a:lt1>
          <a:srgbClr val="FFFFFF"/>
        </a:lt1>
        <a:dk2>
          <a:srgbClr val="000000"/>
        </a:dk2>
        <a:lt2>
          <a:srgbClr val="FFFFCC"/>
        </a:lt2>
        <a:accent1>
          <a:srgbClr val="FF9900"/>
        </a:accent1>
        <a:accent2>
          <a:srgbClr val="993300"/>
        </a:accent2>
        <a:accent3>
          <a:srgbClr val="AAAAAA"/>
        </a:accent3>
        <a:accent4>
          <a:srgbClr val="DADADA"/>
        </a:accent4>
        <a:accent5>
          <a:srgbClr val="FFCAAA"/>
        </a:accent5>
        <a:accent6>
          <a:srgbClr val="8A2D00"/>
        </a:accent6>
        <a:hlink>
          <a:srgbClr val="CEC5A2"/>
        </a:hlink>
        <a:folHlink>
          <a:srgbClr val="DDDDDD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Quadrant</Template>
  <TotalTime>55</TotalTime>
  <Words>379</Words>
  <Application>Microsoft Office PowerPoint</Application>
  <PresentationFormat>Předvádění na obrazovce (4:3)</PresentationFormat>
  <Paragraphs>34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Kvadrant</vt:lpstr>
      <vt:lpstr>Základní škola a Mateřská škola Choustník, okres Tábor</vt:lpstr>
      <vt:lpstr>PRONOUNS    II</vt:lpstr>
      <vt:lpstr>Reflexive and emphatic pronouns</vt:lpstr>
      <vt:lpstr>Reflexive and emphatic pronouns</vt:lpstr>
      <vt:lpstr>Check your work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PRONOUNS    II</dc:title>
  <dc:creator>RedAce</dc:creator>
  <cp:lastModifiedBy>Krejzova</cp:lastModifiedBy>
  <cp:revision>8</cp:revision>
  <dcterms:created xsi:type="dcterms:W3CDTF">2011-01-09T17:28:38Z</dcterms:created>
  <dcterms:modified xsi:type="dcterms:W3CDTF">2011-06-17T21:52:35Z</dcterms:modified>
</cp:coreProperties>
</file>