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58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275C7-B34A-4C0D-B001-AD0A82F176F5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A856826-74C2-4952-97FC-C3D5BF452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1F3A5-E4E5-4915-8571-1D227B7D59A8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79D49-4D9B-4AE6-A7CF-77F1F07D8D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123E4-ED43-44CF-8D18-111E3BD6E11F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BAF48-C0CE-4930-B654-F37DBCA98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2573C-EDCC-42AB-8BB6-6F802B513B02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A610-E201-451D-B1B8-0E678161F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0E733-519D-48B1-9E26-148A3D3FE8BE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1AD56-6469-4ABE-B820-E1B5D04A9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C719-E1A2-4298-8A40-F00DAFF96E57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2D7AC-0834-4A8E-97BB-C4275DAA3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75894-5310-479F-9971-30FE1DA00586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BBFCD-D3C4-4691-A41D-0020294C1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AC76A-EECE-4BE7-9362-1A1507E93AC1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FF93C-90AF-46AE-8421-BEB6F1314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9B38C-E9A7-465D-9732-1BC693723708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62AB4D-EC95-4E36-8AEC-E665069E0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74BE0-9649-4C66-90D4-3B1BBBF204B4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9602E-3A5C-4D3A-B1C7-6E418EECF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CA4F5-E542-43E9-BA08-812EF555A2E6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7E8E6-74D0-4985-94B5-1FBDB2799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7E65DA-95D2-45D2-8554-1A6AE23CB6FA}" type="datetimeFigureOut">
              <a:rPr lang="cs-CZ"/>
              <a:pPr>
                <a:defRPr/>
              </a:pPr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B5F7B867-5204-4A61-A065-A54B32329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2" r:id="rId2"/>
    <p:sldLayoutId id="2147483720" r:id="rId3"/>
    <p:sldLayoutId id="2147483713" r:id="rId4"/>
    <p:sldLayoutId id="2147483714" r:id="rId5"/>
    <p:sldLayoutId id="2147483715" r:id="rId6"/>
    <p:sldLayoutId id="2147483716" r:id="rId7"/>
    <p:sldLayoutId id="2147483721" r:id="rId8"/>
    <p:sldLayoutId id="2147483722" r:id="rId9"/>
    <p:sldLayoutId id="2147483717" r:id="rId10"/>
    <p:sldLayoutId id="2147483718" r:id="rId11"/>
  </p:sldLayoutIdLst>
  <p:transition>
    <p:cover dir="d"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f/Libya_4983_Tadrart_Acacus_Luca_Galuzzi_2007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0/09/Desert_-_Inner_Mongolia_edit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8/81/NachalParan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b/b5/Libyen-oase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f/f5/Moringa-ovalifol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c/ca/Phoenix_dactylifera100_4209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b/Fennec_Fox_@_Africa_Alive,_Lowestoft_2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2/28/Dromedary.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d/Crab_on_Panamanian_Beach_01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a/ac/Suricata.jpg" TargetMode="Externa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1/1a/Road_from_Nouakchott_to_Mauritania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d/d4/Targui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b/b4/Mauritanie_-_Adrar2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c/ca/Sahar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uricata.jpg" TargetMode="External"/><Relationship Id="rId13" Type="http://schemas.openxmlformats.org/officeDocument/2006/relationships/hyperlink" Target="http://cs.wikipedia.org/wiki/Soubor:Mauritanie_-_Adrar2.jpg" TargetMode="External"/><Relationship Id="rId3" Type="http://schemas.openxmlformats.org/officeDocument/2006/relationships/hyperlink" Target="http://cs.wikipedia.org/wiki/Soubor:NachalParan1.jpg" TargetMode="External"/><Relationship Id="rId7" Type="http://schemas.openxmlformats.org/officeDocument/2006/relationships/hyperlink" Target="http://cs.wikipedia.org/wiki/Soubor:Dromedary.02.jpg" TargetMode="External"/><Relationship Id="rId12" Type="http://schemas.openxmlformats.org/officeDocument/2006/relationships/hyperlink" Target="http://cs.wikipedia.org/wiki/Soubor:Targui.jpg" TargetMode="External"/><Relationship Id="rId2" Type="http://schemas.openxmlformats.org/officeDocument/2006/relationships/hyperlink" Target="http://cs.wikipedia.org/wiki/Soubor:Desert_-_Inner_Mongolia_ed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hoenix_dactylifera100_4209.JPG" TargetMode="External"/><Relationship Id="rId11" Type="http://schemas.openxmlformats.org/officeDocument/2006/relationships/hyperlink" Target="http://cs.wikipedia.org/wiki/Soubor:Road_from_Nouakchott_to_Mauritanian.jpg" TargetMode="External"/><Relationship Id="rId5" Type="http://schemas.openxmlformats.org/officeDocument/2006/relationships/hyperlink" Target="http://cs.wikipedia.org/wiki/Soubor:Moringa-ovalifolia.jpg" TargetMode="External"/><Relationship Id="rId10" Type="http://schemas.openxmlformats.org/officeDocument/2006/relationships/hyperlink" Target="http://cs.wikipedia.org/wiki/Soubor:Fennec_Fox_@_Africa_Alive,_Lowestoft_2.jpg" TargetMode="External"/><Relationship Id="rId4" Type="http://schemas.openxmlformats.org/officeDocument/2006/relationships/hyperlink" Target="http://cs.wikipedia.org/wiki/Soubor:Libyen-oase1.jpg" TargetMode="External"/><Relationship Id="rId9" Type="http://schemas.openxmlformats.org/officeDocument/2006/relationships/hyperlink" Target="http://cs.wikipedia.org/wiki/Soubor:Crab_on_Panamanian_Beach_01.jpg" TargetMode="External"/><Relationship Id="rId14" Type="http://schemas.openxmlformats.org/officeDocument/2006/relationships/hyperlink" Target="http://cs.wikipedia.org/wiki/Soubor:Sahara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1400"/>
              <a:t>Od dotace EU k proměně vyučovací hodiny</a:t>
            </a:r>
            <a:br>
              <a:rPr lang="cs-CZ" sz="1400"/>
            </a:br>
            <a:r>
              <a:rPr lang="cs-CZ" sz="1400"/>
              <a:t>registrační číslo projektu CZ 1.07/1.4.00/21.0196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5285" y="1412876"/>
            <a:ext cx="8229600" cy="2981328"/>
          </a:xfrm>
        </p:spPr>
        <p:txBody>
          <a:bodyPr/>
          <a:lstStyle/>
          <a:p>
            <a:pPr lvl="0">
              <a:buNone/>
            </a:pPr>
            <a:r>
              <a:rPr lang="cs-CZ" sz="1800" b="1" dirty="0"/>
              <a:t>Příjemce</a:t>
            </a:r>
            <a:r>
              <a:rPr lang="cs-CZ" sz="1800" dirty="0"/>
              <a:t>:</a:t>
            </a:r>
          </a:p>
          <a:p>
            <a:pPr lvl="0">
              <a:buNone/>
            </a:pPr>
            <a:r>
              <a:rPr lang="cs-CZ" sz="1800" dirty="0"/>
              <a:t>Základní škola, Základní umělecká škola a Mateřská škola</a:t>
            </a:r>
          </a:p>
          <a:p>
            <a:pPr lvl="0">
              <a:buNone/>
            </a:pPr>
            <a:r>
              <a:rPr lang="cs-CZ" sz="1800" dirty="0"/>
              <a:t>Lipnice nad Sázavou 213</a:t>
            </a:r>
          </a:p>
          <a:p>
            <a:pPr lvl="0">
              <a:buNone/>
            </a:pPr>
            <a:r>
              <a:rPr lang="cs-CZ" sz="1800" dirty="0"/>
              <a:t>582 32 Lipnice nad Sázavou</a:t>
            </a:r>
          </a:p>
          <a:p>
            <a:pPr lvl="0">
              <a:buNone/>
            </a:pPr>
            <a:endParaRPr lang="cs-CZ" sz="1800" dirty="0"/>
          </a:p>
          <a:p>
            <a:pPr lvl="0">
              <a:buNone/>
            </a:pPr>
            <a:r>
              <a:rPr lang="cs-CZ" sz="1800" dirty="0"/>
              <a:t>Téma hodiny:		</a:t>
            </a:r>
            <a:r>
              <a:rPr lang="cs-CZ" sz="1800" dirty="0" smtClean="0"/>
              <a:t>Pouště</a:t>
            </a:r>
            <a:endParaRPr lang="cs-CZ" sz="1800" dirty="0"/>
          </a:p>
          <a:p>
            <a:pPr lvl="0">
              <a:buNone/>
            </a:pPr>
            <a:r>
              <a:rPr lang="cs-CZ" sz="1800" dirty="0"/>
              <a:t>Doporučeno pro:	</a:t>
            </a:r>
            <a:r>
              <a:rPr lang="cs-CZ" sz="1800" dirty="0" smtClean="0"/>
              <a:t>	</a:t>
            </a:r>
            <a:r>
              <a:rPr lang="cs-CZ" sz="1800" dirty="0" smtClean="0"/>
              <a:t>6.ročník</a:t>
            </a:r>
            <a:endParaRPr lang="cs-CZ" sz="1800" dirty="0"/>
          </a:p>
          <a:p>
            <a:pPr lvl="0">
              <a:buNone/>
            </a:pPr>
            <a:r>
              <a:rPr lang="cs-CZ" sz="1800" dirty="0"/>
              <a:t>Předmět:		Zeměpis</a:t>
            </a:r>
          </a:p>
          <a:p>
            <a:pPr lvl="0">
              <a:buNone/>
            </a:pPr>
            <a:r>
              <a:rPr lang="cs-CZ" sz="1800" dirty="0"/>
              <a:t>Autor:			František Roček</a:t>
            </a:r>
          </a:p>
          <a:p>
            <a:pPr lvl="0">
              <a:buNone/>
            </a:pPr>
            <a:r>
              <a:rPr lang="cs-CZ" sz="1800" dirty="0"/>
              <a:t>Kód:			Inovace ICT – </a:t>
            </a:r>
            <a:r>
              <a:rPr lang="cs-CZ" sz="1800" dirty="0" smtClean="0"/>
              <a:t>8Z6</a:t>
            </a:r>
            <a:endParaRPr lang="cs-CZ" sz="1800" dirty="0"/>
          </a:p>
          <a:p>
            <a:pPr lvl="0">
              <a:buNone/>
            </a:pPr>
            <a:endParaRPr lang="cs-CZ" sz="1800" dirty="0"/>
          </a:p>
          <a:p>
            <a:pPr lvl="0">
              <a:buNone/>
            </a:pPr>
            <a:endParaRPr lang="cs-CZ" sz="1800" dirty="0"/>
          </a:p>
        </p:txBody>
      </p:sp>
      <p:sp>
        <p:nvSpPr>
          <p:cNvPr id="4" name="TextovéPole 4"/>
          <p:cNvSpPr txBox="1"/>
          <p:nvPr/>
        </p:nvSpPr>
        <p:spPr>
          <a:xfrm>
            <a:off x="1259632" y="5013176"/>
            <a:ext cx="6840534" cy="4000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000" b="0" i="0" u="none" strike="noStrike" kern="1200" cap="none" spc="0" baseline="0" dirty="0">
                <a:solidFill>
                  <a:srgbClr val="FF0000"/>
                </a:solidFill>
                <a:uFillTx/>
                <a:latin typeface="Arial"/>
                <a:cs typeface="Arial"/>
              </a:rPr>
              <a:t>Materiál je určen pro bezplatné používání pro potřeby </a:t>
            </a:r>
            <a:r>
              <a:rPr lang="cs-CZ" sz="1000" b="0" i="0" u="none" strike="noStrike" kern="1200" cap="none" spc="0" baseline="0" dirty="0" smtClean="0">
                <a:solidFill>
                  <a:srgbClr val="FF0000"/>
                </a:solidFill>
                <a:uFillTx/>
                <a:latin typeface="Arial"/>
                <a:cs typeface="Arial"/>
              </a:rPr>
              <a:t>výu4ky </a:t>
            </a:r>
            <a:r>
              <a:rPr lang="cs-CZ" sz="1000" b="0" i="0" u="none" strike="noStrike" kern="1200" cap="none" spc="0" baseline="0" dirty="0">
                <a:solidFill>
                  <a:srgbClr val="FF0000"/>
                </a:solidFill>
                <a:uFillTx/>
                <a:latin typeface="Arial"/>
                <a:cs typeface="Arial"/>
              </a:rPr>
              <a:t>a vzdělávání na všech typech škol a školských zařízení.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000" b="0" i="0" u="none" strike="noStrike" kern="1200" cap="none" spc="0" baseline="0" dirty="0">
                <a:solidFill>
                  <a:srgbClr val="FF0000"/>
                </a:solidFill>
                <a:uFillTx/>
                <a:latin typeface="Arial"/>
                <a:cs typeface="Arial"/>
              </a:rPr>
              <a:t>Jakékoli další využití podléhá autorskému zákonu.</a:t>
            </a:r>
          </a:p>
        </p:txBody>
      </p:sp>
      <p:sp>
        <p:nvSpPr>
          <p:cNvPr id="5" name="TextovéPole 6"/>
          <p:cNvSpPr txBox="1"/>
          <p:nvPr/>
        </p:nvSpPr>
        <p:spPr>
          <a:xfrm>
            <a:off x="1258891" y="5373691"/>
            <a:ext cx="6192838" cy="8001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INVESTICE DO ROZVOJE VZDĚLÁVÁNÍ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0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Tento výukový materiál vznikl v rámci Operačního programu Vzdělávání pro konkurenceschopnost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/>
              <a:cs typeface="Arial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Málo srážek, velký výpar, rozdílné teploty ve dne a v noci, sucho …</a:t>
            </a:r>
          </a:p>
        </p:txBody>
      </p:sp>
      <p:sp>
        <p:nvSpPr>
          <p:cNvPr id="6147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Pouště</a:t>
            </a:r>
          </a:p>
        </p:txBody>
      </p:sp>
      <p:pic>
        <p:nvPicPr>
          <p:cNvPr id="6148" name="Picture 2" descr="Soubor:Libya 4983 Tadrart Acacus Luca Galuzzi 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076700"/>
            <a:ext cx="6335713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96336" y="6237312"/>
            <a:ext cx="64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Typy pouští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2260600"/>
          </a:xfrm>
        </p:spPr>
        <p:txBody>
          <a:bodyPr/>
          <a:lstStyle/>
          <a:p>
            <a:r>
              <a:rPr lang="cs-CZ" smtClean="0"/>
              <a:t>Písečné - erg</a:t>
            </a:r>
          </a:p>
          <a:p>
            <a:r>
              <a:rPr lang="cs-CZ" smtClean="0"/>
              <a:t>Štěrkové - serir</a:t>
            </a:r>
          </a:p>
          <a:p>
            <a:r>
              <a:rPr lang="cs-CZ" smtClean="0"/>
              <a:t>Kamenité – reg</a:t>
            </a:r>
          </a:p>
          <a:p>
            <a:r>
              <a:rPr lang="cs-CZ" smtClean="0"/>
              <a:t>Skalnaté - hamada</a:t>
            </a:r>
          </a:p>
          <a:p>
            <a:endParaRPr lang="cs-CZ" smtClean="0"/>
          </a:p>
        </p:txBody>
      </p:sp>
      <p:pic>
        <p:nvPicPr>
          <p:cNvPr id="7172" name="Picture 2" descr="Soubor:Desert - Inner Mongolia 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989138"/>
            <a:ext cx="4484687" cy="336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60232" y="5373216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Voda na pouštích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1397000"/>
          </a:xfrm>
        </p:spPr>
        <p:txBody>
          <a:bodyPr/>
          <a:lstStyle/>
          <a:p>
            <a:r>
              <a:rPr lang="cs-CZ" smtClean="0"/>
              <a:t>Podzemní voda, prameny – oázy</a:t>
            </a:r>
          </a:p>
          <a:p>
            <a:r>
              <a:rPr lang="cs-CZ" smtClean="0"/>
              <a:t>Občasné řeky – vyschlá koryta - vádí</a:t>
            </a:r>
          </a:p>
        </p:txBody>
      </p:sp>
      <p:pic>
        <p:nvPicPr>
          <p:cNvPr id="8196" name="Picture 2" descr="Soubor:NachalParan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852738"/>
            <a:ext cx="3816350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4" descr="Soubor:Libyen-oase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2852738"/>
            <a:ext cx="4019550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699792" y="6309320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5877272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Rostliny v pouštích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394075" cy="1900238"/>
          </a:xfrm>
        </p:spPr>
        <p:txBody>
          <a:bodyPr/>
          <a:lstStyle/>
          <a:p>
            <a:r>
              <a:rPr lang="cs-CZ" smtClean="0"/>
              <a:t>Palmy datlové</a:t>
            </a:r>
          </a:p>
          <a:p>
            <a:r>
              <a:rPr lang="cs-CZ" smtClean="0"/>
              <a:t>Sukulenty</a:t>
            </a:r>
          </a:p>
          <a:p>
            <a:r>
              <a:rPr lang="cs-CZ" smtClean="0"/>
              <a:t>Citrusy</a:t>
            </a:r>
          </a:p>
        </p:txBody>
      </p:sp>
      <p:pic>
        <p:nvPicPr>
          <p:cNvPr id="9220" name="Picture 2" descr="Soubor:Moringa-ovalifol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1268413"/>
            <a:ext cx="3941763" cy="525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4" descr="Soubor:Phoenix dactylifera100 420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288" y="3429000"/>
            <a:ext cx="3816350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452320" y="6237312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6309320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Živočichové v poušti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Velbloud</a:t>
            </a:r>
          </a:p>
          <a:p>
            <a:r>
              <a:rPr lang="cs-CZ" smtClean="0"/>
              <a:t>Fenek</a:t>
            </a:r>
          </a:p>
          <a:p>
            <a:r>
              <a:rPr lang="cs-CZ" smtClean="0"/>
              <a:t>Surikata</a:t>
            </a:r>
          </a:p>
          <a:p>
            <a:r>
              <a:rPr lang="cs-CZ" smtClean="0"/>
              <a:t>Krab</a:t>
            </a:r>
          </a:p>
        </p:txBody>
      </p:sp>
      <p:pic>
        <p:nvPicPr>
          <p:cNvPr id="10244" name="Picture 2" descr="Soubor:Dromedary.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4292600"/>
            <a:ext cx="3021012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4" descr="Soubor:Suricat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738" y="3357563"/>
            <a:ext cx="2447925" cy="321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 descr="Soubor:Crab on Panamanian Beach 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8038" y="1268413"/>
            <a:ext cx="2592387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8" descr="Soubor:Fennec Fox @ Africa Alive, Lowestoft 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888" y="1412875"/>
            <a:ext cx="2590800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763688" y="6165304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6381328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2996952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3429000"/>
            <a:ext cx="5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Obyvatelé pouště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1612900"/>
          </a:xfrm>
        </p:spPr>
        <p:txBody>
          <a:bodyPr/>
          <a:lstStyle/>
          <a:p>
            <a:r>
              <a:rPr lang="cs-CZ" smtClean="0"/>
              <a:t>Kočovníci - nomádi</a:t>
            </a:r>
          </a:p>
        </p:txBody>
      </p:sp>
      <p:pic>
        <p:nvPicPr>
          <p:cNvPr id="11268" name="Picture 2" descr="Soubor:Road from Nouakchott to Mauritani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205038"/>
            <a:ext cx="3960812" cy="367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4" descr="Soubor:Targu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35488" y="1341438"/>
            <a:ext cx="4608512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699792" y="5949280"/>
            <a:ext cx="64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4869160"/>
            <a:ext cx="6344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Nejznámější pouště</a:t>
            </a:r>
          </a:p>
        </p:txBody>
      </p:sp>
      <p:pic>
        <p:nvPicPr>
          <p:cNvPr id="12291" name="Picture 2" descr="Soubor:Mauritanie - Adrar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1773238"/>
            <a:ext cx="5041900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Sahara</a:t>
            </a:r>
          </a:p>
          <a:p>
            <a:r>
              <a:rPr lang="cs-CZ" smtClean="0"/>
              <a:t>Kalahari</a:t>
            </a:r>
          </a:p>
          <a:p>
            <a:r>
              <a:rPr lang="cs-CZ" smtClean="0"/>
              <a:t>Namib</a:t>
            </a:r>
          </a:p>
          <a:p>
            <a:r>
              <a:rPr lang="cs-CZ" smtClean="0"/>
              <a:t>Arabská poušť</a:t>
            </a:r>
          </a:p>
          <a:p>
            <a:r>
              <a:rPr lang="cs-CZ" smtClean="0"/>
              <a:t>Atacama</a:t>
            </a:r>
          </a:p>
          <a:p>
            <a:r>
              <a:rPr lang="cs-CZ" smtClean="0"/>
              <a:t>Velká písečná poušť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236296" y="5085184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Obr.12 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Sahara</a:t>
            </a:r>
          </a:p>
        </p:txBody>
      </p:sp>
      <p:pic>
        <p:nvPicPr>
          <p:cNvPr id="13315" name="Picture 2" descr="Soubor:Saha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1341438"/>
            <a:ext cx="7775575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6309320"/>
            <a:ext cx="6458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</p:spTree>
  </p:cSld>
  <p:clrMapOvr>
    <a:masterClrMapping/>
  </p:clrMapOvr>
  <p:transition>
    <p:cover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otázky: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755650" y="1412875"/>
            <a:ext cx="5903913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/>
              </a:rPr>
              <a:t>Vyjmenuj typické podnebné znaky pouští ?</a:t>
            </a:r>
          </a:p>
          <a:p>
            <a:r>
              <a:rPr lang="cs-CZ">
                <a:latin typeface="Perpetua"/>
              </a:rPr>
              <a:t>Jaký povrch mohou mít pouště ?</a:t>
            </a:r>
          </a:p>
          <a:p>
            <a:r>
              <a:rPr lang="cs-CZ">
                <a:latin typeface="Perpetua"/>
              </a:rPr>
              <a:t>Co jsou oázy, co je vádí ?</a:t>
            </a:r>
          </a:p>
          <a:p>
            <a:r>
              <a:rPr lang="cs-CZ">
                <a:latin typeface="Perpetua"/>
              </a:rPr>
              <a:t>Jaké rostliny mohou růst v pouštích či oázách ?</a:t>
            </a:r>
          </a:p>
          <a:p>
            <a:r>
              <a:rPr lang="cs-CZ">
                <a:latin typeface="Perpetua"/>
              </a:rPr>
              <a:t>Kteří živočichové snáší pouštní podnebí ?</a:t>
            </a:r>
          </a:p>
          <a:p>
            <a:r>
              <a:rPr lang="cs-CZ">
                <a:latin typeface="Perpetua"/>
              </a:rPr>
              <a:t>Co víš o obyvatelích pouštních krajin ?</a:t>
            </a:r>
          </a:p>
          <a:p>
            <a:r>
              <a:rPr lang="cs-CZ">
                <a:latin typeface="Perpetua"/>
              </a:rPr>
              <a:t>Jmenuj nejznámější světové pouště !</a:t>
            </a:r>
          </a:p>
          <a:p>
            <a:endParaRPr lang="cs-CZ">
              <a:latin typeface="Perpetua"/>
            </a:endParaRPr>
          </a:p>
          <a:p>
            <a:endParaRPr lang="cs-CZ">
              <a:latin typeface="Perpetua"/>
            </a:endParaRPr>
          </a:p>
        </p:txBody>
      </p:sp>
    </p:spTree>
  </p:cSld>
  <p:clrMapOvr>
    <a:masterClrMapping/>
  </p:clrMapOvr>
  <p:transition>
    <p:cover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/>
          <p:nvPr/>
        </p:nvSpPr>
        <p:spPr>
          <a:xfrm>
            <a:off x="900117" y="1628775"/>
            <a:ext cx="7343774" cy="2862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/>
                <a:cs typeface="Arial"/>
              </a:rPr>
              <a:t>Všechny objekty použité k vytvoření této prezentace jsou součástí sbírky klipartů MS OFFICE, případně jsou odkazy na zdroje obrázků uvedeny na dalším snímku.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/>
                <a:cs typeface="Arial"/>
              </a:rPr>
              <a:t>Autorská práva, odkazy, soupis citací, zdroje jsou chráněné dle zákona 121/2000 sb.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/>
                <a:cs typeface="Arial"/>
              </a:rPr>
              <a:t>Použitá literatura: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/>
                <a:cs typeface="Arial"/>
              </a:rPr>
              <a:t>Učebnice Zeměpis </a:t>
            </a:r>
            <a:r>
              <a:rPr lang="cs-CZ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Arial"/>
                <a:cs typeface="Arial"/>
              </a:rPr>
              <a:t>6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/>
              <a:cs typeface="Arial"/>
            </a:endParaRPr>
          </a:p>
        </p:txBody>
      </p:sp>
      <p:sp>
        <p:nvSpPr>
          <p:cNvPr id="3" name="Zástupný symbol pro obsah 3"/>
          <p:cNvSpPr txBox="1">
            <a:spLocks noGrp="1"/>
          </p:cNvSpPr>
          <p:nvPr>
            <p:ph idx="1"/>
          </p:nvPr>
        </p:nvSpPr>
        <p:spPr>
          <a:xfrm>
            <a:off x="250829" y="1484784"/>
            <a:ext cx="8534396" cy="1656184"/>
          </a:xfrm>
        </p:spPr>
        <p:txBody>
          <a:bodyPr/>
          <a:lstStyle/>
          <a:p>
            <a:pPr lvl="0"/>
            <a:r>
              <a:rPr lang="cs-CZ" dirty="0"/>
              <a:t>  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1908179" y="4508504"/>
            <a:ext cx="2663820" cy="3698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/>
                <a:cs typeface="Arial"/>
              </a:rPr>
              <a:t>Nakladatelství </a:t>
            </a:r>
            <a:r>
              <a:rPr lang="cs-CZ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/>
                <a:cs typeface="Arial"/>
              </a:rPr>
              <a:t>Fraus</a:t>
            </a:r>
            <a:endParaRPr lang="cs-CZ" sz="1800" b="0" i="0" u="none" strike="noStrike" kern="1200" cap="none" spc="0" baseline="0" dirty="0">
              <a:solidFill>
                <a:srgbClr val="000000"/>
              </a:solidFill>
              <a:uFillTx/>
              <a:latin typeface="Arial"/>
              <a:cs typeface="Arial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prameny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3925416"/>
          </a:xfrm>
        </p:spPr>
        <p:txBody>
          <a:bodyPr/>
          <a:lstStyle/>
          <a:p>
            <a:r>
              <a:rPr lang="cs-CZ" sz="1000" dirty="0" smtClean="0">
                <a:hlinkClick r:id="rId2"/>
              </a:rPr>
              <a:t>Obr.1 -http</a:t>
            </a:r>
            <a:r>
              <a:rPr lang="cs-CZ" sz="1000" dirty="0" smtClean="0">
                <a:hlinkClick r:id="rId2"/>
              </a:rPr>
              <a:t>://cs.wikipedia.org/wiki/Soubor:Desert_-_Inner_Mongolia_edit.jpg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Obr.2 -http</a:t>
            </a:r>
            <a:r>
              <a:rPr lang="cs-CZ" sz="1000" dirty="0" smtClean="0">
                <a:hlinkClick r:id="rId3"/>
              </a:rPr>
              <a:t>://cs.wikipedia.org/wiki/Soubor:NachalParan1.jpg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Obr.3 -http</a:t>
            </a:r>
            <a:r>
              <a:rPr lang="cs-CZ" sz="1000" dirty="0" smtClean="0">
                <a:hlinkClick r:id="rId4"/>
              </a:rPr>
              <a:t>://cs.wikipedia.org/wiki/Soubor:Libyen-oase1.jpg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Obr.4 -http</a:t>
            </a:r>
            <a:r>
              <a:rPr lang="cs-CZ" sz="1000" dirty="0" smtClean="0">
                <a:hlinkClick r:id="rId5"/>
              </a:rPr>
              <a:t>://cs.wikipedia.org/wiki/Soubor:Moringa-ovalifolia.jpg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Obr.5 -http</a:t>
            </a:r>
            <a:r>
              <a:rPr lang="cs-CZ" sz="1000" dirty="0" smtClean="0">
                <a:hlinkClick r:id="rId6"/>
              </a:rPr>
              <a:t>://cs.wikipedia.org/wiki/Soubor:Phoenix_dactylifera100_4209.JPG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Obr.6 -http</a:t>
            </a:r>
            <a:r>
              <a:rPr lang="cs-CZ" sz="1000" dirty="0" smtClean="0">
                <a:hlinkClick r:id="rId7"/>
              </a:rPr>
              <a:t>://cs.wikipedia.org/wiki/Soubor:Dromedary.02.jpg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Obr.7 -http</a:t>
            </a:r>
            <a:r>
              <a:rPr lang="cs-CZ" sz="1000" dirty="0" smtClean="0">
                <a:hlinkClick r:id="rId8"/>
              </a:rPr>
              <a:t>://cs.wikipedia.org/wiki/Soubor:Suricata.jpg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Obr.8 -http</a:t>
            </a:r>
            <a:r>
              <a:rPr lang="cs-CZ" sz="1000" dirty="0" smtClean="0">
                <a:hlinkClick r:id="rId9"/>
              </a:rPr>
              <a:t>://cs.wikipedia.org/wiki/Soubor:Crab_on_Panamanian_Beach_01.jpg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Obr.9 -http</a:t>
            </a:r>
            <a:r>
              <a:rPr lang="cs-CZ" sz="1000" dirty="0" smtClean="0">
                <a:hlinkClick r:id="rId10"/>
              </a:rPr>
              <a:t>://cs.wikipedia.org/wiki/Soubor:Fennec_Fox_@_Africa_Alive,_Lowestoft_2.jpg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Obr.10 -http</a:t>
            </a:r>
            <a:r>
              <a:rPr lang="cs-CZ" sz="1000" dirty="0" smtClean="0">
                <a:hlinkClick r:id="rId11"/>
              </a:rPr>
              <a:t>://cs.wikipedia.org/wiki/Soubor:Road_from_Nouakchott_to_Mauritanian.jpg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Obr.11 -http</a:t>
            </a:r>
            <a:r>
              <a:rPr lang="cs-CZ" sz="1000" dirty="0" smtClean="0">
                <a:hlinkClick r:id="rId12"/>
              </a:rPr>
              <a:t>://cs.wikipedia.org/wiki/Soubor:Targui.jpg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Obr.12 -http</a:t>
            </a:r>
            <a:r>
              <a:rPr lang="cs-CZ" sz="1000" dirty="0" smtClean="0">
                <a:hlinkClick r:id="rId13"/>
              </a:rPr>
              <a:t>://cs.wikipedia.org/wiki/Soubor:Mauritanie_-_Adrar2.jpg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Obr.13 -http</a:t>
            </a:r>
            <a:r>
              <a:rPr lang="cs-CZ" sz="1000" dirty="0" smtClean="0">
                <a:hlinkClick r:id="rId14"/>
              </a:rPr>
              <a:t>://cs.wikipedia.org/wiki/Soubor:Sahara.jpg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Obr.14 -http://cs.wikipedia.org/wiki/Soubor:Libya_4983_Tadrart_Acacus_Luca_Galuzzi_2007.jpg</a:t>
            </a:r>
          </a:p>
        </p:txBody>
      </p:sp>
    </p:spTree>
  </p:cSld>
  <p:clrMapOvr>
    <a:masterClrMapping/>
  </p:clrMapOvr>
  <p:transition>
    <p:cover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2620963"/>
          </a:xfrm>
        </p:spPr>
        <p:txBody>
          <a:bodyPr/>
          <a:lstStyle/>
          <a:p>
            <a:pPr lvl="0"/>
            <a:r>
              <a:rPr lang="cs-CZ" sz="1600" dirty="0"/>
              <a:t>Jméno autora práce:	</a:t>
            </a:r>
            <a:r>
              <a:rPr lang="cs-CZ" sz="1600" dirty="0" err="1"/>
              <a:t>Mgr.František</a:t>
            </a:r>
            <a:r>
              <a:rPr lang="cs-CZ" sz="1600" dirty="0"/>
              <a:t> Roček</a:t>
            </a:r>
          </a:p>
          <a:p>
            <a:pPr lvl="0"/>
            <a:r>
              <a:rPr lang="cs-CZ" sz="1600" dirty="0"/>
              <a:t>Datum vytvoření:	</a:t>
            </a:r>
            <a:r>
              <a:rPr lang="cs-CZ" sz="1600" dirty="0" smtClean="0"/>
              <a:t>	Říjen </a:t>
            </a:r>
            <a:r>
              <a:rPr lang="cs-CZ" sz="1600" dirty="0"/>
              <a:t>2010</a:t>
            </a:r>
          </a:p>
          <a:p>
            <a:pPr lvl="0"/>
            <a:r>
              <a:rPr lang="cs-CZ" sz="1600" dirty="0"/>
              <a:t>Ročník:		</a:t>
            </a:r>
            <a:r>
              <a:rPr lang="cs-CZ" sz="1600" dirty="0" smtClean="0"/>
              <a:t>6.</a:t>
            </a:r>
            <a:endParaRPr lang="cs-CZ" sz="1600" dirty="0"/>
          </a:p>
          <a:p>
            <a:pPr lvl="0"/>
            <a:r>
              <a:rPr lang="cs-CZ" sz="1600" dirty="0"/>
              <a:t>Vzdělávací oblast:	Zeměpis</a:t>
            </a:r>
          </a:p>
          <a:p>
            <a:pPr lvl="0"/>
            <a:r>
              <a:rPr lang="cs-CZ" sz="1600" dirty="0"/>
              <a:t>Vzdělávací obor:	</a:t>
            </a:r>
            <a:r>
              <a:rPr lang="cs-CZ" sz="1600" dirty="0" smtClean="0"/>
              <a:t>	Fyzický zeměpis</a:t>
            </a:r>
            <a:endParaRPr lang="cs-CZ" sz="1600" dirty="0"/>
          </a:p>
          <a:p>
            <a:pPr lvl="0"/>
            <a:r>
              <a:rPr lang="cs-CZ" sz="1600" dirty="0"/>
              <a:t>Tematický okruh:	</a:t>
            </a:r>
            <a:r>
              <a:rPr lang="cs-CZ" sz="1600" dirty="0" smtClean="0"/>
              <a:t>	Přírodní krajiny</a:t>
            </a:r>
          </a:p>
          <a:p>
            <a:pPr lvl="0"/>
            <a:r>
              <a:rPr lang="cs-CZ" sz="1600" dirty="0" smtClean="0"/>
              <a:t>Téma</a:t>
            </a:r>
            <a:r>
              <a:rPr lang="cs-CZ" sz="1600" dirty="0"/>
              <a:t>:		</a:t>
            </a:r>
            <a:r>
              <a:rPr lang="cs-CZ" sz="1600" dirty="0" smtClean="0"/>
              <a:t>	Pouště</a:t>
            </a:r>
            <a:endParaRPr lang="cs-CZ" sz="1600" dirty="0"/>
          </a:p>
          <a:p>
            <a:pPr lvl="0"/>
            <a:r>
              <a:rPr lang="cs-CZ" sz="1600" dirty="0"/>
              <a:t>Metodický list (anotace</a:t>
            </a:r>
            <a:r>
              <a:rPr lang="cs-CZ" sz="1600" dirty="0" smtClean="0"/>
              <a:t>):	Výklad </a:t>
            </a:r>
            <a:r>
              <a:rPr lang="cs-CZ" sz="1600" dirty="0"/>
              <a:t>nového učiva</a:t>
            </a:r>
          </a:p>
          <a:p>
            <a:pPr lvl="0"/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47</TotalTime>
  <Words>347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Jmění</vt:lpstr>
      <vt:lpstr>Od dotace EU k proměně vyučovací hodiny registrační číslo projektu CZ 1.07/1.4.00/21.0196</vt:lpstr>
      <vt:lpstr>Pouště</vt:lpstr>
      <vt:lpstr>Typy pouští</vt:lpstr>
      <vt:lpstr>Voda na pouštích</vt:lpstr>
      <vt:lpstr>Rostliny v pouštích</vt:lpstr>
      <vt:lpstr>Živočichové v poušti</vt:lpstr>
      <vt:lpstr>Obyvatelé pouště</vt:lpstr>
      <vt:lpstr>Nejznámější pouště</vt:lpstr>
      <vt:lpstr>Sahara</vt:lpstr>
      <vt:lpstr>Závěrečné otázky:</vt:lpstr>
      <vt:lpstr>Snímek 11</vt:lpstr>
      <vt:lpstr>Použité prameny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Pouště</dc:title>
  <dc:creator>user</dc:creator>
  <cp:lastModifiedBy>user</cp:lastModifiedBy>
  <cp:revision>6</cp:revision>
  <dcterms:created xsi:type="dcterms:W3CDTF">2011-01-12T17:31:35Z</dcterms:created>
  <dcterms:modified xsi:type="dcterms:W3CDTF">2011-12-20T17:30:30Z</dcterms:modified>
</cp:coreProperties>
</file>