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3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>
                <a:solidFill>
                  <a:srgbClr val="002060"/>
                </a:solidFill>
                <a:effectLst/>
              </a:rPr>
              <a:t> - komplexní metoda řešení obvodů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Souhrnný příklad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208912" cy="28803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cs-CZ" sz="16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Zadání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V daném obvodu jsou čtyři impedance </a:t>
            </a:r>
            <a:r>
              <a:rPr lang="cs-CZ" sz="1400" b="1" dirty="0" smtClean="0">
                <a:solidFill>
                  <a:srgbClr val="002060"/>
                </a:solidFill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1400" b="1" dirty="0" smtClean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až </a:t>
            </a:r>
            <a:r>
              <a:rPr lang="cs-CZ" sz="1400" b="1" dirty="0" smtClean="0">
                <a:solidFill>
                  <a:srgbClr val="002060"/>
                </a:solidFill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</a:rPr>
              <a:t>4</a:t>
            </a:r>
            <a:r>
              <a:rPr lang="cs-CZ" sz="1400" dirty="0" smtClean="0">
                <a:solidFill>
                  <a:srgbClr val="002060"/>
                </a:solidFill>
              </a:rPr>
              <a:t>, které jsou zapojeny sérioparalelně. Obvod má následující parametry: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R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1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1,5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R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2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3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R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3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2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R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4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3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c1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2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c2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6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C4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=4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  <a:sym typeface="Symbol"/>
              </a:rPr>
              <a:t>	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L2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4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  <a:sym typeface="Symbol"/>
              </a:rPr>
              <a:t>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</a:rPr>
              <a:t>L3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3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, 	</a:t>
            </a: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U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(11 + 5j)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V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Proveďte následující úkoly: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Zakreslete do schématu </a:t>
            </a:r>
            <a:r>
              <a:rPr lang="cs-CZ" sz="1400" dirty="0" smtClean="0">
                <a:solidFill>
                  <a:srgbClr val="002060"/>
                </a:solidFill>
              </a:rPr>
              <a:t>všechny větve obvodu a v nich </a:t>
            </a:r>
            <a:r>
              <a:rPr lang="cs-CZ" sz="1400" dirty="0" smtClean="0">
                <a:solidFill>
                  <a:srgbClr val="002060"/>
                </a:solidFill>
              </a:rPr>
              <a:t>impedance, napětí a proudy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proudy v jednotlivých větvích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napětí na impedancích </a:t>
            </a:r>
            <a:r>
              <a:rPr lang="cs-CZ" sz="1400" b="1" dirty="0">
                <a:solidFill>
                  <a:srgbClr val="002060"/>
                </a:solidFill>
              </a:rPr>
              <a:t>Z</a:t>
            </a:r>
            <a:r>
              <a:rPr lang="cs-CZ" sz="1400" b="1" baseline="-25000" dirty="0">
                <a:solidFill>
                  <a:srgbClr val="002060"/>
                </a:solidFill>
              </a:rPr>
              <a:t>1</a:t>
            </a:r>
            <a:r>
              <a:rPr lang="cs-CZ" sz="1400" b="1" dirty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až </a:t>
            </a:r>
            <a:r>
              <a:rPr lang="cs-CZ" sz="1400" b="1" dirty="0" smtClean="0">
                <a:solidFill>
                  <a:srgbClr val="002060"/>
                </a:solidFill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</a:rPr>
              <a:t>4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U všech veličin vypočítejte absolutní hodnoty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Výsledky sestavte do tabulky</a:t>
            </a: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1" y="2276873"/>
            <a:ext cx="4458868" cy="3600399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7946080" cy="5346920"/>
              </a:xfrm>
            </p:spPr>
            <p:txBody>
              <a:bodyPr>
                <a:normAutofit/>
              </a:bodyPr>
              <a:lstStyle/>
              <a:p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Příklad výpočtu</a:t>
                </a:r>
              </a:p>
              <a:p>
                <a:endParaRPr lang="cs-CZ" sz="1200" b="1" dirty="0">
                  <a:solidFill>
                    <a:srgbClr val="002060"/>
                  </a:solidFill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Z daného obvodu vypočítáme proud, který </a:t>
                </a:r>
                <a:r>
                  <a:rPr lang="cs-CZ" sz="1200" b="1" dirty="0" smtClean="0">
                    <a:solidFill>
                      <a:srgbClr val="002060"/>
                    </a:solidFill>
                  </a:rPr>
                  <a:t>protéká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 impedancí Z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4 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– větví V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4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. Impedance je tvořena rezistorem R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4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 a kapacitní reaktancí X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C4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.  Impedance je připojena na napětí zdroje. Proud procházející touto impedancí je dána vztahem:</a:t>
                </a: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/>
                      </a:rPr>
                      <m:t>𝑰</m:t>
                    </m:r>
                    <m:r>
                      <a:rPr lang="cs-CZ" sz="2000" b="1" i="1" baseline="-25000" smtClean="0">
                        <a:solidFill>
                          <a:srgbClr val="002060"/>
                        </a:solidFill>
                        <a:latin typeface="Cambria Math"/>
                      </a:rPr>
                      <m:t>𝟒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𝒁</m:t>
                        </m:r>
                        <m:r>
                          <a:rPr lang="cs-CZ" sz="2000" b="1" i="1" baseline="-2500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𝒋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𝒋</m:t>
                        </m:r>
                      </m:den>
                    </m:f>
                  </m:oMath>
                </a14:m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 = 0,52 + 2,36j A   </a:t>
                </a: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Absolutní hodnota proudu I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4 :</a:t>
                </a: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000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0,52</m:t>
                              </m:r>
                            </m:e>
                            <m:sup>
                              <m: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2,36</m:t>
                              </m:r>
                            </m:e>
                            <m:sup>
                              <m:r>
                                <a:rPr lang="cs-CZ" sz="2000" i="1">
                                  <a:solidFill>
                                    <a:srgbClr val="002060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=2,417 </m:t>
                      </m:r>
                      <m:r>
                        <a:rPr lang="cs-CZ" sz="2000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𝐴</m:t>
                      </m:r>
                    </m:oMath>
                  </m:oMathPara>
                </a14:m>
                <a:endParaRPr lang="cs-CZ" sz="2000" b="1" dirty="0" smtClean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>
                    <a:solidFill>
                      <a:srgbClr val="002060"/>
                    </a:solidFill>
                    <a:latin typeface="+mj-lt"/>
                  </a:rPr>
                  <a:t>Impedance 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v dané větvi a napětí , které je připojena na větev V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4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 je dáno v zadání úlohy, vypočteme absolutní hodnoty uvedených veličin a všechny hodnoty zapíšeme do tabulky.</a:t>
                </a:r>
                <a:endParaRPr lang="cs-CZ" sz="1200" b="1" dirty="0">
                  <a:solidFill>
                    <a:srgbClr val="002060"/>
                  </a:solidFill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endParaRPr lang="cs-CZ" sz="2000" b="1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endParaRPr lang="cs-CZ" sz="2000" b="1" dirty="0" smtClean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7946080" cy="534692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792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0586133"/>
              </p:ext>
            </p:extLst>
          </p:nvPr>
        </p:nvGraphicFramePr>
        <p:xfrm>
          <a:off x="755576" y="1412776"/>
          <a:ext cx="7848872" cy="2738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9680"/>
                <a:gridCol w="936104"/>
                <a:gridCol w="942528"/>
                <a:gridCol w="1368152"/>
                <a:gridCol w="1008112"/>
                <a:gridCol w="1224136"/>
                <a:gridCol w="1440160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Označení </a:t>
                      </a:r>
                      <a:r>
                        <a:rPr lang="cs-CZ" sz="1100" dirty="0" smtClean="0"/>
                        <a:t>větve  obvodu</a:t>
                      </a:r>
                      <a:endParaRPr lang="en-US" sz="11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Impedance</a:t>
                      </a:r>
                      <a:endParaRPr lang="en-US" sz="1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11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Proud</a:t>
                      </a:r>
                      <a:endParaRPr kumimoji="0" lang="en-US" sz="11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11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Napětí</a:t>
                      </a:r>
                      <a:endParaRPr kumimoji="0" lang="en-US" sz="11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Komplexní tvar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Absolutní hodnota</a:t>
                      </a:r>
                      <a:endParaRPr kumimoji="0" lang="en-US" sz="11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Komplexní tvar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Absolutní hodnota</a:t>
                      </a:r>
                      <a:endParaRPr kumimoji="0" lang="en-US" sz="11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Komplexní tvar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Absolutní hodnota</a:t>
                      </a:r>
                      <a:endParaRPr kumimoji="0" lang="en-US" sz="11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V</a:t>
                      </a:r>
                      <a:r>
                        <a:rPr lang="cs-CZ" sz="1200" b="0" baseline="-25000" dirty="0" smtClean="0">
                          <a:solidFill>
                            <a:srgbClr val="002060"/>
                          </a:solidFill>
                          <a:latin typeface="+mn-lt"/>
                        </a:rPr>
                        <a:t>4</a:t>
                      </a:r>
                      <a:endParaRPr lang="en-US" sz="1200" b="0" baseline="-250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1" baseline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3 – 4 j</a:t>
                      </a:r>
                      <a:endParaRPr lang="en-US" sz="1200" b="1" baseline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5 </a:t>
                      </a:r>
                      <a:r>
                        <a:rPr lang="cs-CZ" sz="1200" b="0" baseline="0" dirty="0" smtClean="0">
                          <a:solidFill>
                            <a:srgbClr val="002060"/>
                          </a:solidFill>
                          <a:latin typeface="+mn-lt"/>
                          <a:sym typeface="Symbol"/>
                        </a:rPr>
                        <a:t></a:t>
                      </a:r>
                      <a:endParaRPr lang="en-US" sz="1200" b="0" baseline="0" dirty="0" smtClean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endParaRPr lang="en-US" sz="1200" b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0,52+2,36j A </a:t>
                      </a:r>
                      <a:endParaRPr lang="en-US" sz="12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2,417 A</a:t>
                      </a:r>
                      <a:endParaRPr lang="en-US" sz="1200" b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1200" b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11 + 5 j V</a:t>
                      </a:r>
                      <a:endParaRPr kumimoji="0" lang="en-US" sz="1200" b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rgbClr val="002060"/>
                          </a:solidFill>
                          <a:latin typeface="+mn-lt"/>
                        </a:rPr>
                        <a:t>12,08 V</a:t>
                      </a:r>
                      <a:endParaRPr lang="en-US" sz="1200" b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b="0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94007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Tabulka vypočtených hodnot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66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0394" y="4029075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168352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/>
            <a:r>
              <a:rPr lang="cs-CZ" sz="2400" dirty="0" smtClean="0"/>
              <a:t>Materiál lze použít jako souhrnný příklad sérioparalelního spojení impedancí, kde žáci využijí předchozích znalostí řešení obvodů střídavého proudu.</a:t>
            </a:r>
          </a:p>
          <a:p>
            <a:pPr algn="just"/>
            <a:r>
              <a:rPr lang="cs-CZ" sz="2400" dirty="0" smtClean="0"/>
              <a:t>Žáci obdrží uvedené zadání a zpracují příklad ve formě samostatného projektu, který odevzdají v daném termínu</a:t>
            </a:r>
            <a:r>
              <a:rPr lang="cs-CZ" sz="2400" dirty="0" smtClean="0"/>
              <a:t>. Nebo lze studijní materiál použít ke zkoušení žáků s použitím interaktivní tabule, kde jeden žák provádí výpočet u tabule a ostatní žáci vypracují příklad samostatně.</a:t>
            </a:r>
            <a:endParaRPr lang="cs-CZ" sz="2400" dirty="0" smtClean="0"/>
          </a:p>
          <a:p>
            <a:pPr algn="just"/>
            <a:r>
              <a:rPr lang="cs-CZ" sz="2400" dirty="0" smtClean="0"/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1526</TotalTime>
  <Words>324</Words>
  <Application>Microsoft Office PowerPoint</Application>
  <PresentationFormat>Předvádění na obrazovce (4:3)</PresentationFormat>
  <Paragraphs>48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126</cp:revision>
  <dcterms:created xsi:type="dcterms:W3CDTF">2012-04-15T15:58:10Z</dcterms:created>
  <dcterms:modified xsi:type="dcterms:W3CDTF">2012-09-19T19:24:55Z</dcterms:modified>
</cp:coreProperties>
</file>