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68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5" r:id="rId10"/>
    <p:sldId id="263" r:id="rId11"/>
    <p:sldId id="266" r:id="rId12"/>
    <p:sldId id="267" r:id="rId13"/>
    <p:sldId id="264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145088F-A3B6-4966-AE90-B7407BAF01C4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DA3D45B-5206-4584-96AE-725489D3A7E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A3D45B-5206-4584-96AE-725489D3A7E3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A3D45B-5206-4584-96AE-725489D3A7E3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A3D45B-5206-4584-96AE-725489D3A7E3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A3D45B-5206-4584-96AE-725489D3A7E3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A3D45B-5206-4584-96AE-725489D3A7E3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A3D45B-5206-4584-96AE-725489D3A7E3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A3D45B-5206-4584-96AE-725489D3A7E3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A3D45B-5206-4584-96AE-725489D3A7E3}" type="slidenum">
              <a:rPr lang="cs-CZ" smtClean="0"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A3D45B-5206-4584-96AE-725489D3A7E3}" type="slidenum">
              <a:rPr lang="cs-CZ" smtClean="0"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A3D45B-5206-4584-96AE-725489D3A7E3}" type="slidenum">
              <a:rPr lang="cs-CZ" smtClean="0"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A3D45B-5206-4584-96AE-725489D3A7E3}" type="slidenum">
              <a:rPr lang="cs-CZ" smtClean="0"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A3D45B-5206-4584-96AE-725489D3A7E3}" type="slidenum">
              <a:rPr lang="cs-CZ" smtClean="0"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A3D45B-5206-4584-96AE-725489D3A7E3}" type="slidenum">
              <a:rPr lang="cs-CZ" smtClean="0"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A3D45B-5206-4584-96AE-725489D3A7E3}" type="slidenum">
              <a:rPr lang="cs-CZ" smtClean="0"/>
              <a:t>14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023846681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Věra Voborníková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13.1.2012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smtClean="0">
                          <a:latin typeface="Times New Roman" pitchFamily="18" charset="0"/>
                          <a:cs typeface="Times New Roman" pitchFamily="18" charset="0"/>
                        </a:rPr>
                        <a:t>VY_52_INOVACE_04_VLASTIVĚDA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Česká republika-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Středočeský kraj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 </a:t>
                      </a:r>
                      <a:r>
                        <a:rPr lang="cs-CZ" sz="2400" b="1" baseline="0" smtClean="0">
                          <a:latin typeface="Times New Roman" pitchFamily="18" charset="0"/>
                          <a:cs typeface="Times New Roman" pitchFamily="18" charset="0"/>
                        </a:rPr>
                        <a:t>4.-5.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Středočeský kraj</a:t>
            </a:r>
            <a:endParaRPr lang="cs-CZ" dirty="0"/>
          </a:p>
        </p:txBody>
      </p:sp>
      <p:pic>
        <p:nvPicPr>
          <p:cNvPr id="4" name="Obrázek 3" descr="středočeský znak.svg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2132856"/>
            <a:ext cx="3921870" cy="472514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stredocesky map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-112011"/>
            <a:ext cx="9144000" cy="697001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informace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Krajské město</a:t>
            </a:r>
            <a:r>
              <a:rPr lang="cs-CZ" dirty="0" smtClean="0"/>
              <a:t> – Praha</a:t>
            </a:r>
          </a:p>
          <a:p>
            <a:r>
              <a:rPr lang="cs-CZ" u="sng" dirty="0" smtClean="0"/>
              <a:t>Významná města</a:t>
            </a:r>
            <a:r>
              <a:rPr lang="cs-CZ" dirty="0" smtClean="0"/>
              <a:t> – Mladá Boleslav, Kutná Hora, Kolín, Mělník, Nymburk, Příbram, Beroun</a:t>
            </a:r>
            <a:endParaRPr lang="cs-CZ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Pohoří:</a:t>
            </a:r>
            <a:r>
              <a:rPr lang="cs-CZ" dirty="0" smtClean="0"/>
              <a:t> Brdy </a:t>
            </a:r>
            <a:r>
              <a:rPr lang="cs-CZ" sz="2400" dirty="0" smtClean="0"/>
              <a:t>(Tok – nejvyšší vrchol kraje)</a:t>
            </a:r>
          </a:p>
          <a:p>
            <a:pPr>
              <a:buNone/>
            </a:pPr>
            <a:r>
              <a:rPr lang="cs-CZ" dirty="0" smtClean="0"/>
              <a:t>                 Středočeská pahorkatina</a:t>
            </a:r>
          </a:p>
          <a:p>
            <a:r>
              <a:rPr lang="cs-CZ" dirty="0" smtClean="0"/>
              <a:t>Polabí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Řeky</a:t>
            </a:r>
            <a:r>
              <a:rPr lang="cs-CZ" dirty="0" smtClean="0"/>
              <a:t> – Labe, Vltava, Sázava, Berounka, Jizera, Cidlina</a:t>
            </a:r>
          </a:p>
          <a:p>
            <a:r>
              <a:rPr lang="cs-CZ" u="sng" dirty="0" smtClean="0"/>
              <a:t>Vodní nádrže</a:t>
            </a:r>
            <a:r>
              <a:rPr lang="cs-CZ" dirty="0" smtClean="0"/>
              <a:t> - Slapy</a:t>
            </a:r>
            <a:endParaRPr lang="cs-CZ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Průmysl a zemědělství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Strojírenský (Škoda)</a:t>
            </a:r>
          </a:p>
          <a:p>
            <a:r>
              <a:rPr lang="cs-CZ" dirty="0" smtClean="0"/>
              <a:t>Chemický</a:t>
            </a:r>
          </a:p>
          <a:p>
            <a:r>
              <a:rPr lang="cs-CZ" dirty="0" smtClean="0"/>
              <a:t>Potravinářský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Pšenice</a:t>
            </a:r>
          </a:p>
          <a:p>
            <a:r>
              <a:rPr lang="cs-CZ" dirty="0" smtClean="0"/>
              <a:t>Ječmen</a:t>
            </a:r>
          </a:p>
          <a:p>
            <a:r>
              <a:rPr lang="cs-CZ" dirty="0" smtClean="0"/>
              <a:t>Cukrová řepa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Zajímavá místa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Kutná Hora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Karlštejn</a:t>
            </a:r>
            <a:endParaRPr lang="cs-CZ" dirty="0"/>
          </a:p>
        </p:txBody>
      </p:sp>
      <p:pic>
        <p:nvPicPr>
          <p:cNvPr id="5" name="Obrázek 4" descr="karlstejn_poz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283968" y="2564904"/>
            <a:ext cx="4728941" cy="3353248"/>
          </a:xfrm>
          <a:prstGeom prst="rect">
            <a:avLst/>
          </a:prstGeom>
        </p:spPr>
      </p:pic>
      <p:pic>
        <p:nvPicPr>
          <p:cNvPr id="6" name="Obrázek 5" descr="kutna_hora_poz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79511" y="2564904"/>
            <a:ext cx="4058925" cy="338437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Osobnosti  kraje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Josef </a:t>
            </a:r>
            <a:r>
              <a:rPr lang="cs-CZ" dirty="0" err="1" smtClean="0"/>
              <a:t>Jungmann</a:t>
            </a:r>
            <a:endParaRPr lang="cs-CZ" dirty="0" smtClean="0"/>
          </a:p>
          <a:p>
            <a:r>
              <a:rPr lang="cs-CZ" dirty="0" smtClean="0"/>
              <a:t>Jan Jakub Ryba</a:t>
            </a:r>
          </a:p>
          <a:p>
            <a:r>
              <a:rPr lang="cs-CZ" dirty="0" smtClean="0"/>
              <a:t>Antonín Dvořák</a:t>
            </a:r>
          </a:p>
          <a:p>
            <a:r>
              <a:rPr lang="cs-CZ" dirty="0" smtClean="0"/>
              <a:t>Josef Suk</a:t>
            </a:r>
          </a:p>
          <a:p>
            <a:r>
              <a:rPr lang="cs-CZ" dirty="0" smtClean="0"/>
              <a:t>Josef Kajetán Tyl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Zajímavá místa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Křivoklát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err="1" smtClean="0"/>
              <a:t>Koněpruské</a:t>
            </a:r>
            <a:r>
              <a:rPr lang="cs-CZ" dirty="0" smtClean="0"/>
              <a:t> jeskyně</a:t>
            </a:r>
            <a:endParaRPr lang="cs-CZ" dirty="0"/>
          </a:p>
        </p:txBody>
      </p:sp>
      <p:pic>
        <p:nvPicPr>
          <p:cNvPr id="5" name="Obrázek 4" descr="800px-Vchod_do_Koněpruských_jeskyní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499992" y="2636912"/>
            <a:ext cx="4644008" cy="3046096"/>
          </a:xfrm>
          <a:prstGeom prst="rect">
            <a:avLst/>
          </a:prstGeom>
        </p:spPr>
      </p:pic>
      <p:pic>
        <p:nvPicPr>
          <p:cNvPr id="6" name="Obrázek 5" descr="800px-Krivoklat_castle_0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0" y="2636912"/>
            <a:ext cx="4427983" cy="308298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 list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400" dirty="0" smtClean="0"/>
              <a:t>Doplň vynechávky. Za správnou odpověď získáš groš. Ty se tiskly v Kutné Hoře. Na internetu zjisti, jak vypadaly a který český panovník je nechal razit.</a:t>
            </a:r>
          </a:p>
          <a:p>
            <a:endParaRPr lang="cs-CZ" sz="2400" dirty="0" smtClean="0"/>
          </a:p>
          <a:p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Karlštejn leží na řece B - - - - - - - .</a:t>
            </a:r>
          </a:p>
          <a:p>
            <a:r>
              <a:rPr lang="cs-CZ" sz="24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Mělník leží na soutoku L- - -  a V- - - - -.</a:t>
            </a:r>
          </a:p>
          <a:p>
            <a:r>
              <a:rPr lang="cs-CZ" sz="2400" dirty="0" smtClean="0">
                <a:solidFill>
                  <a:srgbClr val="FFFF00"/>
                </a:solidFill>
              </a:rPr>
              <a:t>Na řece Berounce leží hrad K- - V - - - Á T.</a:t>
            </a:r>
          </a:p>
          <a:p>
            <a:r>
              <a:rPr lang="cs-CZ" sz="2400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Město, ve kterém se razily groše je K- - - Á  H- - -. </a:t>
            </a:r>
          </a:p>
          <a:p>
            <a:endParaRPr lang="cs-CZ" sz="2400" dirty="0" smtClean="0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endParaRPr lang="cs-CZ" sz="2400" dirty="0" smtClean="0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r>
              <a:rPr lang="cs-CZ" sz="2400" dirty="0" smtClean="0"/>
              <a:t>Pracuj s mapou ČR.</a:t>
            </a:r>
          </a:p>
          <a:p>
            <a:endParaRPr lang="cs-CZ" sz="24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 list- </a:t>
            </a:r>
            <a:r>
              <a:rPr lang="cs-CZ" sz="3200" dirty="0" smtClean="0"/>
              <a:t>použij sešit, mapy učebnice, internet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Spoj správné údaje.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C00000"/>
                </a:solidFill>
              </a:rPr>
              <a:t>Kladno                      </a:t>
            </a:r>
            <a:r>
              <a:rPr lang="cs-CZ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chemické závody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Mladá Boleslav        </a:t>
            </a:r>
            <a:r>
              <a:rPr lang="cs-CZ" dirty="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lázně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Karlštejn                     </a:t>
            </a:r>
            <a:r>
              <a:rPr lang="cs-CZ" dirty="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hrad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Neratovice               </a:t>
            </a:r>
            <a:r>
              <a:rPr lang="cs-CZ" dirty="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automobilka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Poděbrady               </a:t>
            </a:r>
            <a:r>
              <a:rPr lang="cs-CZ" dirty="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největší město kraje</a:t>
            </a:r>
            <a:endParaRPr lang="cs-CZ" dirty="0">
              <a:solidFill>
                <a:srgbClr val="C00000"/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073274"/>
          </a:xfrm>
        </p:spPr>
        <p:txBody>
          <a:bodyPr>
            <a:normAutofit fontScale="90000"/>
          </a:bodyPr>
          <a:lstStyle/>
          <a:p>
            <a:r>
              <a:rPr lang="cs-CZ" i="1" dirty="0" smtClean="0"/>
              <a:t/>
            </a:r>
            <a:br>
              <a:rPr lang="cs-CZ" i="1" dirty="0" smtClean="0"/>
            </a:br>
            <a:r>
              <a:rPr lang="cs-CZ" i="1" dirty="0" smtClean="0"/>
              <a:t>Citace: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84784"/>
            <a:ext cx="8964488" cy="5688632"/>
          </a:xfrm>
        </p:spPr>
        <p:txBody>
          <a:bodyPr>
            <a:normAutofit fontScale="62500" lnSpcReduction="20000"/>
          </a:bodyPr>
          <a:lstStyle/>
          <a:p>
            <a:r>
              <a:rPr lang="cs-CZ" sz="2500" dirty="0" err="1" smtClean="0">
                <a:latin typeface="+mj-lt"/>
                <a:cs typeface="Arial" pitchFamily="34" charset="0"/>
              </a:rPr>
              <a:t>Wikipedia</a:t>
            </a:r>
            <a:r>
              <a:rPr lang="cs-CZ" sz="2500" dirty="0" smtClean="0">
                <a:latin typeface="+mj-lt"/>
                <a:cs typeface="Arial" pitchFamily="34" charset="0"/>
              </a:rPr>
              <a:t>. </a:t>
            </a:r>
            <a:r>
              <a:rPr lang="cs-CZ" sz="2500" i="1" dirty="0" err="1" smtClean="0">
                <a:latin typeface="+mj-lt"/>
                <a:cs typeface="Arial" pitchFamily="34" charset="0"/>
              </a:rPr>
              <a:t>Wikipedia</a:t>
            </a:r>
            <a:r>
              <a:rPr lang="cs-CZ" sz="2500" dirty="0" smtClean="0">
                <a:latin typeface="+mj-lt"/>
                <a:cs typeface="Arial" pitchFamily="34" charset="0"/>
              </a:rPr>
              <a:t> [online]. [cit. 2012-01-07]. Dostupné z: http://cs.wikipedia.org/wiki/K%C5%99ivokl%C3%A1t9edo%C4%8Desk%C3%BD_krajBEsk%C3%BD_hradC4%9Bstsk%C3%A9_n%C3%A1m%C4%9Bst%C3%AD </a:t>
            </a:r>
          </a:p>
          <a:p>
            <a:r>
              <a:rPr lang="cs-CZ" sz="2500" dirty="0" err="1" smtClean="0">
                <a:latin typeface="+mj-lt"/>
                <a:cs typeface="Arial" pitchFamily="34" charset="0"/>
              </a:rPr>
              <a:t>Wikipedia</a:t>
            </a:r>
            <a:r>
              <a:rPr lang="cs-CZ" sz="2500" dirty="0" smtClean="0">
                <a:latin typeface="+mj-lt"/>
                <a:cs typeface="Arial" pitchFamily="34" charset="0"/>
              </a:rPr>
              <a:t>. </a:t>
            </a:r>
            <a:r>
              <a:rPr lang="cs-CZ" sz="2500" i="1" dirty="0" err="1" smtClean="0">
                <a:latin typeface="+mj-lt"/>
                <a:cs typeface="Arial" pitchFamily="34" charset="0"/>
              </a:rPr>
              <a:t>Wikipedia</a:t>
            </a:r>
            <a:r>
              <a:rPr lang="cs-CZ" sz="2500" dirty="0" smtClean="0">
                <a:latin typeface="+mj-lt"/>
                <a:cs typeface="Arial" pitchFamily="34" charset="0"/>
              </a:rPr>
              <a:t> [online]. [cit. 2012-01-07]. Dostupné z: http://cs.wikipedia.org/wiki/Kon%C4%9Bprusk%C3%A9_jeskyn%C4%9B9ivokl%C3%A1t9edo%C4%8Desk%C3%BD_krajBEsk%C3%BD_hradC4%9Bstsk%C3%A9_n%C3%A1m%C4%9Bst%C3%AD </a:t>
            </a:r>
          </a:p>
          <a:p>
            <a:r>
              <a:rPr lang="cs-CZ" sz="2500" dirty="0" err="1" smtClean="0">
                <a:latin typeface="+mj-lt"/>
                <a:cs typeface="Arial" pitchFamily="34" charset="0"/>
              </a:rPr>
              <a:t>Spravnimapa.topograf</a:t>
            </a:r>
            <a:r>
              <a:rPr lang="cs-CZ" sz="2500" dirty="0" smtClean="0">
                <a:latin typeface="+mj-lt"/>
                <a:cs typeface="Arial" pitchFamily="34" charset="0"/>
              </a:rPr>
              <a:t>. </a:t>
            </a:r>
            <a:r>
              <a:rPr lang="cs-CZ" sz="2500" i="1" dirty="0" err="1" smtClean="0">
                <a:latin typeface="+mj-lt"/>
                <a:cs typeface="Arial" pitchFamily="34" charset="0"/>
              </a:rPr>
              <a:t>Spravnimapa.topograf</a:t>
            </a:r>
            <a:r>
              <a:rPr lang="cs-CZ" sz="2500" dirty="0" smtClean="0">
                <a:latin typeface="+mj-lt"/>
                <a:cs typeface="Arial" pitchFamily="34" charset="0"/>
              </a:rPr>
              <a:t> [online]. [cit. 2012-01-07]. Dostupné z: </a:t>
            </a:r>
            <a:r>
              <a:rPr lang="cs-CZ" sz="2500" dirty="0" err="1" smtClean="0">
                <a:latin typeface="+mj-lt"/>
                <a:cs typeface="Arial" pitchFamily="34" charset="0"/>
              </a:rPr>
              <a:t>Wikipedia</a:t>
            </a:r>
            <a:r>
              <a:rPr lang="cs-CZ" sz="2500" dirty="0" smtClean="0">
                <a:latin typeface="+mj-lt"/>
                <a:cs typeface="Arial" pitchFamily="34" charset="0"/>
              </a:rPr>
              <a:t>. </a:t>
            </a:r>
            <a:r>
              <a:rPr lang="cs-CZ" sz="2500" dirty="0" err="1" smtClean="0">
                <a:latin typeface="+mj-lt"/>
                <a:cs typeface="Arial" pitchFamily="34" charset="0"/>
              </a:rPr>
              <a:t>Wikipedia</a:t>
            </a:r>
            <a:r>
              <a:rPr lang="cs-CZ" sz="2500" dirty="0" smtClean="0">
                <a:latin typeface="+mj-lt"/>
                <a:cs typeface="Arial" pitchFamily="34" charset="0"/>
              </a:rPr>
              <a:t> [online]. [cit. 2012-01-07]. Dostupné z: http://cs.wikipedia.org/wiki/Kon%C4%9Bprusk%C3%A9_jeskyn%C4%9B9ivokl%C3%A1t9edo%C4%8Desk%C3%BD_krajBEsk%C3%BD_hradC4%9Bstsk%C3%A9_n%C3%A1m%C4%9Bst%C3%AD9Bprusk%C3%A9_jeskyn%C4%9B9ivokl%C3%A1t9edo%C4%8Desk%C3%BD_krajBEsk%C3%BD_hradC4%9Bstsk%C3%A9_n%C3%A1m%C4%9Bst%C3%AD </a:t>
            </a:r>
          </a:p>
          <a:p>
            <a:r>
              <a:rPr lang="cs-CZ" sz="2500" dirty="0" err="1" smtClean="0">
                <a:latin typeface="+mj-lt"/>
                <a:cs typeface="Arial" pitchFamily="34" charset="0"/>
              </a:rPr>
              <a:t>Zamky</a:t>
            </a:r>
            <a:r>
              <a:rPr lang="cs-CZ" sz="2500" dirty="0" smtClean="0">
                <a:latin typeface="+mj-lt"/>
                <a:cs typeface="Arial" pitchFamily="34" charset="0"/>
              </a:rPr>
              <a:t>-hrady.</a:t>
            </a:r>
            <a:r>
              <a:rPr lang="cs-CZ" sz="2500" dirty="0" err="1" smtClean="0">
                <a:latin typeface="+mj-lt"/>
                <a:cs typeface="Arial" pitchFamily="34" charset="0"/>
              </a:rPr>
              <a:t>cz</a:t>
            </a:r>
            <a:r>
              <a:rPr lang="cs-CZ" sz="2500" dirty="0" smtClean="0">
                <a:latin typeface="+mj-lt"/>
                <a:cs typeface="Arial" pitchFamily="34" charset="0"/>
              </a:rPr>
              <a:t>. </a:t>
            </a:r>
            <a:r>
              <a:rPr lang="cs-CZ" sz="2500" i="1" dirty="0" err="1" smtClean="0">
                <a:latin typeface="+mj-lt"/>
                <a:cs typeface="Arial" pitchFamily="34" charset="0"/>
              </a:rPr>
              <a:t>Zamky</a:t>
            </a:r>
            <a:r>
              <a:rPr lang="cs-CZ" sz="2500" i="1" dirty="0" smtClean="0">
                <a:latin typeface="+mj-lt"/>
                <a:cs typeface="Arial" pitchFamily="34" charset="0"/>
              </a:rPr>
              <a:t>-hrady.ch</a:t>
            </a:r>
            <a:r>
              <a:rPr lang="cs-CZ" sz="2500" dirty="0" smtClean="0">
                <a:latin typeface="+mj-lt"/>
                <a:cs typeface="Arial" pitchFamily="34" charset="0"/>
              </a:rPr>
              <a:t> [online]. [cit. 2012-01-07]. Dostupné z: http://www.</a:t>
            </a:r>
            <a:r>
              <a:rPr lang="cs-CZ" sz="2500" dirty="0" err="1" smtClean="0">
                <a:latin typeface="+mj-lt"/>
                <a:cs typeface="Arial" pitchFamily="34" charset="0"/>
              </a:rPr>
              <a:t>zamky</a:t>
            </a:r>
            <a:r>
              <a:rPr lang="cs-CZ" sz="2500" dirty="0" smtClean="0">
                <a:latin typeface="+mj-lt"/>
                <a:cs typeface="Arial" pitchFamily="34" charset="0"/>
              </a:rPr>
              <a:t>-hrady.</a:t>
            </a:r>
            <a:r>
              <a:rPr lang="cs-CZ" sz="2500" dirty="0" err="1" smtClean="0">
                <a:latin typeface="+mj-lt"/>
                <a:cs typeface="Arial" pitchFamily="34" charset="0"/>
              </a:rPr>
              <a:t>cz</a:t>
            </a:r>
            <a:r>
              <a:rPr lang="cs-CZ" sz="2500" dirty="0" smtClean="0">
                <a:latin typeface="+mj-lt"/>
                <a:cs typeface="Arial" pitchFamily="34" charset="0"/>
              </a:rPr>
              <a:t>/2/karlstejn.htm012-01-07]. Dostupné z: http://cs.wikipedia.org/wiki/Kon%C4%9Bprusk%C3%A9_jeskyn%C4%9B9ivokl%C3%A1t9edo%C4%8Desk%C3%BD_krajBEsk%C3%BD_hradC4%9Bstsk%C3%A9_n%C3%A1m%C4%9Bst%C3%AD9Bprusk%C3%A9_jeskyn%C4%9B9ivokl%C3%A1t9edo%C4%8Desk%C3%BD_krajBEsk%C3%BD_hradC4%9Bstsk%C3%A9_n%C3%A1m%C4%9Bst%C3%AD </a:t>
            </a:r>
          </a:p>
          <a:p>
            <a:r>
              <a:rPr lang="cs-CZ" sz="2500" dirty="0" err="1" smtClean="0">
                <a:latin typeface="+mj-lt"/>
                <a:cs typeface="Arial" pitchFamily="34" charset="0"/>
              </a:rPr>
              <a:t>Zamky</a:t>
            </a:r>
            <a:r>
              <a:rPr lang="cs-CZ" sz="2500" dirty="0" smtClean="0">
                <a:latin typeface="+mj-lt"/>
                <a:cs typeface="Arial" pitchFamily="34" charset="0"/>
              </a:rPr>
              <a:t>-hrady.</a:t>
            </a:r>
            <a:r>
              <a:rPr lang="cs-CZ" sz="2500" dirty="0" err="1" smtClean="0">
                <a:latin typeface="+mj-lt"/>
                <a:cs typeface="Arial" pitchFamily="34" charset="0"/>
              </a:rPr>
              <a:t>cz</a:t>
            </a:r>
            <a:r>
              <a:rPr lang="cs-CZ" sz="2500" dirty="0" smtClean="0">
                <a:latin typeface="+mj-lt"/>
                <a:cs typeface="Arial" pitchFamily="34" charset="0"/>
              </a:rPr>
              <a:t>. </a:t>
            </a:r>
            <a:r>
              <a:rPr lang="cs-CZ" sz="2500" i="1" dirty="0" err="1" smtClean="0">
                <a:latin typeface="+mj-lt"/>
                <a:cs typeface="Arial" pitchFamily="34" charset="0"/>
              </a:rPr>
              <a:t>Zamky</a:t>
            </a:r>
            <a:r>
              <a:rPr lang="cs-CZ" sz="2500" i="1" dirty="0" smtClean="0">
                <a:latin typeface="+mj-lt"/>
                <a:cs typeface="Arial" pitchFamily="34" charset="0"/>
              </a:rPr>
              <a:t>-hrady.ch</a:t>
            </a:r>
            <a:r>
              <a:rPr lang="cs-CZ" sz="2500" dirty="0" smtClean="0">
                <a:latin typeface="+mj-lt"/>
                <a:cs typeface="Arial" pitchFamily="34" charset="0"/>
              </a:rPr>
              <a:t> [online]. [cit. 2012-01-07]. Dostupné z: http://www.</a:t>
            </a:r>
            <a:r>
              <a:rPr lang="cs-CZ" sz="2500" dirty="0" err="1" smtClean="0">
                <a:latin typeface="+mj-lt"/>
                <a:cs typeface="Arial" pitchFamily="34" charset="0"/>
              </a:rPr>
              <a:t>zamky</a:t>
            </a:r>
            <a:r>
              <a:rPr lang="cs-CZ" sz="2500" dirty="0" smtClean="0">
                <a:latin typeface="+mj-lt"/>
                <a:cs typeface="Arial" pitchFamily="34" charset="0"/>
              </a:rPr>
              <a:t>-hrady.</a:t>
            </a:r>
            <a:r>
              <a:rPr lang="cs-CZ" sz="2500" dirty="0" err="1" smtClean="0">
                <a:latin typeface="+mj-lt"/>
                <a:cs typeface="Arial" pitchFamily="34" charset="0"/>
              </a:rPr>
              <a:t>cz</a:t>
            </a:r>
            <a:r>
              <a:rPr lang="cs-CZ" sz="2500" dirty="0" smtClean="0">
                <a:latin typeface="+mj-lt"/>
                <a:cs typeface="Arial" pitchFamily="34" charset="0"/>
              </a:rPr>
              <a:t>/3/kutna_hora.</a:t>
            </a:r>
            <a:r>
              <a:rPr lang="cs-CZ" sz="2500" dirty="0" err="1" smtClean="0">
                <a:latin typeface="+mj-lt"/>
                <a:cs typeface="Arial" pitchFamily="34" charset="0"/>
              </a:rPr>
              <a:t>htm</a:t>
            </a:r>
            <a:r>
              <a:rPr lang="cs-CZ" sz="2500" dirty="0" smtClean="0">
                <a:latin typeface="+mj-lt"/>
                <a:cs typeface="Arial" pitchFamily="34" charset="0"/>
              </a:rPr>
              <a:t> </a:t>
            </a:r>
          </a:p>
          <a:p>
            <a:r>
              <a:rPr lang="cs-CZ" sz="2500" dirty="0" err="1" smtClean="0">
                <a:latin typeface="+mj-lt"/>
                <a:cs typeface="Arial" pitchFamily="34" charset="0"/>
              </a:rPr>
              <a:t>Wikipedia</a:t>
            </a:r>
            <a:r>
              <a:rPr lang="cs-CZ" sz="2500" dirty="0" smtClean="0">
                <a:latin typeface="+mj-lt"/>
                <a:cs typeface="Arial" pitchFamily="34" charset="0"/>
              </a:rPr>
              <a:t>. </a:t>
            </a:r>
            <a:r>
              <a:rPr lang="cs-CZ" sz="2500" i="1" dirty="0" err="1" smtClean="0">
                <a:latin typeface="+mj-lt"/>
                <a:cs typeface="Arial" pitchFamily="34" charset="0"/>
              </a:rPr>
              <a:t>Wikipedia</a:t>
            </a:r>
            <a:r>
              <a:rPr lang="cs-CZ" sz="2500" dirty="0" smtClean="0">
                <a:latin typeface="+mj-lt"/>
                <a:cs typeface="Arial" pitchFamily="34" charset="0"/>
              </a:rPr>
              <a:t> [online]. [cit. 2012-01-07]. Dostupné z: http://cs.wikipedia.org/wiki/St%C5%99edo%C4%8Desk%C3%BD_krajBEsk%C3%BD_hradC</a:t>
            </a:r>
          </a:p>
          <a:p>
            <a:r>
              <a:rPr lang="cs-CZ" sz="2500" dirty="0" smtClean="0">
                <a:latin typeface="+mj-lt"/>
                <a:cs typeface="Arial" pitchFamily="34" charset="0"/>
              </a:rPr>
              <a:t>4%9Bstsk%C3%A9_n%C3%A1m%C4%9Bst%C3%AD </a:t>
            </a:r>
          </a:p>
          <a:p>
            <a:pPr>
              <a:buNone/>
            </a:pPr>
            <a:endParaRPr lang="cs-CZ" dirty="0" smtClean="0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0000" dirty="0" smtClean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836712"/>
            <a:ext cx="8363272" cy="1584176"/>
          </a:xfrm>
        </p:spPr>
        <p:txBody>
          <a:bodyPr>
            <a:normAutofit fontScale="55000" lnSpcReduction="20000"/>
          </a:bodyPr>
          <a:lstStyle/>
          <a:p>
            <a:pPr>
              <a:buNone/>
            </a:pPr>
            <a:r>
              <a:rPr lang="cs-CZ" sz="4600" i="1" dirty="0" smtClean="0">
                <a:solidFill>
                  <a:srgbClr val="C00000"/>
                </a:solidFill>
              </a:rPr>
              <a:t>ANOTACE</a:t>
            </a:r>
            <a:endParaRPr lang="cs-CZ" sz="4600" i="1" dirty="0" smtClean="0">
              <a:solidFill>
                <a:srgbClr val="C00000"/>
              </a:solidFill>
            </a:endParaRPr>
          </a:p>
          <a:p>
            <a:pPr>
              <a:buNone/>
            </a:pPr>
            <a:r>
              <a:rPr lang="cs-CZ" sz="3200" dirty="0" smtClean="0">
                <a:solidFill>
                  <a:srgbClr val="FFC000"/>
                </a:solidFill>
              </a:rPr>
              <a:t>      Materiál  </a:t>
            </a:r>
            <a:r>
              <a:rPr lang="cs-CZ" sz="3200" dirty="0" smtClean="0">
                <a:solidFill>
                  <a:srgbClr val="FFC000"/>
                </a:solidFill>
              </a:rPr>
              <a:t>lze využít jako prezentaci nového učiva či k procvičování, prohlubování   a  opakování  </a:t>
            </a:r>
            <a:r>
              <a:rPr lang="cs-CZ" sz="3200" dirty="0" smtClean="0">
                <a:solidFill>
                  <a:srgbClr val="FFC000"/>
                </a:solidFill>
              </a:rPr>
              <a:t>již probraného </a:t>
            </a:r>
            <a:r>
              <a:rPr lang="cs-CZ" sz="3200" dirty="0" smtClean="0">
                <a:solidFill>
                  <a:srgbClr val="FFC000"/>
                </a:solidFill>
              </a:rPr>
              <a:t>učiva. </a:t>
            </a:r>
          </a:p>
          <a:p>
            <a:pPr>
              <a:buNone/>
            </a:pPr>
            <a:r>
              <a:rPr lang="cs-CZ" sz="3200" dirty="0" smtClean="0">
                <a:solidFill>
                  <a:srgbClr val="FFC000"/>
                </a:solidFill>
              </a:rPr>
              <a:t>      Pracovní  </a:t>
            </a:r>
            <a:r>
              <a:rPr lang="cs-CZ" sz="3200" dirty="0" smtClean="0">
                <a:solidFill>
                  <a:srgbClr val="FFC000"/>
                </a:solidFill>
              </a:rPr>
              <a:t>list y jsou určen y pro samostatnou práci žáků s využitím dostupných materiálů.</a:t>
            </a:r>
          </a:p>
          <a:p>
            <a:pPr>
              <a:buNone/>
            </a:pPr>
            <a:endParaRPr lang="cs-CZ" dirty="0" smtClean="0">
              <a:solidFill>
                <a:srgbClr val="FFC000"/>
              </a:solidFill>
            </a:endParaRPr>
          </a:p>
          <a:p>
            <a:pPr>
              <a:buNone/>
            </a:pPr>
            <a:endParaRPr lang="cs-CZ" sz="10000" dirty="0" smtClean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198</TotalTime>
  <Words>435</Words>
  <Application>Microsoft Office PowerPoint</Application>
  <PresentationFormat>Předvádění na obrazovce (4:3)</PresentationFormat>
  <Paragraphs>80</Paragraphs>
  <Slides>14</Slides>
  <Notes>14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Talent</vt:lpstr>
      <vt:lpstr>Snímek 1</vt:lpstr>
      <vt:lpstr>Středočeský kraj</vt:lpstr>
      <vt:lpstr>Snímek 3</vt:lpstr>
      <vt:lpstr>Základní informace</vt:lpstr>
      <vt:lpstr>Povrch</vt:lpstr>
      <vt:lpstr>Vodstvo</vt:lpstr>
      <vt:lpstr>Průmysl a zemědělství</vt:lpstr>
      <vt:lpstr>Zajímavá místa</vt:lpstr>
      <vt:lpstr>Osobnosti  kraje</vt:lpstr>
      <vt:lpstr>Zajímavá místa</vt:lpstr>
      <vt:lpstr>Pracovní  list</vt:lpstr>
      <vt:lpstr>Pracovní  list- použij sešit, mapy učebnice, internet</vt:lpstr>
      <vt:lpstr> Citace: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Středočeský kraj</dc:title>
  <cp:lastModifiedBy>Uzivatel</cp:lastModifiedBy>
  <cp:revision>22</cp:revision>
  <dcterms:modified xsi:type="dcterms:W3CDTF">2012-03-08T12:45:13Z</dcterms:modified>
</cp:coreProperties>
</file>