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5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6" r:id="rId11"/>
    <p:sldId id="267" r:id="rId12"/>
    <p:sldId id="264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9C5AAD-D25B-4505-987F-BC1208F96967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3F082B-FFAE-4854-93B2-0D493041C2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711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3F082B-FFAE-4854-93B2-0D493041C21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996094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1. 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VY_52_INOVACE_05_VLASTIVĚDA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republika -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Jihočeský kraj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- 5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6480048" cy="2301240"/>
          </a:xfrm>
        </p:spPr>
        <p:txBody>
          <a:bodyPr/>
          <a:lstStyle/>
          <a:p>
            <a:r>
              <a:rPr lang="cs-CZ" dirty="0" smtClean="0"/>
              <a:t>Jihočeský kraj</a:t>
            </a:r>
            <a:endParaRPr lang="cs-CZ" dirty="0"/>
          </a:p>
        </p:txBody>
      </p:sp>
      <p:pic>
        <p:nvPicPr>
          <p:cNvPr id="4" name="Obrázek 3" descr="liberec znak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22386"/>
            <a:ext cx="3515559" cy="42356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liberec ma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</a:t>
            </a:r>
            <a:r>
              <a:rPr lang="cs-CZ" dirty="0" smtClean="0"/>
              <a:t>informace: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Krajské město</a:t>
            </a:r>
            <a:r>
              <a:rPr lang="cs-CZ" dirty="0" smtClean="0"/>
              <a:t> – České </a:t>
            </a:r>
            <a:r>
              <a:rPr lang="cs-CZ" dirty="0" smtClean="0"/>
              <a:t>Budějovice.</a:t>
            </a:r>
            <a:endParaRPr lang="cs-CZ" dirty="0" smtClean="0"/>
          </a:p>
          <a:p>
            <a:r>
              <a:rPr lang="cs-CZ" u="sng" dirty="0" smtClean="0"/>
              <a:t>Významná města</a:t>
            </a:r>
            <a:r>
              <a:rPr lang="cs-CZ" dirty="0" smtClean="0"/>
              <a:t> – Tábor, Písek, Český Krumlov, Třeboň, Prachatice, Strakonice, Jindřichův </a:t>
            </a:r>
            <a:r>
              <a:rPr lang="cs-CZ" dirty="0" smtClean="0"/>
              <a:t>Hradec.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Pohoří:</a:t>
            </a:r>
            <a:r>
              <a:rPr lang="cs-CZ" dirty="0" smtClean="0"/>
              <a:t> Středočeská pahorkatina</a:t>
            </a:r>
            <a:endParaRPr lang="cs-CZ" sz="2400" dirty="0" smtClean="0"/>
          </a:p>
          <a:p>
            <a:pPr>
              <a:buNone/>
            </a:pPr>
            <a:r>
              <a:rPr lang="cs-CZ" dirty="0" smtClean="0"/>
              <a:t>                 Českomoravská vrchovina</a:t>
            </a:r>
          </a:p>
          <a:p>
            <a:pPr>
              <a:buNone/>
            </a:pPr>
            <a:r>
              <a:rPr lang="cs-CZ" dirty="0" smtClean="0"/>
              <a:t>                 Šumava</a:t>
            </a:r>
          </a:p>
          <a:p>
            <a:pPr>
              <a:buNone/>
            </a:pPr>
            <a:r>
              <a:rPr lang="cs-CZ" dirty="0" smtClean="0"/>
              <a:t>                 Novohradské hory</a:t>
            </a:r>
          </a:p>
          <a:p>
            <a:r>
              <a:rPr lang="cs-CZ" dirty="0" smtClean="0"/>
              <a:t>Třeboňská pánev</a:t>
            </a:r>
          </a:p>
          <a:p>
            <a:r>
              <a:rPr lang="cs-CZ" dirty="0" smtClean="0"/>
              <a:t>Českobudějovická pánev           </a:t>
            </a:r>
          </a:p>
          <a:p>
            <a:pPr>
              <a:buNone/>
            </a:pPr>
            <a:r>
              <a:rPr lang="cs-CZ" dirty="0" smtClean="0"/>
              <a:t>                 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</a:t>
            </a:r>
          </a:p>
          <a:p>
            <a:pPr>
              <a:buNone/>
            </a:pPr>
            <a:r>
              <a:rPr lang="cs-CZ" sz="2400" dirty="0" smtClean="0"/>
              <a:t>               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Řeky</a:t>
            </a:r>
            <a:r>
              <a:rPr lang="cs-CZ" dirty="0" smtClean="0"/>
              <a:t> – Vltava, Lužnice, Otava, </a:t>
            </a:r>
            <a:r>
              <a:rPr lang="cs-CZ" dirty="0" err="1" smtClean="0"/>
              <a:t>Malše</a:t>
            </a:r>
            <a:r>
              <a:rPr lang="cs-CZ" dirty="0" smtClean="0"/>
              <a:t>, Nežárka</a:t>
            </a:r>
          </a:p>
          <a:p>
            <a:r>
              <a:rPr lang="cs-CZ" u="sng" dirty="0" smtClean="0"/>
              <a:t>Vodní nádrže</a:t>
            </a:r>
            <a:r>
              <a:rPr lang="cs-CZ" dirty="0" smtClean="0"/>
              <a:t> – Lipno, Orlík, Lipno II</a:t>
            </a:r>
          </a:p>
          <a:p>
            <a:r>
              <a:rPr lang="cs-CZ" u="sng" dirty="0" smtClean="0"/>
              <a:t>Rybníky</a:t>
            </a:r>
            <a:r>
              <a:rPr lang="cs-CZ" dirty="0" smtClean="0"/>
              <a:t> – Rožmberk, Svět</a:t>
            </a:r>
          </a:p>
        </p:txBody>
      </p:sp>
      <p:pic>
        <p:nvPicPr>
          <p:cNvPr id="4" name="Obrázek 3" descr="800px-Sázava_River_(CZE)_at_Kliment's_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388192"/>
            <a:ext cx="4626410" cy="34698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Hospodářství</a:t>
            </a:r>
            <a:endParaRPr lang="cs-CZ" sz="4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Průmysl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Zemědělství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Strojírenský</a:t>
            </a:r>
            <a:endParaRPr lang="cs-CZ" sz="2000" dirty="0" smtClean="0"/>
          </a:p>
          <a:p>
            <a:r>
              <a:rPr lang="cs-CZ" dirty="0" smtClean="0"/>
              <a:t>Potravinářský </a:t>
            </a:r>
            <a:r>
              <a:rPr lang="cs-CZ" sz="2000" dirty="0" smtClean="0"/>
              <a:t>(Budvar - pivo)</a:t>
            </a:r>
          </a:p>
          <a:p>
            <a:r>
              <a:rPr lang="cs-CZ" dirty="0" smtClean="0"/>
              <a:t>Textilní</a:t>
            </a:r>
          </a:p>
          <a:p>
            <a:endParaRPr lang="cs-CZ" sz="2000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Rybníkářství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Jan Žižka</a:t>
            </a:r>
          </a:p>
          <a:p>
            <a:r>
              <a:rPr lang="cs-CZ" smtClean="0"/>
              <a:t>František Ladislav </a:t>
            </a:r>
            <a:r>
              <a:rPr lang="cs-CZ" dirty="0" err="1" smtClean="0"/>
              <a:t>Čelakovský</a:t>
            </a:r>
            <a:endParaRPr lang="cs-CZ" dirty="0" smtClean="0"/>
          </a:p>
          <a:p>
            <a:r>
              <a:rPr lang="cs-CZ" dirty="0" smtClean="0"/>
              <a:t>Jan Hus</a:t>
            </a:r>
          </a:p>
          <a:p>
            <a:r>
              <a:rPr lang="cs-CZ" dirty="0" smtClean="0"/>
              <a:t>Josef Skupa</a:t>
            </a:r>
          </a:p>
          <a:p>
            <a:r>
              <a:rPr lang="cs-CZ" dirty="0" smtClean="0"/>
              <a:t>Fráňa Šrámek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České Budějovice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Český Krumlov</a:t>
            </a:r>
            <a:endParaRPr lang="cs-CZ" dirty="0"/>
          </a:p>
        </p:txBody>
      </p:sp>
      <p:pic>
        <p:nvPicPr>
          <p:cNvPr id="7" name="Zástupný symbol pro obsah 6" descr="ces_bud_radnice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2492896"/>
            <a:ext cx="4488382" cy="3254077"/>
          </a:xfrm>
        </p:spPr>
      </p:pic>
      <p:pic>
        <p:nvPicPr>
          <p:cNvPr id="8" name="Zástupný symbol pro obsah 7" descr="skoly_krumlov1_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72000" y="2492896"/>
            <a:ext cx="4562003" cy="33123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Třeboň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Písek</a:t>
            </a:r>
            <a:endParaRPr lang="cs-CZ" dirty="0"/>
          </a:p>
        </p:txBody>
      </p:sp>
      <p:pic>
        <p:nvPicPr>
          <p:cNvPr id="11" name="Zástupný symbol pro obsah 10" descr="trebon_namesti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0" y="2420888"/>
            <a:ext cx="4522005" cy="3312368"/>
          </a:xfrm>
        </p:spPr>
      </p:pic>
      <p:pic>
        <p:nvPicPr>
          <p:cNvPr id="16" name="Zástupný symbol pro obsah 15" descr="2008-09-04-205442-pamatky-pisek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44008" y="2420888"/>
            <a:ext cx="4418189" cy="33123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 </a:t>
            </a:r>
            <a:r>
              <a:rPr lang="cs-CZ" dirty="0" smtClean="0"/>
              <a:t>list - </a:t>
            </a:r>
            <a:r>
              <a:rPr lang="cs-CZ" sz="3200" dirty="0" smtClean="0"/>
              <a:t>pracuj s dostupnými </a:t>
            </a:r>
            <a:r>
              <a:rPr lang="cs-CZ" sz="3200" dirty="0" smtClean="0"/>
              <a:t>materiály -</a:t>
            </a:r>
            <a:r>
              <a:rPr lang="cs-CZ" sz="3200" dirty="0" smtClean="0"/>
              <a:t>mapy, učebnice vlastivědy, encyklopedie, </a:t>
            </a:r>
            <a:r>
              <a:rPr lang="cs-CZ" sz="3200" dirty="0" smtClean="0"/>
              <a:t>internet.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 názvy jihočeských památek.</a:t>
            </a:r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FF0000"/>
                </a:solidFill>
              </a:rPr>
              <a:t>Zámek  -  -  - B - K -  je perlou jižních Čech.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Leží blízko města Č - - - -        </a:t>
            </a:r>
            <a:r>
              <a:rPr lang="cs-CZ" sz="2400" dirty="0" smtClean="0">
                <a:solidFill>
                  <a:srgbClr val="0070C0"/>
                </a:solidFill>
              </a:rPr>
              <a:t>B - </a:t>
            </a:r>
            <a:r>
              <a:rPr lang="cs-CZ" sz="2400" dirty="0" smtClean="0">
                <a:solidFill>
                  <a:srgbClr val="0070C0"/>
                </a:solidFill>
              </a:rPr>
              <a:t>- - - - - - - E.</a:t>
            </a:r>
          </a:p>
          <a:p>
            <a:r>
              <a:rPr lang="cs-CZ" sz="2400" dirty="0" smtClean="0">
                <a:solidFill>
                  <a:srgbClr val="00B050"/>
                </a:solidFill>
              </a:rPr>
              <a:t>Středisko rybníkářství je  T - - - - Ň.</a:t>
            </a:r>
          </a:p>
          <a:p>
            <a:r>
              <a:rPr lang="cs-CZ" sz="2400" dirty="0" smtClean="0">
                <a:solidFill>
                  <a:srgbClr val="FFC000"/>
                </a:solidFill>
              </a:rPr>
              <a:t>Největší jihočeský a zároveň i český rybník  se jmenuje R - Ž - - - - K.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Město se zámkem, otáčivým hledištěm, které je zapsané na seznamu UNESCA se jmenuje 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Č -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- - -       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 -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- - - - V.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fontScale="70000" lnSpcReduction="20000"/>
          </a:bodyPr>
          <a:lstStyle/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2012-01-07]. Dostupné z: http://cs.wikipedia.org/wiki/Jiho%C4%8Desk%C3%BD_kraj </a:t>
            </a:r>
          </a:p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2012-01-07]. Dostupné z: http://cs.wikipedia.org/wiki/Vodn%C3%AD_n%C3%A1dr%C5%BE_Lipno </a:t>
            </a:r>
          </a:p>
          <a:p>
            <a:r>
              <a:rPr lang="cs-CZ" dirty="0" err="1" smtClean="0"/>
              <a:t>Spravnimapa</a:t>
            </a:r>
            <a:r>
              <a:rPr lang="cs-CZ" dirty="0" smtClean="0"/>
              <a:t>-topograf. </a:t>
            </a:r>
            <a:r>
              <a:rPr lang="cs-CZ" i="1" dirty="0" err="1" smtClean="0"/>
              <a:t>Spravnmapa</a:t>
            </a:r>
            <a:r>
              <a:rPr lang="cs-CZ" i="1" dirty="0" smtClean="0"/>
              <a:t>-topograf</a:t>
            </a:r>
            <a:r>
              <a:rPr lang="cs-CZ" dirty="0" smtClean="0"/>
              <a:t> [online]. [cit. 2012-01-07]. Dostupné z: http://spravnimapa.topograf.cz/jihocesky-kraj%AD_n%C3%A1dr%C5%BE_Lipno </a:t>
            </a:r>
          </a:p>
          <a:p>
            <a:r>
              <a:rPr lang="cs-CZ" sz="2800" dirty="0" err="1" smtClean="0"/>
              <a:t>Zamky</a:t>
            </a:r>
            <a:r>
              <a:rPr lang="cs-CZ" sz="2800" dirty="0" smtClean="0"/>
              <a:t>-hrady.</a:t>
            </a:r>
            <a:r>
              <a:rPr lang="cs-CZ" sz="2800" dirty="0" err="1" smtClean="0"/>
              <a:t>cz</a:t>
            </a:r>
            <a:r>
              <a:rPr lang="cs-CZ" sz="2800" dirty="0" smtClean="0"/>
              <a:t>. </a:t>
            </a:r>
            <a:r>
              <a:rPr lang="cs-CZ" sz="2800" i="1" dirty="0" err="1" smtClean="0"/>
              <a:t>Zamky</a:t>
            </a:r>
            <a:r>
              <a:rPr lang="cs-CZ" sz="2800" i="1" dirty="0" smtClean="0"/>
              <a:t>-hrady.</a:t>
            </a:r>
            <a:r>
              <a:rPr lang="cs-CZ" sz="2800" i="1" dirty="0" err="1" smtClean="0"/>
              <a:t>cz</a:t>
            </a:r>
            <a:r>
              <a:rPr lang="cs-CZ" sz="2800" dirty="0" smtClean="0"/>
              <a:t> [online]. [cit. 2012-01-08]. Dostupné z: http://www.</a:t>
            </a:r>
            <a:r>
              <a:rPr lang="cs-CZ" sz="2800" dirty="0" err="1" smtClean="0"/>
              <a:t>zamky</a:t>
            </a:r>
            <a:r>
              <a:rPr lang="cs-CZ" sz="2800" dirty="0" smtClean="0"/>
              <a:t>-hrady.</a:t>
            </a:r>
            <a:r>
              <a:rPr lang="cs-CZ" sz="2800" dirty="0" err="1" smtClean="0"/>
              <a:t>cz</a:t>
            </a:r>
            <a:r>
              <a:rPr lang="cs-CZ" sz="2800" dirty="0" smtClean="0"/>
              <a:t>/3/</a:t>
            </a:r>
            <a:r>
              <a:rPr lang="cs-CZ" sz="2800" dirty="0" err="1" smtClean="0"/>
              <a:t>trebon.htm</a:t>
            </a:r>
            <a:r>
              <a:rPr lang="cs-CZ" sz="2800" dirty="0" smtClean="0"/>
              <a:t> </a:t>
            </a:r>
          </a:p>
          <a:p>
            <a:r>
              <a:rPr lang="cs-CZ" sz="2800" dirty="0" err="1" smtClean="0"/>
              <a:t>Zamky</a:t>
            </a:r>
            <a:r>
              <a:rPr lang="cs-CZ" sz="2800" dirty="0" smtClean="0"/>
              <a:t>-hrady.</a:t>
            </a:r>
            <a:r>
              <a:rPr lang="cs-CZ" sz="2800" dirty="0" err="1" smtClean="0"/>
              <a:t>cz</a:t>
            </a:r>
            <a:r>
              <a:rPr lang="cs-CZ" sz="2800" dirty="0" smtClean="0"/>
              <a:t>. </a:t>
            </a:r>
            <a:r>
              <a:rPr lang="cs-CZ" sz="2800" i="1" dirty="0" err="1" smtClean="0"/>
              <a:t>Zamky</a:t>
            </a:r>
            <a:r>
              <a:rPr lang="cs-CZ" sz="2800" i="1" dirty="0" smtClean="0"/>
              <a:t>-hrady.</a:t>
            </a:r>
            <a:r>
              <a:rPr lang="cs-CZ" sz="2800" i="1" dirty="0" err="1" smtClean="0"/>
              <a:t>cz</a:t>
            </a:r>
            <a:r>
              <a:rPr lang="cs-CZ" sz="2800" dirty="0" smtClean="0"/>
              <a:t> [online]. 2004 [cit. 2012-01-08]. Dostupné z: http://www.</a:t>
            </a:r>
            <a:r>
              <a:rPr lang="cs-CZ" sz="2800" dirty="0" err="1" smtClean="0"/>
              <a:t>zamky</a:t>
            </a:r>
            <a:r>
              <a:rPr lang="cs-CZ" sz="2800" dirty="0" smtClean="0"/>
              <a:t>-hrady.</a:t>
            </a:r>
            <a:r>
              <a:rPr lang="cs-CZ" sz="2800" dirty="0" err="1" smtClean="0"/>
              <a:t>cz</a:t>
            </a:r>
            <a:r>
              <a:rPr lang="cs-CZ" sz="2800" dirty="0" smtClean="0"/>
              <a:t>/3/</a:t>
            </a:r>
            <a:r>
              <a:rPr lang="cs-CZ" sz="2800" dirty="0" err="1" smtClean="0"/>
              <a:t>ceske</a:t>
            </a:r>
            <a:r>
              <a:rPr lang="cs-CZ" sz="2800" dirty="0" smtClean="0"/>
              <a:t>_</a:t>
            </a:r>
            <a:r>
              <a:rPr lang="cs-CZ" sz="2800" dirty="0" err="1" smtClean="0"/>
              <a:t>budejovice.htm</a:t>
            </a:r>
            <a:r>
              <a:rPr lang="cs-CZ" sz="2800" dirty="0" smtClean="0"/>
              <a:t> </a:t>
            </a:r>
          </a:p>
          <a:p>
            <a:r>
              <a:rPr lang="cs-CZ" sz="2400" dirty="0" err="1" smtClean="0"/>
              <a:t>Ladynet.cz</a:t>
            </a:r>
            <a:r>
              <a:rPr lang="cs-CZ" sz="2400" dirty="0" smtClean="0"/>
              <a:t>. </a:t>
            </a:r>
            <a:r>
              <a:rPr lang="cs-CZ" sz="2400" i="1" dirty="0" err="1" smtClean="0"/>
              <a:t>Ladynet.cz</a:t>
            </a:r>
            <a:r>
              <a:rPr lang="cs-CZ" sz="2400" dirty="0" smtClean="0"/>
              <a:t> [online]. 2004 [cit. 2012-01-08]. Dostupné z: http://ladynet.cz/nezarazene/cesky-krumlov-a-ubytovani/</a:t>
            </a:r>
            <a:endParaRPr lang="cs-CZ" sz="4000" dirty="0" smtClean="0">
              <a:solidFill>
                <a:srgbClr val="C00000"/>
              </a:solidFill>
            </a:endParaRPr>
          </a:p>
          <a:p>
            <a:r>
              <a:rPr lang="cs-CZ" sz="2800" dirty="0" err="1" smtClean="0"/>
              <a:t>Gamepark.cz</a:t>
            </a:r>
            <a:r>
              <a:rPr lang="cs-CZ" sz="2800" dirty="0" smtClean="0"/>
              <a:t>. </a:t>
            </a:r>
            <a:r>
              <a:rPr lang="cs-CZ" sz="2800" i="1" dirty="0" err="1" smtClean="0"/>
              <a:t>Ladynet.cz</a:t>
            </a:r>
            <a:r>
              <a:rPr lang="cs-CZ" sz="2800" dirty="0" smtClean="0"/>
              <a:t> [online]. 2004 [cit. 2012-01-08]. Dostupné z: http://www.</a:t>
            </a:r>
            <a:r>
              <a:rPr lang="cs-CZ" sz="2800" dirty="0" err="1" smtClean="0"/>
              <a:t>gamepark.cz</a:t>
            </a:r>
            <a:r>
              <a:rPr lang="cs-CZ" sz="2800" dirty="0" smtClean="0"/>
              <a:t>/</a:t>
            </a:r>
            <a:r>
              <a:rPr lang="cs-CZ" sz="2800" dirty="0" err="1" smtClean="0"/>
              <a:t>pisek</a:t>
            </a:r>
            <a:r>
              <a:rPr lang="cs-CZ" sz="2800" dirty="0" smtClean="0"/>
              <a:t>_412484.htm </a:t>
            </a:r>
            <a:endParaRPr lang="cs-CZ" sz="40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využitím dostupných materiálů.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jako prezentaci nového učiva či k procvičování, prohlubování   a  opakování  již probraného učiva. 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Mze využít jako prezentaci nového učiva či k procvičování, prohlubování   a  opakování  již probraného učiva. 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Pracovní  list je určen pro samostatnou práci žáků s využitím dostupných materiálů.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Pracovní  list je určen pro samostatnou práci žáků s využitím dostupných materiálů.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určen pro samostatnou práci žáků s využitím dostupných materiál</a:t>
            </a:r>
            <a:endParaRPr lang="cs-CZ" sz="1300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smtClean="0"/>
              <a:t>Pracovní list je určen pro samostatnou práci žáků s využitím dostupné literatury.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</TotalTime>
  <Words>501</Words>
  <Application>Microsoft Office PowerPoint</Application>
  <PresentationFormat>Předvádění na obrazovce (4:3)</PresentationFormat>
  <Paragraphs>70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Prezentace aplikace PowerPoint</vt:lpstr>
      <vt:lpstr>Jihočeský kraj</vt:lpstr>
      <vt:lpstr>Prezentace aplikace PowerPoint</vt:lpstr>
      <vt:lpstr>Základní informace:</vt:lpstr>
      <vt:lpstr>Povrch</vt:lpstr>
      <vt:lpstr>Vodstvo</vt:lpstr>
      <vt:lpstr>Hospodářství</vt:lpstr>
      <vt:lpstr>Osobnosti</vt:lpstr>
      <vt:lpstr>Zajímavá místa</vt:lpstr>
      <vt:lpstr>Zajímavá místa</vt:lpstr>
      <vt:lpstr>Pracovní  list - pracuj s dostupnými materiály -mapy, učebnice vlastivědy, encyklopedie, internet.</vt:lpstr>
      <vt:lpstr>Citace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dc:creator>ZŠP a ZŠS</dc:creator>
  <cp:lastModifiedBy>Martin Králík</cp:lastModifiedBy>
  <cp:revision>41</cp:revision>
  <dcterms:modified xsi:type="dcterms:W3CDTF">2012-03-08T09:15:55Z</dcterms:modified>
</cp:coreProperties>
</file>