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69" r:id="rId2"/>
    <p:sldId id="266" r:id="rId3"/>
    <p:sldId id="257" r:id="rId4"/>
    <p:sldId id="258" r:id="rId5"/>
    <p:sldId id="259" r:id="rId6"/>
    <p:sldId id="260" r:id="rId7"/>
    <p:sldId id="261" r:id="rId8"/>
    <p:sldId id="262" r:id="rId9"/>
    <p:sldId id="267" r:id="rId10"/>
    <p:sldId id="268" r:id="rId11"/>
    <p:sldId id="264" r:id="rId12"/>
    <p:sldId id="270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385" autoAdjust="0"/>
    <p:restoredTop sz="94660"/>
  </p:normalViewPr>
  <p:slideViewPr>
    <p:cSldViewPr>
      <p:cViewPr>
        <p:scale>
          <a:sx n="76" d="100"/>
          <a:sy n="76" d="100"/>
        </p:scale>
        <p:origin x="-1200" y="20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se zakulaceným příčným rohem 6"/>
          <p:cNvSpPr/>
          <p:nvPr/>
        </p:nvSpPr>
        <p:spPr>
          <a:xfrm>
            <a:off x="164592" y="146304"/>
            <a:ext cx="8814816" cy="2505456"/>
          </a:xfrm>
          <a:prstGeom prst="round2DiagRect">
            <a:avLst>
              <a:gd name="adj1" fmla="val 11807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64234" y="381001"/>
            <a:ext cx="8229600" cy="2209800"/>
          </a:xfrm>
        </p:spPr>
        <p:txBody>
          <a:bodyPr lIns="45720" rIns="228600" anchor="b">
            <a:normAutofit/>
          </a:bodyPr>
          <a:lstStyle>
            <a:lvl1pPr marL="0" algn="r">
              <a:defRPr sz="480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133600" y="2819400"/>
            <a:ext cx="6560234" cy="1752600"/>
          </a:xfrm>
        </p:spPr>
        <p:txBody>
          <a:bodyPr lIns="45720" rIns="246888"/>
          <a:lstStyle>
            <a:lvl1pPr marL="0" indent="0" algn="r">
              <a:spcBef>
                <a:spcPts val="0"/>
              </a:spcBef>
              <a:buNone/>
              <a:defRPr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>
          <a:xfrm>
            <a:off x="5562600" y="6509004"/>
            <a:ext cx="3002280" cy="274320"/>
          </a:xfrm>
        </p:spPr>
        <p:txBody>
          <a:bodyPr vert="horz" rtlCol="0"/>
          <a:lstStyle>
            <a:extLst/>
          </a:lstStyle>
          <a:p>
            <a:fld id="{18A2481B-5154-415F-B752-558547769AA3}" type="datetimeFigureOut">
              <a:rPr lang="cs-CZ" smtClean="0"/>
              <a:pPr/>
              <a:t>8.3.2012</a:t>
            </a:fld>
            <a:endParaRPr lang="cs-CZ"/>
          </a:p>
        </p:txBody>
      </p:sp>
      <p:sp>
        <p:nvSpPr>
          <p:cNvPr id="11" name="Zástupný symbol pro číslo snímku 10"/>
          <p:cNvSpPr>
            <a:spLocks noGrp="1"/>
          </p:cNvSpPr>
          <p:nvPr>
            <p:ph type="sldNum" sz="quarter" idx="11"/>
          </p:nvPr>
        </p:nvSpPr>
        <p:spPr>
          <a:xfrm>
            <a:off x="8638952" y="6509004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2" name="Zástupný symbol pro zápatí 11"/>
          <p:cNvSpPr>
            <a:spLocks noGrp="1"/>
          </p:cNvSpPr>
          <p:nvPr>
            <p:ph type="ftr" sz="quarter" idx="12"/>
          </p:nvPr>
        </p:nvSpPr>
        <p:spPr>
          <a:xfrm>
            <a:off x="1600200" y="6509004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1000128" y="3267456"/>
            <a:ext cx="74066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498230"/>
            <a:ext cx="7772400" cy="2731008"/>
          </a:xfrm>
        </p:spPr>
        <p:txBody>
          <a:bodyPr rIns="100584"/>
          <a:lstStyle>
            <a:lvl1pPr algn="r">
              <a:buNone/>
              <a:defRPr sz="4000" b="1" cap="none">
                <a:solidFill>
                  <a:schemeClr val="accent1">
                    <a:tint val="95000"/>
                    <a:satMod val="200000"/>
                  </a:schemeClr>
                </a:solidFill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3287713"/>
            <a:ext cx="7772400" cy="1509712"/>
          </a:xfrm>
        </p:spPr>
        <p:txBody>
          <a:bodyPr rIns="128016" anchor="t"/>
          <a:lstStyle>
            <a:lvl1pPr marL="0" indent="0" algn="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>
          <a:xfrm>
            <a:off x="5562600" y="6513670"/>
            <a:ext cx="3002280" cy="274320"/>
          </a:xfrm>
        </p:spPr>
        <p:txBody>
          <a:bodyPr vert="horz" rtlCol="0"/>
          <a:lstStyle>
            <a:extLst/>
          </a:lstStyle>
          <a:p>
            <a:fld id="{18A2481B-5154-415F-B752-558547769AA3}" type="datetimeFigureOut">
              <a:rPr lang="cs-CZ" smtClean="0"/>
              <a:pPr/>
              <a:t>8.3.2012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>
          <a:xfrm>
            <a:off x="8638952" y="6513670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>
          <a:xfrm>
            <a:off x="1600200" y="6513670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45920"/>
            <a:ext cx="4038600" cy="452628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45920"/>
            <a:ext cx="4038600" cy="452628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8.3.2012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641080" y="6514568"/>
            <a:ext cx="464288" cy="274320"/>
          </a:xfrm>
        </p:spPr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/>
          <p:cNvSpPr/>
          <p:nvPr/>
        </p:nvSpPr>
        <p:spPr>
          <a:xfrm>
            <a:off x="616744" y="216521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b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4800600" y="216521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b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1948"/>
            <a:ext cx="8229600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>
            <a:noAutofit/>
          </a:bodyPr>
          <a:lstStyle>
            <a:lvl1pPr marL="91440" indent="0" algn="l">
              <a:spcBef>
                <a:spcPts val="0"/>
              </a:spcBef>
              <a:buNone/>
              <a:defRPr sz="2200" b="0" cap="all" baseline="0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3"/>
            <a:ext cx="4041775" cy="639762"/>
          </a:xfrm>
        </p:spPr>
        <p:txBody>
          <a:bodyPr anchor="b">
            <a:noAutofit/>
          </a:bodyPr>
          <a:lstStyle>
            <a:lvl1pPr marL="91440" indent="0" algn="l">
              <a:spcBef>
                <a:spcPts val="0"/>
              </a:spcBef>
              <a:buNone/>
              <a:defRPr sz="2200" b="0" cap="all" baseline="0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941763"/>
          </a:xfrm>
        </p:spPr>
        <p:txBody>
          <a:bodyPr lIns="9144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941763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8.3.2012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8641080" y="6514568"/>
            <a:ext cx="464288" cy="274320"/>
          </a:xfrm>
        </p:spPr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3218"/>
            <a:ext cx="822960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8.3.2012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8.3.2012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5057552" y="105765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963136" y="304800"/>
            <a:ext cx="3931920" cy="762000"/>
          </a:xfrm>
        </p:spPr>
        <p:txBody>
          <a:bodyPr anchor="b"/>
          <a:lstStyle>
            <a:lvl1pPr marL="0" algn="r">
              <a:buNone/>
              <a:defRPr sz="20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963136" y="1107560"/>
            <a:ext cx="3931920" cy="1066800"/>
          </a:xfrm>
        </p:spPr>
        <p:txBody>
          <a:bodyPr/>
          <a:lstStyle>
            <a:lvl1pPr marL="0" indent="0" algn="r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228600" y="2209800"/>
            <a:ext cx="8666456" cy="3977640"/>
          </a:xfrm>
        </p:spPr>
        <p:txBody>
          <a:bodyPr/>
          <a:lstStyle>
            <a:lvl1pPr marL="292608">
              <a:defRPr sz="3200"/>
            </a:lvl1pPr>
            <a:lvl2pPr marL="594360">
              <a:defRPr sz="2800"/>
            </a:lvl2pPr>
            <a:lvl3pPr marL="822960">
              <a:defRPr sz="2400"/>
            </a:lvl3pPr>
            <a:lvl4pPr marL="1051560">
              <a:defRPr sz="2000"/>
            </a:lvl4pPr>
            <a:lvl5pPr marL="1261872"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9" name="Zástupný symbol pro datum 8"/>
          <p:cNvSpPr>
            <a:spLocks noGrp="1"/>
          </p:cNvSpPr>
          <p:nvPr>
            <p:ph type="dt" sz="half" idx="10"/>
          </p:nvPr>
        </p:nvSpPr>
        <p:spPr>
          <a:xfrm>
            <a:off x="5562600" y="6513670"/>
            <a:ext cx="3002280" cy="274320"/>
          </a:xfrm>
        </p:spPr>
        <p:txBody>
          <a:bodyPr vert="horz" rtlCol="0"/>
          <a:lstStyle>
            <a:extLst/>
          </a:lstStyle>
          <a:p>
            <a:fld id="{18A2481B-5154-415F-B752-558547769AA3}" type="datetimeFigureOut">
              <a:rPr lang="cs-CZ" smtClean="0"/>
              <a:pPr/>
              <a:t>8.3.2012</a:t>
            </a:fld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1"/>
          </p:nvPr>
        </p:nvSpPr>
        <p:spPr>
          <a:xfrm>
            <a:off x="8638952" y="6513670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2"/>
          </p:nvPr>
        </p:nvSpPr>
        <p:spPr>
          <a:xfrm>
            <a:off x="1600200" y="6513670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0443" y="4724400"/>
            <a:ext cx="5486400" cy="664536"/>
          </a:xfrm>
        </p:spPr>
        <p:txBody>
          <a:bodyPr anchor="b"/>
          <a:lstStyle>
            <a:lvl1pPr marL="0" algn="r">
              <a:buNone/>
              <a:defRPr sz="20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040443" y="5388936"/>
            <a:ext cx="5486400" cy="912255"/>
          </a:xfrm>
        </p:spPr>
        <p:txBody>
          <a:bodyPr/>
          <a:lstStyle>
            <a:lvl1pPr marL="0" indent="0" algn="r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04800" y="249864"/>
            <a:ext cx="8534400" cy="4343400"/>
          </a:xfrm>
          <a:prstGeom prst="round2DiagRect">
            <a:avLst>
              <a:gd name="adj1" fmla="val 11403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  <a:extLst/>
          </a:lstStyle>
          <a:p>
            <a:pPr marL="0" algn="l" rtl="0" eaLnBrk="1" latinLnBrk="0" hangingPunct="1"/>
            <a:r>
              <a:rPr kumimoji="0" lang="cs-CZ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Klepnutím na ikonu přidáte obrázek.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>
          <a:xfrm>
            <a:off x="5562600" y="6509004"/>
            <a:ext cx="3002280" cy="274320"/>
          </a:xfrm>
        </p:spPr>
        <p:txBody>
          <a:bodyPr vert="horz" rtlCol="0"/>
          <a:lstStyle>
            <a:extLst/>
          </a:lstStyle>
          <a:p>
            <a:fld id="{18A2481B-5154-415F-B752-558547769AA3}" type="datetimeFigureOut">
              <a:rPr lang="cs-CZ" smtClean="0"/>
              <a:pPr/>
              <a:t>8.3.2012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>
          <a:xfrm>
            <a:off x="8638952" y="6509004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>
          <a:xfrm>
            <a:off x="1600200" y="6509004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>
            <a:lvl1pPr algn="l"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se zakulaceným příčným rohem 6"/>
          <p:cNvSpPr/>
          <p:nvPr/>
        </p:nvSpPr>
        <p:spPr>
          <a:xfrm>
            <a:off x="164592" y="147085"/>
            <a:ext cx="8810846" cy="6565392"/>
          </a:xfrm>
          <a:prstGeom prst="round2DiagRect">
            <a:avLst>
              <a:gd name="adj1" fmla="val 11807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1295400" y="6400800"/>
            <a:ext cx="4212264" cy="274320"/>
          </a:xfrm>
          <a:prstGeom prst="rect">
            <a:avLst/>
          </a:prstGeom>
        </p:spPr>
        <p:txBody>
          <a:bodyPr/>
          <a:lstStyle>
            <a:lvl1pPr algn="r" eaLnBrk="1" latinLnBrk="0" hangingPunct="1">
              <a:defRPr kumimoji="0" sz="1300">
                <a:solidFill>
                  <a:schemeClr val="bg2">
                    <a:tint val="60000"/>
                    <a:satMod val="155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562600" y="6400800"/>
            <a:ext cx="3002280" cy="274320"/>
          </a:xfrm>
          <a:prstGeom prst="rect">
            <a:avLst/>
          </a:prstGeom>
        </p:spPr>
        <p:txBody>
          <a:bodyPr/>
          <a:lstStyle>
            <a:lvl1pPr algn="l" eaLnBrk="1" latinLnBrk="0" hangingPunct="1">
              <a:defRPr kumimoji="0" sz="1300">
                <a:solidFill>
                  <a:schemeClr val="bg2">
                    <a:tint val="60000"/>
                    <a:satMod val="155000"/>
                  </a:schemeClr>
                </a:solidFill>
              </a:defRPr>
            </a:lvl1pPr>
            <a:extLst/>
          </a:lstStyle>
          <a:p>
            <a:fld id="{18A2481B-5154-415F-B752-558547769AA3}" type="datetimeFigureOut">
              <a:rPr lang="cs-CZ" smtClean="0"/>
              <a:pPr/>
              <a:t>8.3.2012</a:t>
            </a:fld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638952" y="6514568"/>
            <a:ext cx="464288" cy="274320"/>
          </a:xfrm>
          <a:prstGeom prst="rect">
            <a:avLst/>
          </a:prstGeom>
        </p:spPr>
        <p:txBody>
          <a:bodyPr anchor="ctr"/>
          <a:lstStyle>
            <a:lvl1pPr algn="r" eaLnBrk="1" latinLnBrk="0" hangingPunct="1">
              <a:defRPr kumimoji="0" sz="1600">
                <a:solidFill>
                  <a:schemeClr val="tx2">
                    <a:shade val="90000"/>
                  </a:schemeClr>
                </a:solidFill>
                <a:effectLst/>
              </a:defRPr>
            </a:lvl1pPr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53536"/>
            <a:ext cx="8229600" cy="1143000"/>
          </a:xfrm>
          <a:prstGeom prst="rect">
            <a:avLst/>
          </a:prstGeom>
        </p:spPr>
        <p:txBody>
          <a:bodyPr rIns="91440" anchor="b">
            <a:normAutofit/>
            <a:scene3d>
              <a:camera prst="orthographicFront"/>
              <a:lightRig rig="soft" dir="t">
                <a:rot lat="0" lon="0" rev="2400000"/>
              </a:lightRig>
            </a:scene3d>
            <a:sp3d>
              <a:bevelT w="19050" h="127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46237"/>
            <a:ext cx="8229600" cy="452628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marL="54864" algn="r" rtl="0" eaLnBrk="1" latinLnBrk="0" hangingPunct="1">
        <a:spcBef>
          <a:spcPct val="0"/>
        </a:spcBef>
        <a:buNone/>
        <a:defRPr kumimoji="0" sz="4600" kern="1200">
          <a:solidFill>
            <a:schemeClr val="tx2">
              <a:tint val="100000"/>
              <a:shade val="90000"/>
              <a:satMod val="250000"/>
              <a:alpha val="100000"/>
            </a:schemeClr>
          </a:solidFill>
          <a:effectLst>
            <a:outerShdw blurRad="38100" dist="25500" dir="5400000" algn="tl" rotWithShape="0">
              <a:srgbClr val="000000">
                <a:satMod val="180000"/>
                <a:alpha val="7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292100" indent="-292100" algn="l" rtl="0" eaLnBrk="1" latinLnBrk="0" hangingPunct="1">
        <a:spcBef>
          <a:spcPts val="0"/>
        </a:spcBef>
        <a:buClr>
          <a:schemeClr val="accent1"/>
        </a:buClr>
        <a:buSzPct val="70000"/>
        <a:buFont typeface="Wingdings 2"/>
        <a:buChar char="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28600" algn="l" rtl="0" eaLnBrk="1" latinLnBrk="0" hangingPunct="1">
        <a:spcBef>
          <a:spcPts val="400"/>
        </a:spcBef>
        <a:buClr>
          <a:schemeClr val="accent2"/>
        </a:buClr>
        <a:buSzPct val="90000"/>
        <a:buFontTx/>
        <a:buChar char="•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192024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188720" indent="-182880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37160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55448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73736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192024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5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84606" y="548680"/>
            <a:ext cx="6081713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70549973"/>
              </p:ext>
            </p:extLst>
          </p:nvPr>
        </p:nvGraphicFramePr>
        <p:xfrm>
          <a:off x="611560" y="2276870"/>
          <a:ext cx="7128792" cy="3517236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7128792"/>
              </a:tblGrid>
              <a:tr h="524178">
                <a:tc>
                  <a:txBody>
                    <a:bodyPr/>
                    <a:lstStyle/>
                    <a:p>
                      <a:pPr algn="l"/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Název</a:t>
                      </a:r>
                      <a:r>
                        <a:rPr lang="cs-CZ" sz="2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školy: </a:t>
                      </a:r>
                      <a:r>
                        <a:rPr lang="cs-CZ" sz="2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Základní škola a Mateřská škola při dětské           léčebně, Janské Lázně, Horní promenáda 268</a:t>
                      </a: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Autor: </a:t>
                      </a:r>
                      <a:r>
                        <a:rPr lang="cs-CZ" sz="2400" dirty="0" smtClean="0">
                          <a:latin typeface="Times New Roman" pitchFamily="18" charset="0"/>
                          <a:cs typeface="Times New Roman" pitchFamily="18" charset="0"/>
                        </a:rPr>
                        <a:t>Mgr. Věra</a:t>
                      </a:r>
                      <a:r>
                        <a:rPr lang="cs-CZ" sz="2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Voborníková</a:t>
                      </a:r>
                    </a:p>
                    <a:p>
                      <a:r>
                        <a:rPr lang="cs-CZ" sz="2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Datum: </a:t>
                      </a:r>
                      <a:r>
                        <a:rPr lang="cs-CZ" sz="2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18.1.2012</a:t>
                      </a: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Název: </a:t>
                      </a:r>
                      <a:r>
                        <a:rPr lang="cs-CZ" sz="2400" dirty="0" smtClean="0">
                          <a:latin typeface="Times New Roman" pitchFamily="18" charset="0"/>
                          <a:cs typeface="Times New Roman" pitchFamily="18" charset="0"/>
                        </a:rPr>
                        <a:t>VY_52_INOVACE_06_VLASTIVĚDA</a:t>
                      </a:r>
                      <a:endParaRPr lang="cs-CZ" sz="2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Téma: </a:t>
                      </a:r>
                      <a:r>
                        <a:rPr lang="cs-CZ" sz="2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Česká </a:t>
                      </a:r>
                      <a:r>
                        <a:rPr lang="cs-CZ" sz="2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republika -</a:t>
                      </a:r>
                      <a:r>
                        <a:rPr lang="cs-CZ" sz="2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lang="cs-CZ" sz="2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Plzeňský kraj</a:t>
                      </a:r>
                    </a:p>
                    <a:p>
                      <a:r>
                        <a:rPr lang="cs-CZ" sz="2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Ročník: </a:t>
                      </a:r>
                      <a:r>
                        <a:rPr lang="cs-CZ" sz="2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4</a:t>
                      </a:r>
                      <a:r>
                        <a:rPr lang="cs-CZ" sz="2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. - 5</a:t>
                      </a:r>
                      <a:r>
                        <a:rPr lang="cs-CZ" sz="2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.</a:t>
                      </a:r>
                      <a:endParaRPr lang="cs-CZ" sz="240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Číslo projektu: </a:t>
                      </a:r>
                      <a:r>
                        <a:rPr lang="cs-CZ" sz="2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CZ.1.07/1.4.00/21.2979</a:t>
                      </a:r>
                      <a:endParaRPr lang="cs-CZ" sz="2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9940549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Plzeňský kraj</a:t>
            </a:r>
            <a:endParaRPr lang="cs-CZ" dirty="0"/>
          </a:p>
        </p:txBody>
      </p:sp>
      <p:pic>
        <p:nvPicPr>
          <p:cNvPr id="4" name="Obrázek 3" descr="plzen znak.svg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95536" y="2708920"/>
            <a:ext cx="3443737" cy="414908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Zástupný symbol pro obsah 3" descr="liberec mapa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3999" cy="7029400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Základní informace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u="sng" dirty="0" smtClean="0"/>
              <a:t>Krajské město</a:t>
            </a:r>
            <a:r>
              <a:rPr lang="cs-CZ" dirty="0" smtClean="0"/>
              <a:t> – Plzeň</a:t>
            </a:r>
          </a:p>
          <a:p>
            <a:r>
              <a:rPr lang="cs-CZ" u="sng" dirty="0" smtClean="0"/>
              <a:t>Významná města</a:t>
            </a:r>
            <a:r>
              <a:rPr lang="cs-CZ" dirty="0" smtClean="0"/>
              <a:t> – Domažlice, Rokycany, Klatovy</a:t>
            </a:r>
            <a:endParaRPr lang="cs-CZ" u="sng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Povrch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u="sng" dirty="0" smtClean="0"/>
              <a:t>Pohoří:</a:t>
            </a:r>
            <a:r>
              <a:rPr lang="cs-CZ" dirty="0" smtClean="0"/>
              <a:t> Plzeňská pahorkatina</a:t>
            </a:r>
            <a:endParaRPr lang="cs-CZ" sz="2400" dirty="0" smtClean="0"/>
          </a:p>
          <a:p>
            <a:pPr>
              <a:buNone/>
            </a:pPr>
            <a:r>
              <a:rPr lang="cs-CZ" dirty="0" smtClean="0"/>
              <a:t>                Český les</a:t>
            </a:r>
          </a:p>
          <a:p>
            <a:pPr>
              <a:buNone/>
            </a:pPr>
            <a:r>
              <a:rPr lang="cs-CZ" dirty="0" smtClean="0"/>
              <a:t>                Šumava</a:t>
            </a:r>
            <a:endParaRPr lang="cs-CZ" sz="2400" dirty="0" smtClean="0"/>
          </a:p>
          <a:p>
            <a:pPr>
              <a:buNone/>
            </a:pPr>
            <a:r>
              <a:rPr lang="cs-CZ" sz="2400" dirty="0" smtClean="0"/>
              <a:t>                      </a:t>
            </a:r>
          </a:p>
          <a:p>
            <a:pPr>
              <a:buNone/>
            </a:pPr>
            <a:r>
              <a:rPr lang="cs-CZ" sz="2400" dirty="0" smtClean="0"/>
              <a:t>               </a:t>
            </a:r>
          </a:p>
          <a:p>
            <a:pPr>
              <a:buNone/>
            </a:pPr>
            <a:endParaRPr lang="cs-CZ" sz="2400" dirty="0"/>
          </a:p>
        </p:txBody>
      </p:sp>
      <p:pic>
        <p:nvPicPr>
          <p:cNvPr id="4" name="Obrázek 3" descr="liberec kotel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763688" y="3311942"/>
            <a:ext cx="5544616" cy="3098053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Vodstvo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u="sng" dirty="0" smtClean="0"/>
              <a:t>Řeky</a:t>
            </a:r>
            <a:r>
              <a:rPr lang="cs-CZ" dirty="0" smtClean="0"/>
              <a:t> – Berounka, Mže, Otava</a:t>
            </a:r>
          </a:p>
          <a:p>
            <a:r>
              <a:rPr lang="cs-CZ" u="sng" dirty="0" smtClean="0"/>
              <a:t>Jezera</a:t>
            </a:r>
            <a:r>
              <a:rPr lang="cs-CZ" dirty="0" smtClean="0"/>
              <a:t> – Černé, Čertovo</a:t>
            </a:r>
          </a:p>
        </p:txBody>
      </p:sp>
      <p:pic>
        <p:nvPicPr>
          <p:cNvPr id="4" name="Obrázek 3" descr="Černé_jezero_-_eastern_bank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267744" y="2996952"/>
            <a:ext cx="4683100" cy="3507167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400" dirty="0" smtClean="0"/>
              <a:t>Hospodářství</a:t>
            </a:r>
            <a:endParaRPr lang="cs-CZ" sz="4400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>
            <a:noAutofit/>
          </a:bodyPr>
          <a:lstStyle/>
          <a:p>
            <a:r>
              <a:rPr lang="cs-CZ" sz="3600" dirty="0" smtClean="0"/>
              <a:t>Průmysl</a:t>
            </a:r>
            <a:endParaRPr lang="cs-CZ" sz="360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/>
        <p:txBody>
          <a:bodyPr>
            <a:noAutofit/>
          </a:bodyPr>
          <a:lstStyle/>
          <a:p>
            <a:r>
              <a:rPr lang="cs-CZ" sz="3600" dirty="0" smtClean="0"/>
              <a:t>Zemědělství</a:t>
            </a:r>
            <a:endParaRPr lang="cs-CZ" sz="3600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/>
        <p:txBody>
          <a:bodyPr/>
          <a:lstStyle/>
          <a:p>
            <a:r>
              <a:rPr lang="cs-CZ" dirty="0" smtClean="0"/>
              <a:t>Strojírenství</a:t>
            </a:r>
          </a:p>
          <a:p>
            <a:r>
              <a:rPr lang="cs-CZ" dirty="0" smtClean="0"/>
              <a:t>Potravinářský (pivo)</a:t>
            </a:r>
          </a:p>
          <a:p>
            <a:r>
              <a:rPr lang="cs-CZ" dirty="0" smtClean="0"/>
              <a:t>Keramika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r>
              <a:rPr lang="cs-CZ" dirty="0" smtClean="0"/>
              <a:t>Obilniny, řepka olejka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Zajímavá místa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Plzeňský prazdroj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/>
        <p:txBody>
          <a:bodyPr/>
          <a:lstStyle/>
          <a:p>
            <a:r>
              <a:rPr lang="cs-CZ" dirty="0" smtClean="0"/>
              <a:t>Kladruby</a:t>
            </a:r>
            <a:endParaRPr lang="cs-CZ" dirty="0"/>
          </a:p>
        </p:txBody>
      </p:sp>
      <p:pic>
        <p:nvPicPr>
          <p:cNvPr id="7" name="Zástupný symbol pro obsah 6" descr="liberec.jpeg"/>
          <p:cNvPicPr>
            <a:picLocks noGrp="1" noChangeAspect="1"/>
          </p:cNvPicPr>
          <p:nvPr>
            <p:ph sz="quarter" idx="2"/>
          </p:nvPr>
        </p:nvPicPr>
        <p:blipFill>
          <a:blip r:embed="rId2" cstate="print"/>
          <a:stretch>
            <a:fillRect/>
          </a:stretch>
        </p:blipFill>
        <p:spPr>
          <a:xfrm>
            <a:off x="0" y="2276872"/>
            <a:ext cx="4264474" cy="3198356"/>
          </a:xfrm>
        </p:spPr>
      </p:pic>
      <p:pic>
        <p:nvPicPr>
          <p:cNvPr id="8" name="Zástupný symbol pro obsah 7" descr="liberec ještěd.jpg"/>
          <p:cNvPicPr>
            <a:picLocks noGrp="1" noChangeAspect="1"/>
          </p:cNvPicPr>
          <p:nvPr>
            <p:ph sz="quarter" idx="4"/>
          </p:nvPr>
        </p:nvPicPr>
        <p:blipFill>
          <a:blip r:embed="rId3" cstate="print"/>
          <a:stretch>
            <a:fillRect/>
          </a:stretch>
        </p:blipFill>
        <p:spPr>
          <a:xfrm>
            <a:off x="4283968" y="2276872"/>
            <a:ext cx="4860032" cy="2521141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Osobnosti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Jan Jakub Ryba</a:t>
            </a:r>
          </a:p>
          <a:p>
            <a:r>
              <a:rPr lang="cs-CZ" dirty="0" smtClean="0"/>
              <a:t>Václav Matěj Kramerius</a:t>
            </a:r>
          </a:p>
          <a:p>
            <a:r>
              <a:rPr lang="cs-CZ" dirty="0" smtClean="0"/>
              <a:t>Spejbl a Hurvínek</a:t>
            </a:r>
          </a:p>
          <a:p>
            <a:r>
              <a:rPr lang="cs-CZ" smtClean="0"/>
              <a:t>Miroslav Horníček</a:t>
            </a:r>
            <a:endParaRPr lang="cs-CZ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just"/>
            <a:r>
              <a:rPr lang="cs-CZ" dirty="0" smtClean="0"/>
              <a:t>Pracovní list - </a:t>
            </a:r>
            <a:r>
              <a:rPr lang="cs-CZ" sz="3100" dirty="0" smtClean="0"/>
              <a:t>zvol a použij libovolnou výtvarnou techniku.</a:t>
            </a:r>
            <a:endParaRPr lang="cs-CZ" sz="31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 Horní Bříze u Plzně se </a:t>
            </a:r>
            <a:r>
              <a:rPr lang="cs-CZ" dirty="0" smtClean="0"/>
              <a:t>vyrábějí kachličky </a:t>
            </a:r>
            <a:r>
              <a:rPr lang="cs-CZ" dirty="0" smtClean="0"/>
              <a:t>a dlaždice. Zahraj si </a:t>
            </a:r>
            <a:endParaRPr lang="cs-CZ" dirty="0" smtClean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</a:t>
            </a:r>
            <a:r>
              <a:rPr lang="cs-CZ" dirty="0" smtClean="0"/>
              <a:t>na designera a </a:t>
            </a:r>
            <a:r>
              <a:rPr lang="cs-CZ" dirty="0" smtClean="0"/>
              <a:t>navrhni svoji </a:t>
            </a:r>
            <a:r>
              <a:rPr lang="cs-CZ" dirty="0" smtClean="0"/>
              <a:t>vlastní kachličku </a:t>
            </a:r>
            <a:r>
              <a:rPr lang="cs-CZ" dirty="0" smtClean="0"/>
              <a:t>do koupelny nebo do kuchyně.</a:t>
            </a:r>
            <a:endParaRPr lang="cs-CZ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554162"/>
            <a:ext cx="8686800" cy="5115198"/>
          </a:xfrm>
        </p:spPr>
        <p:txBody>
          <a:bodyPr>
            <a:normAutofit/>
          </a:bodyPr>
          <a:lstStyle/>
          <a:p>
            <a:r>
              <a:rPr lang="cs-CZ" dirty="0" err="1" smtClean="0"/>
              <a:t>Wikipedia</a:t>
            </a:r>
            <a:r>
              <a:rPr lang="cs-CZ" dirty="0" smtClean="0"/>
              <a:t>. </a:t>
            </a:r>
            <a:r>
              <a:rPr lang="cs-CZ" i="1" dirty="0" err="1" smtClean="0"/>
              <a:t>Wikipedia</a:t>
            </a:r>
            <a:r>
              <a:rPr lang="cs-CZ" dirty="0" smtClean="0"/>
              <a:t> [online]. [cit. 2012-01-07]. Dostupné z: http://cs.wikipedia.org/wiki/Plze%C5%88sk%C3%BD_krajsky-kraj%AD_n%C3%A1dr%C5%BE_Lipno </a:t>
            </a:r>
          </a:p>
          <a:p>
            <a:r>
              <a:rPr lang="cs-CZ" dirty="0" err="1" smtClean="0"/>
              <a:t>Spravnimapa</a:t>
            </a:r>
            <a:r>
              <a:rPr lang="cs-CZ" dirty="0" smtClean="0"/>
              <a:t>-topograf. </a:t>
            </a:r>
            <a:r>
              <a:rPr lang="cs-CZ" i="1" dirty="0" err="1" smtClean="0"/>
              <a:t>Spravnimapa</a:t>
            </a:r>
            <a:r>
              <a:rPr lang="cs-CZ" i="1" dirty="0" smtClean="0"/>
              <a:t>-topograf</a:t>
            </a:r>
            <a:r>
              <a:rPr lang="cs-CZ" dirty="0" smtClean="0"/>
              <a:t> [online]. [cit. 2012-01-07]. </a:t>
            </a:r>
            <a:r>
              <a:rPr lang="cs-CZ" smtClean="0"/>
              <a:t>Dostupné z: http://spravnimapa.topograf.cz/plzensky-kraj 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Materiál lze využít jako prezentaci nového učiva či k procvičování, prohlubování či opakování již probraného učiva.</a:t>
            </a:r>
          </a:p>
          <a:p>
            <a:r>
              <a:rPr lang="cs-CZ" dirty="0" smtClean="0"/>
              <a:t>Pracovní list je určen pro samostatnou práci žáků s možností volby výtvarné techniky.</a:t>
            </a:r>
            <a:endParaRPr lang="cs-CZ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Lití písma">
  <a:themeElements>
    <a:clrScheme name="Aspekt">
      <a:dk1>
        <a:sysClr val="windowText" lastClr="000000"/>
      </a:dk1>
      <a:lt1>
        <a:sysClr val="window" lastClr="FFFFFF"/>
      </a:lt1>
      <a:dk2>
        <a:srgbClr val="323232"/>
      </a:dk2>
      <a:lt2>
        <a:srgbClr val="E3DED1"/>
      </a:lt2>
      <a:accent1>
        <a:srgbClr val="F07F09"/>
      </a:accent1>
      <a:accent2>
        <a:srgbClr val="9F2936"/>
      </a:accent2>
      <a:accent3>
        <a:srgbClr val="1B587C"/>
      </a:accent3>
      <a:accent4>
        <a:srgbClr val="4E8542"/>
      </a:accent4>
      <a:accent5>
        <a:srgbClr val="604878"/>
      </a:accent5>
      <a:accent6>
        <a:srgbClr val="C19859"/>
      </a:accent6>
      <a:hlink>
        <a:srgbClr val="6B9F25"/>
      </a:hlink>
      <a:folHlink>
        <a:srgbClr val="B26B02"/>
      </a:folHlink>
    </a:clrScheme>
    <a:fontScheme name="Lití písma">
      <a:majorFont>
        <a:latin typeface="Rockwell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微軟正黑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Rockwell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標楷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Lití písma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80000"/>
              </a:schemeClr>
            </a:gs>
            <a:gs pos="62000">
              <a:schemeClr val="phClr">
                <a:tint val="30000"/>
                <a:satMod val="180000"/>
              </a:schemeClr>
            </a:gs>
            <a:gs pos="100000">
              <a:schemeClr val="phClr">
                <a:tint val="22000"/>
                <a:satMod val="18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58000"/>
                <a:satMod val="150000"/>
              </a:schemeClr>
            </a:gs>
            <a:gs pos="72000">
              <a:schemeClr val="phClr">
                <a:tint val="90000"/>
                <a:satMod val="135000"/>
              </a:schemeClr>
            </a:gs>
            <a:gs pos="100000">
              <a:schemeClr val="phClr">
                <a:tint val="8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80000"/>
            </a:schemeClr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000000"/>
            </a:lightRig>
          </a:scene3d>
          <a:sp3d prstMaterial="matte">
            <a:bevelT w="63500" h="63500" prst="coolSlan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5000"/>
                <a:satMod val="400000"/>
              </a:schemeClr>
            </a:gs>
            <a:gs pos="20000">
              <a:schemeClr val="phClr">
                <a:tint val="80000"/>
                <a:satMod val="355000"/>
              </a:schemeClr>
            </a:gs>
            <a:gs pos="100000">
              <a:schemeClr val="phClr">
                <a:tint val="95000"/>
                <a:shade val="55000"/>
                <a:satMod val="355000"/>
              </a:schemeClr>
            </a:gs>
          </a:gsLst>
          <a:path path="circle">
            <a:fillToRect l="67500" t="35000" r="32500" b="65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0"/>
                <a:satMod val="120000"/>
              </a:schemeClr>
              <a:schemeClr val="phClr">
                <a:tint val="70000"/>
                <a:satMod val="250000"/>
              </a:schemeClr>
            </a:duotone>
          </a:blip>
          <a:tile tx="0" ty="0" sx="50000" sy="50000" flip="none" algn="t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Foundry</Template>
  <TotalTime>71</TotalTime>
  <Words>226</Words>
  <Application>Microsoft Office PowerPoint</Application>
  <PresentationFormat>Předvádění na obrazovce (4:3)</PresentationFormat>
  <Paragraphs>44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Lití písma</vt:lpstr>
      <vt:lpstr>Prezentace aplikace PowerPoint</vt:lpstr>
      <vt:lpstr>Plzeňský kraj</vt:lpstr>
      <vt:lpstr>Prezentace aplikace PowerPoint</vt:lpstr>
      <vt:lpstr>Základní informace</vt:lpstr>
      <vt:lpstr>Povrch</vt:lpstr>
      <vt:lpstr>Vodstvo</vt:lpstr>
      <vt:lpstr>Hospodářství</vt:lpstr>
      <vt:lpstr>Zajímavá místa</vt:lpstr>
      <vt:lpstr>Osobnosti</vt:lpstr>
      <vt:lpstr>Pracovní list - zvol a použij libovolnou výtvarnou techniku.</vt:lpstr>
      <vt:lpstr>Citace:</vt:lpstr>
      <vt:lpstr>Anotace: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Liberecký kraj</dc:title>
  <cp:lastModifiedBy>Učitel</cp:lastModifiedBy>
  <cp:revision>26</cp:revision>
  <dcterms:modified xsi:type="dcterms:W3CDTF">2012-03-08T15:47:40Z</dcterms:modified>
</cp:coreProperties>
</file>