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6" r:id="rId3"/>
    <p:sldId id="257" r:id="rId4"/>
    <p:sldId id="258" r:id="rId5"/>
    <p:sldId id="268" r:id="rId6"/>
    <p:sldId id="269" r:id="rId7"/>
    <p:sldId id="272" r:id="rId8"/>
    <p:sldId id="260" r:id="rId9"/>
    <p:sldId id="259" r:id="rId10"/>
    <p:sldId id="273" r:id="rId11"/>
    <p:sldId id="274" r:id="rId12"/>
    <p:sldId id="263" r:id="rId13"/>
    <p:sldId id="275" r:id="rId14"/>
    <p:sldId id="277" r:id="rId15"/>
    <p:sldId id="276" r:id="rId16"/>
    <p:sldId id="265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AAF323F-2F70-401F-9F37-E92F2C8CDC75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0C2E71-1BB7-4463-B414-805EFBCCE8D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gif"/><Relationship Id="rId3" Type="http://schemas.openxmlformats.org/officeDocument/2006/relationships/image" Target="../media/image20.gif"/><Relationship Id="rId7" Type="http://schemas.openxmlformats.org/officeDocument/2006/relationships/image" Target="../media/image2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gif"/><Relationship Id="rId5" Type="http://schemas.openxmlformats.org/officeDocument/2006/relationships/image" Target="../media/image22.gif"/><Relationship Id="rId4" Type="http://schemas.openxmlformats.org/officeDocument/2006/relationships/image" Target="../media/image21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87" y="5589240"/>
            <a:ext cx="81756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42976" y="2071678"/>
            <a:ext cx="723159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Výchova ke zdraví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4574831"/>
            <a:ext cx="758483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VY_32_INOVACE_05_20_nekvalitní voda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339149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61000">
              <a:srgbClr val="FFC0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27784" y="632578"/>
            <a:ext cx="588930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dirty="0" smtClean="0">
                <a:ln w="24500" cmpd="dbl">
                  <a:solidFill>
                    <a:schemeClr val="bg1"/>
                  </a:solidFill>
                  <a:prstDash val="solid"/>
                  <a:miter lim="800000"/>
                </a:ln>
                <a:solidFill>
                  <a:srgbClr val="00FF00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Nekvalitní voda</a:t>
            </a:r>
            <a:endParaRPr lang="cs-CZ" sz="6000" b="1" dirty="0">
              <a:ln w="24500" cmpd="dbl">
                <a:solidFill>
                  <a:schemeClr val="bg1"/>
                </a:solidFill>
                <a:prstDash val="solid"/>
                <a:miter lim="800000"/>
              </a:ln>
              <a:solidFill>
                <a:srgbClr val="00FF00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0782" y="5805264"/>
            <a:ext cx="8560324" cy="477054"/>
          </a:xfrm>
          <a:prstGeom prst="rect">
            <a:avLst/>
          </a:prstGeom>
          <a:gradFill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0"/>
          </a:gradFill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rgbClr val="FFFF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Do zdravého životního stylu by neměla patřit nekvalitní voda </a:t>
            </a:r>
            <a:endParaRPr lang="cs-CZ" sz="2500" dirty="0">
              <a:solidFill>
                <a:srgbClr val="FFFF00"/>
              </a:solidFill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44140"/>
            <a:ext cx="2019300" cy="2905125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9" name="Picture 5" descr="http://www.maan-ctr.org/magazine/Archive/Issue8/Friends/pictures/f10_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39552">
            <a:off x="-684584" y="11707"/>
            <a:ext cx="3810000" cy="2390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image.shutterstock.com/display_pic_with_logo/565327/565327,1285396761,1/stock-vector-drop-of-dirty-water-6164852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27" y="2837081"/>
            <a:ext cx="2617605" cy="27339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http://www.greenprm.com/imagescontent/childdirtywater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583" y="2132856"/>
            <a:ext cx="2080347" cy="31276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3555309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08520" y="1412776"/>
            <a:ext cx="88924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Část lidské populace omezuje přístup k pitné vodě. Znečištěním vodních toků a nádrží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je jeden z největších problémů současného světa;  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zhoršuje se tím kvalita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vodních ekosystémů i ekosystémů v jejich okolí. Znečištění vody lze v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minimalizovat metodami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 čištění odpadních vod.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3929066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1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Do oceánu je vypuštěno ročně okolo…</a:t>
            </a:r>
          </a:p>
          <a:p>
            <a:r>
              <a:rPr lang="cs-CZ" sz="21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2,6 mil.kg arzenu…</a:t>
            </a:r>
          </a:p>
          <a:p>
            <a:r>
              <a:rPr lang="cs-CZ" sz="21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2,5 mil.kg zinku…</a:t>
            </a:r>
          </a:p>
          <a:p>
            <a:r>
              <a:rPr lang="cs-CZ" sz="21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81 tisíc kg rtuti…</a:t>
            </a:r>
          </a:p>
          <a:p>
            <a:r>
              <a:rPr lang="cs-CZ" sz="21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3,7 tisíc kg olova…</a:t>
            </a:r>
          </a:p>
        </p:txBody>
      </p:sp>
      <p:pic>
        <p:nvPicPr>
          <p:cNvPr id="3074" name="Picture 2" descr="Soubor:Water pollu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390383"/>
            <a:ext cx="3687546" cy="320816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rimapataci.estranky.cz/img/picture/7/smajlik4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39818">
            <a:off x="7246988" y="260648"/>
            <a:ext cx="1557436" cy="134458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1473779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rgbClr val="FFC000"/>
          </a:fgClr>
          <a:bgClr>
            <a:schemeClr val="tx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9982" y="908720"/>
            <a:ext cx="6764306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Znečištění vody je velký celosvětový problém.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14.000 lidí denně zemře v důsledku znečištění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vody. Nejen,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existují akutní problémy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rozvojových zemí,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 se znečištěním vody se potýkají i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vyspělé země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17362"/>
            <a:ext cx="1419225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http://4.bp.blogspot.com/_ADRmrYvUMok/S98bTyMXdDI/AAAAAAAAACU/MHFm_WM1FO4/s1600/Dirty_water_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7409">
            <a:off x="285787" y="3609647"/>
            <a:ext cx="2808312" cy="31402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us.123rf.com/400wm/400/400/jarekm/jarekm0808/jarekm080800038/3504468-very-dirty-water-backgroun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27338">
            <a:off x="3990808" y="3690671"/>
            <a:ext cx="4896544" cy="32684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9084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90">
          <a:fgClr>
            <a:schemeClr val="accent2">
              <a:lumMod val="60000"/>
              <a:lumOff val="40000"/>
            </a:schemeClr>
          </a:fgClr>
          <a:bgClr>
            <a:schemeClr val="tx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3286124"/>
            <a:ext cx="7870454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300" b="1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Znečišťování vody, má mnoho příčin a různou charakteristiku.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přírodní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jevy, jako jsou </a:t>
            </a:r>
            <a:r>
              <a:rPr lang="cs-CZ" sz="23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sopky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přemnožení řas a </a:t>
            </a:r>
            <a:r>
              <a:rPr lang="cs-CZ" sz="23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sinic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bouře, </a:t>
            </a:r>
            <a:r>
              <a:rPr lang="cs-CZ" sz="23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zemětřesení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způsobují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změny </a:t>
            </a:r>
            <a:r>
              <a:rPr lang="cs-CZ" sz="2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v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kvalitě vody a ekologickém stavu vod. </a:t>
            </a:r>
          </a:p>
        </p:txBody>
      </p:sp>
      <p:pic>
        <p:nvPicPr>
          <p:cNvPr id="3074" name="Picture 2" descr="http://media.novinky.cz/841/228417-original1-jbpl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81144">
            <a:off x="160102" y="470985"/>
            <a:ext cx="2752778" cy="2376264"/>
          </a:xfrm>
          <a:prstGeom prst="rect">
            <a:avLst/>
          </a:prstGeom>
          <a:noFill/>
          <a:effectLst>
            <a:glow rad="228600">
              <a:schemeClr val="accent3">
                <a:satMod val="175000"/>
              </a:schemeClr>
            </a:glo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vesmir.info/images/clanky2/sopka-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53648">
            <a:off x="3347864" y="439850"/>
            <a:ext cx="2975111" cy="2438534"/>
          </a:xfrm>
          <a:prstGeom prst="rect">
            <a:avLst/>
          </a:prstGeom>
          <a:noFill/>
          <a:effectLst>
            <a:glow rad="228600">
              <a:schemeClr val="accent1">
                <a:satMod val="175000"/>
              </a:schemeClr>
            </a:glo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image.tn.nova.cz/media/images/750x750/Dec2009/585452.jpg?d41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8485">
            <a:off x="6643972" y="361803"/>
            <a:ext cx="2382505" cy="2520280"/>
          </a:xfrm>
          <a:prstGeom prst="rect">
            <a:avLst/>
          </a:prstGeom>
          <a:noFill/>
          <a:effectLst>
            <a:glow rad="228600">
              <a:schemeClr val="accent4">
                <a:satMod val="175000"/>
              </a:schemeClr>
            </a:glo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9896548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8677" y="2794546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425843" y="2794546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85883" y="2794546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145923" y="2794546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04465" y="2794546"/>
            <a:ext cx="360040" cy="360040"/>
          </a:xfrm>
          <a:prstGeom prst="rect">
            <a:avLst/>
          </a:prstGeom>
          <a:solidFill>
            <a:srgbClr val="00B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88677" y="2434506"/>
            <a:ext cx="337166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088677" y="2081337"/>
            <a:ext cx="337166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25843" y="2441377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425843" y="3507755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5843" y="315458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85883" y="3494013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85883" y="3140844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785883" y="4207222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785883" y="3854053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85883" y="4567262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145923" y="243450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145923" y="207446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149156" y="3500884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149156" y="3147715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509196" y="3154784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509196" y="3854251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09196" y="3501082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04465" y="172604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504465" y="2425513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04465" y="2072344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128859" y="1727444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457425" y="2063052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820671" y="172078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172696" y="1695607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37650" y="135671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799964" y="243450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799964" y="2074466"/>
            <a:ext cx="360040" cy="360040"/>
          </a:xfrm>
          <a:prstGeom prst="rect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http://bravenec.org/pics/kos-velky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-235723"/>
            <a:ext cx="3754852" cy="28011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ksport.cz/shopksport/files/products/stelvio_816.pn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08387"/>
            <a:ext cx="4572000" cy="33337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2990732" y="5373216"/>
            <a:ext cx="309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948264" y="1211863"/>
            <a:ext cx="2776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pic>
        <p:nvPicPr>
          <p:cNvPr id="4102" name="Picture 6" descr="http://nd05.jxs.cz/992/735/366a892c4c_80638306_o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094" y="3429198"/>
            <a:ext cx="3886197" cy="33129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8100392" y="5557882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pic>
        <p:nvPicPr>
          <p:cNvPr id="4104" name="Picture 8" descr="http://fitness-muscle.info/wp-content/uploads/2011/10/101311_1958_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50" y="-26952"/>
            <a:ext cx="2552603" cy="18009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6" name="Šipka doprava 35"/>
          <p:cNvSpPr/>
          <p:nvPr/>
        </p:nvSpPr>
        <p:spPr>
          <a:xfrm rot="19656953">
            <a:off x="1423020" y="1541890"/>
            <a:ext cx="504056" cy="362461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2641453" y="504174"/>
            <a:ext cx="3193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pic>
        <p:nvPicPr>
          <p:cNvPr id="4106" name="Picture 10" descr="http://svetpohladnic.sk/pohladnice/obrazky/kobylka-vilko-sle00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6825" y="1856109"/>
            <a:ext cx="2901439" cy="217607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TextovéPole 47"/>
          <p:cNvSpPr txBox="1"/>
          <p:nvPr/>
        </p:nvSpPr>
        <p:spPr>
          <a:xfrm>
            <a:off x="4425165" y="3893383"/>
            <a:ext cx="304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29804012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/>
      <p:bldP spid="28" grpId="0"/>
      <p:bldP spid="29" grpId="0"/>
      <p:bldP spid="30" grpId="0"/>
      <p:bldP spid="31" grpId="0"/>
      <p:bldP spid="34" grpId="0" animBg="1"/>
      <p:bldP spid="35" grpId="0" animBg="1"/>
      <p:bldP spid="40" grpId="0"/>
      <p:bldP spid="41" grpId="0"/>
      <p:bldP spid="43" grpId="0"/>
      <p:bldP spid="36" grpId="0" animBg="1"/>
      <p:bldP spid="46" grpId="0"/>
      <p:bldP spid="4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>
            <a:off x="2088677" y="2794546"/>
            <a:ext cx="1775828" cy="360040"/>
            <a:chOff x="2088677" y="2794546"/>
            <a:chExt cx="1775828" cy="360040"/>
          </a:xfrm>
        </p:grpSpPr>
        <p:sp>
          <p:nvSpPr>
            <p:cNvPr id="2" name="Obdélník 1"/>
            <p:cNvSpPr/>
            <p:nvPr/>
          </p:nvSpPr>
          <p:spPr>
            <a:xfrm>
              <a:off x="2088677" y="2794546"/>
              <a:ext cx="360040" cy="36004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500" dirty="0" smtClean="0">
                  <a:solidFill>
                    <a:srgbClr val="FFFF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25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425843" y="2794546"/>
              <a:ext cx="360040" cy="36004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500" dirty="0" smtClean="0">
                  <a:solidFill>
                    <a:srgbClr val="FFFF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</a:t>
              </a:r>
              <a:endParaRPr lang="cs-CZ" sz="25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" name="Obdélník 3"/>
            <p:cNvSpPr/>
            <p:nvPr/>
          </p:nvSpPr>
          <p:spPr>
            <a:xfrm>
              <a:off x="2785883" y="2794546"/>
              <a:ext cx="360040" cy="36004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500" dirty="0" smtClean="0">
                  <a:solidFill>
                    <a:srgbClr val="FFFF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endParaRPr lang="cs-CZ" sz="25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3145923" y="2794546"/>
              <a:ext cx="360040" cy="36004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500" dirty="0" smtClean="0">
                  <a:solidFill>
                    <a:srgbClr val="FFFF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</a:t>
              </a:r>
              <a:endParaRPr lang="cs-CZ" sz="25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3504465" y="2794546"/>
              <a:ext cx="360040" cy="360040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500" dirty="0" smtClean="0">
                  <a:solidFill>
                    <a:srgbClr val="FFFF0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endParaRPr lang="cs-CZ" sz="25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5122" name="Picture 2" descr="bellleft.gif (15244 bytes)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4"/>
            <a:ext cx="781050" cy="752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bellrght.gif (11959 bytes)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1124744"/>
            <a:ext cx="781050" cy="7524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17" y="1877220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794546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608" y="5389984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4897" y="210344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077" y="52809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46470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42" y="5999584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bell.gif (3951 bytes)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697" y="1481359"/>
            <a:ext cx="762000" cy="57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8" descr="bell.gif (3951 bytes)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717" y="1793725"/>
            <a:ext cx="762000" cy="57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8" descr="bell.gif (3951 bytes)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5890575"/>
            <a:ext cx="762000" cy="57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8" descr="bell.gif (3951 bytes)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8190" y="5057549"/>
            <a:ext cx="762000" cy="57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ochz04.gif (13944 bytes)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442" y="3573016"/>
            <a:ext cx="1047750" cy="76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10" descr="hochz04.gif (13944 bytes)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066" y="1005109"/>
            <a:ext cx="1047750" cy="76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ochz05.gif (10198 bytes)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62" y="4475584"/>
            <a:ext cx="904875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ochz05.gif (10198 bytes)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279" y="374359"/>
            <a:ext cx="904875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10" descr="hochz04.gif (13944 bytes)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095" y="4094584"/>
            <a:ext cx="1047750" cy="76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12" descr="hochz05.gif (10198 bytes)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687" y="1856070"/>
            <a:ext cx="904875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6" descr="bell1-a.gif (42813 bytes)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299" y="3003800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8" descr="bell.gif (3951 bytes)"/>
          <p:cNvPicPr>
            <a:picLocks noChangeAspect="1" noChangeArrowheads="1" noCrop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199" y="3118395"/>
            <a:ext cx="762000" cy="5715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10" descr="hochz04.gif (13944 bytes)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458" y="4094584"/>
            <a:ext cx="1047750" cy="762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12" descr="hochz05.gif (10198 bytes)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2047" y="5858222"/>
            <a:ext cx="904875" cy="609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790513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12000">
              <a:srgbClr val="D49E6C"/>
            </a:gs>
            <a:gs pos="33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storage0.dms.mediafax.cz/media/1/1/3614/3012987/1/voda.jpg?width=300&amp;height=30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8" y="116632"/>
            <a:ext cx="4498247" cy="33736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humbs.dreamstime.com/thumb_310/1220960604Nq375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8038"/>
            <a:ext cx="4626571" cy="30689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humbs.dreamstime.com/thumb_453/1258357426xGZfR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8164" y="217694"/>
            <a:ext cx="3816424" cy="50788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9084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UpDiag">
          <a:fgClr>
            <a:srgbClr val="FFC0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836712"/>
            <a:ext cx="784887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smtClean="0"/>
              <a:t>Znečištění</a:t>
            </a:r>
          </a:p>
          <a:p>
            <a:pPr marL="342900" indent="-342900">
              <a:buFont typeface="Wingdings" pitchFamily="2" charset="2"/>
              <a:buChar char="Ø"/>
            </a:pPr>
            <a:endParaRPr lang="cs-CZ" sz="2400" b="1" dirty="0"/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půdními a jílovitými částicemi </a:t>
            </a:r>
            <a:r>
              <a:rPr lang="cs-CZ" sz="2200" b="1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- např</a:t>
            </a:r>
            <a:r>
              <a:rPr lang="cs-CZ" sz="2200" b="1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 následkem eroze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toxickými </a:t>
            </a:r>
            <a:r>
              <a:rPr lang="cs-CZ" sz="22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látkami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anorganickými průmyslovými kaly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00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průmyslovými tuky a oleji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00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radioaktivitou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teplem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b="1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mikrobiálním znečištěním (patogenními zárodky)</a:t>
            </a:r>
          </a:p>
        </p:txBody>
      </p:sp>
      <p:pic>
        <p:nvPicPr>
          <p:cNvPr id="4098" name="Picture 2" descr="Soubor:20060402 waikiki sewa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410073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89084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5000"/>
              </a:schemeClr>
            </a:gs>
            <a:gs pos="100000">
              <a:schemeClr val="accent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9" y="3933056"/>
            <a:ext cx="90965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ASUWAČÓADASTOXICKÉLAKA</a:t>
            </a:r>
          </a:p>
          <a:p>
            <a:r>
              <a:rPr lang="cs-CZ" sz="40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HALÁTKYLAWUZRALRAŘEPOHKMY</a:t>
            </a:r>
            <a:endParaRPr lang="cs-CZ" sz="40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3365" y="980728"/>
            <a:ext cx="81131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Najdi v textu 2 skrytá slova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69783" y="1700808"/>
            <a:ext cx="1109599" cy="2646878"/>
          </a:xfrm>
          <a:prstGeom prst="rect">
            <a:avLst/>
          </a:prstGeom>
          <a:noFill/>
          <a:effectLst>
            <a:glow rad="1905000">
              <a:schemeClr val="bg1"/>
            </a:glow>
          </a:effectLst>
        </p:spPr>
        <p:txBody>
          <a:bodyPr wrap="none" rtlCol="0">
            <a:spAutoFit/>
          </a:bodyPr>
          <a:lstStyle/>
          <a:p>
            <a:r>
              <a:rPr lang="cs-CZ" sz="16600" dirty="0" smtClean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?</a:t>
            </a:r>
            <a:endParaRPr lang="cs-CZ" sz="16600" dirty="0">
              <a:effectLst>
                <a:glow rad="101600">
                  <a:schemeClr val="bg1">
                    <a:alpha val="60000"/>
                  </a:schemeClr>
                </a:glo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69455" y="2424082"/>
            <a:ext cx="5854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?</a:t>
            </a:r>
            <a:endParaRPr lang="cs-CZ" sz="72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44658" y="2424081"/>
            <a:ext cx="5854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?</a:t>
            </a:r>
            <a:endParaRPr lang="cs-CZ" sz="72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0721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25000"/>
              </a:schemeClr>
            </a:gs>
            <a:gs pos="100000">
              <a:schemeClr val="accent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429" y="3933056"/>
            <a:ext cx="909659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ASUWAČÓADAS</a:t>
            </a:r>
            <a:r>
              <a:rPr lang="cs-CZ" sz="40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TOXICKÉ</a:t>
            </a:r>
            <a:r>
              <a:rPr lang="cs-CZ" sz="4000" dirty="0" smtClean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LAKA</a:t>
            </a:r>
            <a:endParaRPr lang="cs-CZ" sz="4000" dirty="0" smtClean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r>
              <a:rPr lang="cs-CZ" sz="4000" dirty="0" smtClean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HA</a:t>
            </a:r>
            <a:r>
              <a:rPr lang="cs-CZ" sz="4000" dirty="0" smtClean="0">
                <a:solidFill>
                  <a:srgbClr val="FF000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LÁTKY</a:t>
            </a:r>
            <a:r>
              <a:rPr lang="cs-CZ" sz="4000" dirty="0" smtClean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LAWUZRALRAŘEPOHKMY</a:t>
            </a:r>
            <a:endParaRPr lang="cs-CZ" sz="4000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08325" y="1611551"/>
            <a:ext cx="771365" cy="2646878"/>
          </a:xfrm>
          <a:prstGeom prst="rect">
            <a:avLst/>
          </a:prstGeom>
          <a:noFill/>
          <a:effectLst>
            <a:glow rad="1905000">
              <a:schemeClr val="bg1"/>
            </a:glow>
          </a:effectLst>
        </p:spPr>
        <p:txBody>
          <a:bodyPr wrap="none" rtlCol="0">
            <a:spAutoFit/>
          </a:bodyPr>
          <a:lstStyle/>
          <a:p>
            <a:r>
              <a:rPr lang="cs-CZ" sz="16600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!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07997" y="2334825"/>
            <a:ext cx="4395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!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83200" y="2334824"/>
            <a:ext cx="4395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!</a:t>
            </a:r>
          </a:p>
        </p:txBody>
      </p:sp>
    </p:spTree>
    <p:extLst>
      <p:ext uri="{BB962C8B-B14F-4D97-AF65-F5344CB8AC3E}">
        <p14:creationId xmlns="" xmlns:p14="http://schemas.microsoft.com/office/powerpoint/2010/main" val="40516236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30000">
              <a:srgbClr val="FF7A00"/>
            </a:gs>
            <a:gs pos="80000">
              <a:srgbClr val="FF03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380266" y="501931"/>
            <a:ext cx="44531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glow rad="228600">
                    <a:srgbClr val="FF0000">
                      <a:alpha val="40000"/>
                    </a:srgbClr>
                  </a:glow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Toxické látky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228600">
                  <a:srgbClr val="FF0000">
                    <a:alpha val="40000"/>
                  </a:srgbClr>
                </a:glow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51520" y="1700808"/>
            <a:ext cx="4572000" cy="646331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Toxické látky mohou </a:t>
            </a:r>
            <a:r>
              <a:rPr lang="cs-CZ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vyvolat 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onemocnění či poškození organismu.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691680" y="3140968"/>
            <a:ext cx="4572000" cy="646331"/>
          </a:xfrm>
          <a:prstGeom prst="rect">
            <a:avLst/>
          </a:prstGeom>
          <a:solidFill>
            <a:srgbClr val="00B0F0"/>
          </a:solidFill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toxické látky </a:t>
            </a:r>
            <a:r>
              <a:rPr lang="cs-CZ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přirozenými součástmi krmiv nebo potravin.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854570" y="5855554"/>
            <a:ext cx="4037910" cy="646331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Látky s toxickými účinky = JEDY </a:t>
            </a:r>
            <a:b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err="1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Jedy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přírodního původu = TOXINY 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68570" y="4653136"/>
            <a:ext cx="4572000" cy="646331"/>
          </a:xfrm>
          <a:prstGeom prst="rect">
            <a:avLst/>
          </a:prstGeom>
          <a:solidFill>
            <a:srgbClr val="00FF00"/>
          </a:solidFill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organismu se dostávají nejčastěji ústy, </a:t>
            </a:r>
            <a:r>
              <a:rPr lang="cs-CZ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kůží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sliznicemi a při dýchání.</a:t>
            </a:r>
            <a:r>
              <a:rPr lang="cs-CZ" b="1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</p:txBody>
      </p:sp>
      <p:pic>
        <p:nvPicPr>
          <p:cNvPr id="6146" name="Picture 2" descr="http://www.biohazard-paint.eu/images/093301-grunge-brushed-metal-pewter-icon-signs-warning-biohazar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2656"/>
            <a:ext cx="3875112" cy="3875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biohazard-paint.eu/images/093301-grunge-brushed-metal-pewter-icon-signs-warning-biohazar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2576" y="3573016"/>
            <a:ext cx="3875112" cy="38751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919075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1244" y="908720"/>
            <a:ext cx="9144000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Toxické látky mají různé účinky na živé organismy – tzv. biologické </a:t>
            </a:r>
            <a:r>
              <a:rPr lang="cs-CZ" sz="2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reflection blurRad="6350" stA="50000" endA="300" endPos="50000" dist="29997" dir="5400000" sy="-100000" algn="bl" rotWithShape="0"/>
                </a:effectLst>
              </a:rPr>
              <a:t>účinky</a:t>
            </a:r>
            <a:endParaRPr lang="cs-CZ" sz="22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  <a:reflection blurRad="6350" stA="50000" endA="300" endPos="50000" dist="29997" dir="5400000" sy="-100000" algn="bl" rotWithShape="0"/>
              </a:effectLst>
            </a:endParaRPr>
          </a:p>
          <a:p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sz="2400" b="1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TOXICKÉ ÚČINKY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>
                <a:solidFill>
                  <a:srgbClr val="FF0000"/>
                </a:solidFill>
              </a:rPr>
              <a:t>• akutní – po jednorázovém podání toxinu 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• pozdní – např. chronické – po opakovaném nebo neustálém podávání toxické látky 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/>
            </a:r>
            <a:br>
              <a:rPr lang="cs-CZ" dirty="0"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</a:br>
            <a:r>
              <a:rPr lang="cs-CZ" sz="2400" b="1" dirty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TOXICKÉ LÁTKY </a:t>
            </a:r>
            <a:endParaRPr lang="cs-CZ" sz="2400" b="1" dirty="0" smtClean="0">
              <a:solidFill>
                <a:srgbClr val="FF0000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• látky toxické pro všechny jedince </a:t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rgbClr val="FF0000"/>
                </a:solidFill>
              </a:rPr>
              <a:t>• látky vyvolávající potravní nesnášenlivost (intoleranci) – toxické jen pro určité jedince </a:t>
            </a:r>
          </a:p>
        </p:txBody>
      </p:sp>
      <p:pic>
        <p:nvPicPr>
          <p:cNvPr id="7170" name="Picture 2" descr="http://www.mawhopon.net/upload/image/basic_photo/3(28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68960"/>
            <a:ext cx="1966745" cy="2952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i.lidovky.cz/10/043/lngal/MTR32bf02_p201004280287901%5b2%5d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090998"/>
            <a:ext cx="5885390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4737890"/>
            <a:ext cx="7829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ROPA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451137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25727" y="104815"/>
            <a:ext cx="504056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25727" y="586981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25727" y="1091037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25727" y="1595093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129783" y="104815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129783" y="586981"/>
            <a:ext cx="504056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633839" y="586981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129783" y="1091037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33839" y="1091037"/>
            <a:ext cx="504056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37895" y="1091037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23706" y="1595093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5627762" y="1595093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6131818" y="1595093"/>
            <a:ext cx="504056" cy="48216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635874" y="1595093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635874" y="2077259"/>
            <a:ext cx="504056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139930" y="2077259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É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629797" y="2581315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7133853" y="2581315"/>
            <a:ext cx="504056" cy="50405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7637909" y="2581315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627762" y="104815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125741" y="104815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629797" y="104815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131818" y="597926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635874" y="597926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7133853" y="586981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7637909" y="586981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614812" y="1101982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112791" y="1101982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7133853" y="1584148"/>
            <a:ext cx="504056" cy="48216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7637909" y="2067418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8135888" y="2067418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8639944" y="2067418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8141965" y="2571474"/>
            <a:ext cx="504056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TextovéPole 64"/>
          <p:cNvSpPr txBox="1"/>
          <p:nvPr/>
        </p:nvSpPr>
        <p:spPr>
          <a:xfrm>
            <a:off x="4360045" y="138097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319971" y="59287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3339635" y="1139537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315162" y="161564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336127" y="2144621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320097" y="264867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39030"/>
            <a:ext cx="2376264" cy="3470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2" name="TextovéPole 71"/>
          <p:cNvSpPr txBox="1"/>
          <p:nvPr/>
        </p:nvSpPr>
        <p:spPr>
          <a:xfrm>
            <a:off x="-37255" y="3139111"/>
            <a:ext cx="256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8196" name="Picture 4" descr="http://www.mam-shop.cz/images_news/25_1_sma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254" y="4266936"/>
            <a:ext cx="3857746" cy="2897449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4" name="TextovéPole 73"/>
          <p:cNvSpPr txBox="1"/>
          <p:nvPr/>
        </p:nvSpPr>
        <p:spPr>
          <a:xfrm>
            <a:off x="7591679" y="4426687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8198" name="Picture 6" descr="http://www.body-philosophy.net/files/iyl_0712_health_knees3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22" y="345898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Šipka dolů 70"/>
          <p:cNvSpPr/>
          <p:nvPr/>
        </p:nvSpPr>
        <p:spPr>
          <a:xfrm>
            <a:off x="1043608" y="249431"/>
            <a:ext cx="492510" cy="675100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TextovéPole 76"/>
          <p:cNvSpPr txBox="1"/>
          <p:nvPr/>
        </p:nvSpPr>
        <p:spPr>
          <a:xfrm>
            <a:off x="539552" y="45873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8200" name="Picture 8" descr="http://www.kama.cz/galerie/2024/pletena-cepice-kamakadze-s-ksiltem-k07-default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839" y="2329287"/>
            <a:ext cx="2913607" cy="29136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9" name="TextovéPole 78"/>
          <p:cNvSpPr txBox="1"/>
          <p:nvPr/>
        </p:nvSpPr>
        <p:spPr>
          <a:xfrm>
            <a:off x="4354794" y="296303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73" name="Obdélník 72"/>
          <p:cNvSpPr/>
          <p:nvPr/>
        </p:nvSpPr>
        <p:spPr>
          <a:xfrm>
            <a:off x="3072391" y="4232209"/>
            <a:ext cx="1588897" cy="264687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6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</a:t>
            </a:r>
            <a:endParaRPr lang="cs-CZ" sz="16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3157171" y="4789451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pic>
        <p:nvPicPr>
          <p:cNvPr id="8202" name="Picture 10" descr="http://nd04.jxs.cz/997/708/c51a5dd023_74669462_o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789" y="1633986"/>
            <a:ext cx="2437696" cy="202938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3" name="TextovéPole 82"/>
          <p:cNvSpPr txBox="1"/>
          <p:nvPr/>
        </p:nvSpPr>
        <p:spPr>
          <a:xfrm>
            <a:off x="2847471" y="1707927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188053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9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4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0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4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9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9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31" grpId="0" animBg="1"/>
      <p:bldP spid="32" grpId="0" animBg="1"/>
      <p:bldP spid="33" grpId="0" animBg="1"/>
      <p:bldP spid="34" grpId="0" animBg="1"/>
      <p:bldP spid="38" grpId="0" animBg="1"/>
      <p:bldP spid="39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51" grpId="0" animBg="1"/>
      <p:bldP spid="52" grpId="0" animBg="1"/>
      <p:bldP spid="53" grpId="0" animBg="1"/>
      <p:bldP spid="54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/>
      <p:bldP spid="66" grpId="0"/>
      <p:bldP spid="67" grpId="0"/>
      <p:bldP spid="68" grpId="0"/>
      <p:bldP spid="69" grpId="0"/>
      <p:bldP spid="70" grpId="0"/>
      <p:bldP spid="72" grpId="0"/>
      <p:bldP spid="74" grpId="0"/>
      <p:bldP spid="71" grpId="0" animBg="1"/>
      <p:bldP spid="77" grpId="0"/>
      <p:bldP spid="79" grpId="0"/>
      <p:bldP spid="73" grpId="0"/>
      <p:bldP spid="81" grpId="0"/>
      <p:bldP spid="8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4625727" y="104815"/>
            <a:ext cx="3012182" cy="2980556"/>
            <a:chOff x="4625727" y="104815"/>
            <a:chExt cx="3012182" cy="2980556"/>
          </a:xfrm>
        </p:grpSpPr>
        <p:sp>
          <p:nvSpPr>
            <p:cNvPr id="2" name="Obdélník 1"/>
            <p:cNvSpPr/>
            <p:nvPr/>
          </p:nvSpPr>
          <p:spPr>
            <a:xfrm>
              <a:off x="4625727" y="104815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129783" y="586981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5633839" y="1091037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131818" y="1595093"/>
              <a:ext cx="504056" cy="48216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6635874" y="2077259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7133853" y="2581315"/>
              <a:ext cx="504056" cy="504056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rgbClr val="92D050"/>
                  </a:solidFill>
                  <a:effectLst>
                    <a:glow rad="101600">
                      <a:schemeClr val="tx1">
                        <a:alpha val="60000"/>
                      </a:schemeClr>
                    </a:glow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</a:t>
              </a:r>
              <a:endParaRPr lang="cs-CZ" sz="32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1026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66" y="2582867"/>
            <a:ext cx="1890489" cy="186938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455" y="2449496"/>
            <a:ext cx="1080120" cy="10680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2" y="0"/>
            <a:ext cx="2160240" cy="21361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203" y="-35398"/>
            <a:ext cx="1697878" cy="16789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004" y="-106997"/>
            <a:ext cx="2423120" cy="23960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32" y="5042302"/>
            <a:ext cx="1629632" cy="16114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315" y="4069460"/>
            <a:ext cx="1487016" cy="14704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662" y="4845912"/>
            <a:ext cx="1828240" cy="180782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http://www.soldat-xichts.unas.cz/smile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979" y="4942413"/>
            <a:ext cx="816529" cy="8074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568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11111E-6 L -0.07743 1.11111E-6 C -0.11216 1.11111E-6 -0.15469 0.0706 -0.15469 0.12847 L -0.15469 0.25694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43" y="1284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lumMod val="50000"/>
              </a:schemeClr>
            </a:gs>
            <a:gs pos="50000">
              <a:schemeClr val="accent1">
                <a:lumMod val="60000"/>
                <a:lumOff val="40000"/>
              </a:schemeClr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19872" y="476672"/>
            <a:ext cx="23012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POPIS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2"/>
          <p:cNvSpPr txBox="1"/>
          <p:nvPr/>
        </p:nvSpPr>
        <p:spPr>
          <a:xfrm>
            <a:off x="179512" y="1434500"/>
            <a:ext cx="7250190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3.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4.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6. snímek </a:t>
            </a:r>
            <a:r>
              <a:rPr lang="cs-CZ" sz="2000" dirty="0"/>
              <a:t>–žáci interaktivním perem vyluští </a:t>
            </a:r>
            <a:r>
              <a:rPr lang="cs-CZ" sz="20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7. snímek </a:t>
            </a:r>
            <a:r>
              <a:rPr lang="cs-CZ" sz="2000" dirty="0"/>
              <a:t>–správné řešení </a:t>
            </a:r>
            <a:r>
              <a:rPr lang="cs-CZ" sz="2000" dirty="0" smtClean="0"/>
              <a:t>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8.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9.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10. snímek – žáci interaktivním perem podtrhnou skrytá slova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11. snímek – správné řešení předchozího 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12.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13. snímek </a:t>
            </a:r>
            <a:r>
              <a:rPr lang="cs-CZ" sz="2000" dirty="0"/>
              <a:t>–slouží k </a:t>
            </a:r>
            <a:r>
              <a:rPr lang="cs-CZ" sz="2000" dirty="0" smtClean="0"/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14. snímek </a:t>
            </a:r>
            <a:r>
              <a:rPr lang="cs-CZ" sz="2000" dirty="0"/>
              <a:t>– žáci interaktivním perem vyluští </a:t>
            </a:r>
            <a:r>
              <a:rPr lang="cs-CZ" sz="2000" dirty="0" smtClean="0"/>
              <a:t>tajenku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15. snímek - </a:t>
            </a:r>
            <a:r>
              <a:rPr lang="cs-CZ" sz="2000" dirty="0"/>
              <a:t>správné řešení </a:t>
            </a:r>
            <a:r>
              <a:rPr lang="cs-CZ" sz="2000" dirty="0" smtClean="0"/>
              <a:t>tajenky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16. </a:t>
            </a:r>
            <a:r>
              <a:rPr lang="cs-CZ" sz="2000" dirty="0"/>
              <a:t>snímek </a:t>
            </a:r>
            <a:r>
              <a:rPr lang="cs-CZ" sz="2000" dirty="0" smtClean="0"/>
              <a:t>–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17. snímek - zdroje</a:t>
            </a:r>
            <a:endParaRPr lang="cs-CZ" sz="2000" dirty="0"/>
          </a:p>
          <a:p>
            <a:pPr marL="285750" indent="-285750">
              <a:buFont typeface="Wingdings" pitchFamily="2" charset="2"/>
              <a:buChar char="ü"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151417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53763" y="836712"/>
            <a:ext cx="92525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/>
              <a:t>Snímek č. 1 (kanalizace) - </a:t>
            </a:r>
            <a:r>
              <a:rPr lang="cs-CZ" sz="900" dirty="0"/>
              <a:t>http://cs.wikipedia.org/wiki/Soubor:Water_pollution.jpg</a:t>
            </a:r>
            <a:r>
              <a:rPr lang="cs-CZ" sz="900" dirty="0" smtClean="0"/>
              <a:t> </a:t>
            </a:r>
          </a:p>
          <a:p>
            <a:r>
              <a:rPr lang="cs-CZ" sz="900" dirty="0"/>
              <a:t>Snímek č. </a:t>
            </a:r>
            <a:r>
              <a:rPr lang="cs-CZ" sz="900" dirty="0" smtClean="0"/>
              <a:t>2 (</a:t>
            </a:r>
            <a:r>
              <a:rPr lang="cs-CZ" sz="900" dirty="0" err="1" smtClean="0"/>
              <a:t>vodaI</a:t>
            </a:r>
            <a:r>
              <a:rPr lang="cs-CZ" sz="900" dirty="0" smtClean="0"/>
              <a:t>) - </a:t>
            </a:r>
            <a:r>
              <a:rPr lang="cs-CZ" sz="900" dirty="0"/>
              <a:t>http://storage0.dms.mediafax.cz/media/1/1/3614/3012987/1/voda.jpg?width=300&amp;height=300</a:t>
            </a:r>
          </a:p>
          <a:p>
            <a:r>
              <a:rPr lang="cs-CZ" sz="900" dirty="0"/>
              <a:t>Snímek č. </a:t>
            </a:r>
            <a:r>
              <a:rPr lang="cs-CZ" sz="900" dirty="0" smtClean="0"/>
              <a:t>3 (</a:t>
            </a:r>
            <a:r>
              <a:rPr lang="cs-CZ" sz="900" dirty="0" err="1" smtClean="0"/>
              <a:t>vodaII</a:t>
            </a:r>
            <a:r>
              <a:rPr lang="cs-CZ" sz="900" dirty="0" smtClean="0"/>
              <a:t>) - </a:t>
            </a:r>
            <a:r>
              <a:rPr lang="cs-CZ" sz="900" dirty="0"/>
              <a:t>http://thumbs.dreamstime.com/thumb_310/1220960604Nq375L.jpg</a:t>
            </a:r>
            <a:endParaRPr lang="cs-CZ" sz="900" dirty="0" smtClean="0"/>
          </a:p>
          <a:p>
            <a:r>
              <a:rPr lang="cs-CZ" sz="900" dirty="0"/>
              <a:t>Snímek č. </a:t>
            </a:r>
            <a:r>
              <a:rPr lang="cs-CZ" sz="900" dirty="0" smtClean="0"/>
              <a:t>4 (</a:t>
            </a:r>
            <a:r>
              <a:rPr lang="cs-CZ" sz="900" dirty="0" err="1" smtClean="0"/>
              <a:t>vodaIII</a:t>
            </a:r>
            <a:r>
              <a:rPr lang="cs-CZ" sz="900" dirty="0" smtClean="0"/>
              <a:t>) - </a:t>
            </a:r>
            <a:r>
              <a:rPr lang="cs-CZ" sz="900" dirty="0"/>
              <a:t>http://thumbs.dreamstime.com/thumb_453/1258357426xGZfRM.jpg</a:t>
            </a:r>
            <a:endParaRPr lang="cs-CZ" sz="900" dirty="0" smtClean="0"/>
          </a:p>
          <a:p>
            <a:r>
              <a:rPr lang="cs-CZ" sz="900" dirty="0"/>
              <a:t>Snímek č. </a:t>
            </a:r>
            <a:r>
              <a:rPr lang="cs-CZ" sz="900" dirty="0" smtClean="0"/>
              <a:t>5 (zákaz) - </a:t>
            </a:r>
            <a:r>
              <a:rPr lang="cs-CZ" sz="900" dirty="0"/>
              <a:t>http://</a:t>
            </a:r>
            <a:r>
              <a:rPr lang="cs-CZ" sz="900" dirty="0" smtClean="0"/>
              <a:t>cs.wikipedia.org/wiki/Soubor:20060402_waikiki_sewage.jpg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6 (kapka) - </a:t>
            </a:r>
            <a:r>
              <a:rPr lang="cs-CZ" sz="900" dirty="0"/>
              <a:t>http://thumbs.dreamstime.com/thumb_590/1299858725195h8p.jpg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7 (dítě) - </a:t>
            </a:r>
            <a:r>
              <a:rPr lang="cs-CZ" sz="900" dirty="0"/>
              <a:t>http://www.greenprm.com/imagescontent/childdirtywater.jpg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8 (kapka) - </a:t>
            </a:r>
            <a:r>
              <a:rPr lang="cs-CZ" sz="900" dirty="0"/>
              <a:t>http://image.shutterstock.com/display_pic_with_logo/565327/565327,1285396761,1/stock-vector-drop-of-dirty-water-61648525.jpg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9 (</a:t>
            </a:r>
            <a:r>
              <a:rPr lang="cs-CZ" sz="900" dirty="0" err="1" smtClean="0"/>
              <a:t>dítěII</a:t>
            </a:r>
            <a:r>
              <a:rPr lang="cs-CZ" sz="900" dirty="0" smtClean="0"/>
              <a:t>) - </a:t>
            </a:r>
            <a:r>
              <a:rPr lang="cs-CZ" sz="900" dirty="0"/>
              <a:t>http://4.bp.blogspot.com/_ADRmrYvUMok/S98bTyMXdDI/AAAAAAAAACU/MHFm_WM1FO4/s1600/Dirty_water_2.jpg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10 (kapka) - </a:t>
            </a:r>
            <a:r>
              <a:rPr lang="cs-CZ" sz="900" dirty="0"/>
              <a:t>http://</a:t>
            </a:r>
            <a:r>
              <a:rPr lang="cs-CZ" sz="900" dirty="0" smtClean="0"/>
              <a:t>net.onextrapixel.com/wp-content/uploads/2011/01/19_dirty-water-drop.jpg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11 (sopka) - </a:t>
            </a:r>
            <a:r>
              <a:rPr lang="cs-CZ" sz="900" dirty="0"/>
              <a:t>http://www.vesmir.info/images/clanky2/sopka-01.jpg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12 (sinice) - </a:t>
            </a:r>
            <a:r>
              <a:rPr lang="cs-CZ" sz="900" dirty="0"/>
              <a:t>http://media.novinky.cz/841/228417-original1-jbplt.jpg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13 (zelená voda) - </a:t>
            </a:r>
            <a:r>
              <a:rPr lang="cs-CZ" sz="900" dirty="0"/>
              <a:t>http://us.123rf.com/400wm/400/400/jarekm/jarekm0808/jarekm080800038/3504468-very-dirty-water-background.jpg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14 (zemětřesení) - </a:t>
            </a:r>
            <a:r>
              <a:rPr lang="cs-CZ" sz="900" dirty="0"/>
              <a:t>http://image.tn.nova.cz/media/images/750x750/Dec2009/585452.jpg?d41d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15 (bota) - </a:t>
            </a:r>
            <a:r>
              <a:rPr lang="cs-CZ" sz="900" dirty="0"/>
              <a:t>http://www.ksport.cz/shopksport/files/products/stelvio_816.png.png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16 (kos) - </a:t>
            </a:r>
            <a:r>
              <a:rPr lang="cs-CZ" sz="900" dirty="0"/>
              <a:t>http://bravenec.org/pics/kos-velky.png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17 (loket) - </a:t>
            </a:r>
            <a:r>
              <a:rPr lang="cs-CZ" sz="900" dirty="0"/>
              <a:t>http://fitness-muscle.info/wp-content/uploads/2011/10/101311_1958_3.png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18 (papoušek) - </a:t>
            </a:r>
            <a:r>
              <a:rPr lang="cs-CZ" sz="900" dirty="0"/>
              <a:t>http://</a:t>
            </a:r>
            <a:r>
              <a:rPr lang="cs-CZ" sz="900" dirty="0" smtClean="0"/>
              <a:t>nd05.jxs.cz/992/735/366a892c4c_80638306_o2.png </a:t>
            </a:r>
          </a:p>
          <a:p>
            <a:r>
              <a:rPr lang="cs-CZ" sz="900" dirty="0"/>
              <a:t>Snímek č</a:t>
            </a:r>
            <a:r>
              <a:rPr lang="cs-CZ" sz="900" dirty="0" smtClean="0"/>
              <a:t>. 19 (kobylka) - </a:t>
            </a:r>
            <a:r>
              <a:rPr lang="cs-CZ" sz="900" dirty="0"/>
              <a:t>http://svetpohladnic.sk/pohladnice/obrazky/kobylka-vilko-sle004.jpg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20 (ropa) - </a:t>
            </a:r>
            <a:r>
              <a:rPr lang="cs-CZ" sz="900" dirty="0"/>
              <a:t>http://i.lidovky.cz/10/043/lngal/MTR32bf02_p201004280287901[2].jpg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21 (zelená voda) - </a:t>
            </a:r>
            <a:r>
              <a:rPr lang="cs-CZ" sz="900" dirty="0"/>
              <a:t>http://www.mawhopon.net/upload/image/basic_photo/3(28).jpg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22 (biohazard) - </a:t>
            </a:r>
            <a:r>
              <a:rPr lang="cs-CZ" sz="900" dirty="0"/>
              <a:t>http://www.biohazard-paint.eu/images/093301-grunge-brushed-metal-pewter-icon-signs-warning-biohazard.png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23 (vepř) - </a:t>
            </a:r>
            <a:r>
              <a:rPr lang="cs-CZ" sz="900" dirty="0"/>
              <a:t>http://nd04.jxs.cz/997/708/c51a5dd023_74669462_o2.jpg</a:t>
            </a:r>
            <a:endParaRPr lang="cs-CZ" sz="900" dirty="0" smtClean="0"/>
          </a:p>
          <a:p>
            <a:r>
              <a:rPr lang="cs-CZ" sz="900" dirty="0"/>
              <a:t>Snímek č</a:t>
            </a:r>
            <a:r>
              <a:rPr lang="cs-CZ" sz="900" dirty="0" smtClean="0"/>
              <a:t>. 24 (čepice) - </a:t>
            </a:r>
            <a:r>
              <a:rPr lang="cs-CZ" sz="900" dirty="0"/>
              <a:t>http://</a:t>
            </a:r>
            <a:r>
              <a:rPr lang="cs-CZ" sz="900" dirty="0" smtClean="0"/>
              <a:t>www.kama.cz/galerie/2024/pletena-cepice-kamakadze-s-ksiltem-k07-default.jpg</a:t>
            </a:r>
          </a:p>
          <a:p>
            <a:r>
              <a:rPr lang="cs-CZ" sz="900" dirty="0"/>
              <a:t>Snímek č. </a:t>
            </a:r>
            <a:r>
              <a:rPr lang="cs-CZ" sz="900" dirty="0" smtClean="0"/>
              <a:t>25 (koleno) -</a:t>
            </a:r>
            <a:r>
              <a:rPr lang="cs-CZ" sz="900" dirty="0"/>
              <a:t> http://www.body-philosophy.net/files/iyl_0712_health_knees300.jpg</a:t>
            </a:r>
            <a:endParaRPr lang="cs-CZ" sz="900" dirty="0" smtClean="0"/>
          </a:p>
          <a:p>
            <a:r>
              <a:rPr lang="cs-CZ" sz="900" dirty="0"/>
              <a:t>Snímek č. </a:t>
            </a:r>
            <a:r>
              <a:rPr lang="cs-CZ" sz="900" dirty="0" smtClean="0"/>
              <a:t>26 (</a:t>
            </a:r>
            <a:r>
              <a:rPr lang="cs-CZ" sz="900" dirty="0" err="1" smtClean="0"/>
              <a:t>mimino</a:t>
            </a:r>
            <a:r>
              <a:rPr lang="cs-CZ" sz="900" dirty="0" smtClean="0"/>
              <a:t>) - </a:t>
            </a:r>
            <a:r>
              <a:rPr lang="cs-CZ" sz="900" dirty="0"/>
              <a:t>http://www.mam-shop.cz/images_news/25_1_small.jpg</a:t>
            </a:r>
            <a:endParaRPr lang="cs-CZ" sz="900" dirty="0" smtClean="0"/>
          </a:p>
          <a:p>
            <a:r>
              <a:rPr lang="cs-CZ" sz="900" dirty="0"/>
              <a:t>Snímek č. </a:t>
            </a:r>
            <a:r>
              <a:rPr lang="cs-CZ" sz="900" dirty="0" smtClean="0"/>
              <a:t>27 (sešit) - </a:t>
            </a:r>
            <a:r>
              <a:rPr lang="cs-CZ" sz="900" dirty="0"/>
              <a:t>http://</a:t>
            </a:r>
            <a:r>
              <a:rPr lang="cs-CZ" sz="900" dirty="0" smtClean="0"/>
              <a:t>www.optys.cz/data/foto/11/2134600011_l.jpg</a:t>
            </a:r>
          </a:p>
          <a:p>
            <a:r>
              <a:rPr lang="cs-CZ" sz="900" dirty="0" smtClean="0"/>
              <a:t>Snímek č. 28 (smile) - </a:t>
            </a:r>
            <a:r>
              <a:rPr lang="cs-CZ" sz="900" dirty="0"/>
              <a:t>http://</a:t>
            </a:r>
            <a:r>
              <a:rPr lang="cs-CZ" sz="900" dirty="0" smtClean="0"/>
              <a:t>www.primapataci.estranky.cz/img/picture/7/smajlik4.png</a:t>
            </a:r>
          </a:p>
        </p:txBody>
      </p:sp>
      <p:sp>
        <p:nvSpPr>
          <p:cNvPr id="4" name="Obdélník 3"/>
          <p:cNvSpPr/>
          <p:nvPr/>
        </p:nvSpPr>
        <p:spPr>
          <a:xfrm>
            <a:off x="351512" y="5106670"/>
            <a:ext cx="783290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Autorem materiálu a všech jeho částí, není-li uvedeno jinak, je </a:t>
            </a:r>
            <a:r>
              <a:rPr lang="cs-CZ" sz="1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Hana </a:t>
            </a:r>
            <a:r>
              <a:rPr lang="cs-CZ" sz="16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Pajkrtová</a:t>
            </a:r>
            <a:endParaRPr lang="cs-CZ" sz="1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45" y="5445224"/>
            <a:ext cx="8136904" cy="967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412980" y="-64470"/>
            <a:ext cx="23190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Zdroje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89084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271</TotalTime>
  <Words>668</Words>
  <Application>Microsoft Office PowerPoint</Application>
  <PresentationFormat>Předvádění na obrazovce (4:3)</PresentationFormat>
  <Paragraphs>149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Dum</cp:lastModifiedBy>
  <cp:revision>39</cp:revision>
  <dcterms:created xsi:type="dcterms:W3CDTF">2011-10-23T08:34:53Z</dcterms:created>
  <dcterms:modified xsi:type="dcterms:W3CDTF">2012-09-20T10:23:32Z</dcterms:modified>
</cp:coreProperties>
</file>