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82" r:id="rId2"/>
    <p:sldId id="256" r:id="rId3"/>
    <p:sldId id="257" r:id="rId4"/>
    <p:sldId id="258" r:id="rId5"/>
    <p:sldId id="259" r:id="rId6"/>
    <p:sldId id="277" r:id="rId7"/>
    <p:sldId id="276" r:id="rId8"/>
    <p:sldId id="260" r:id="rId9"/>
    <p:sldId id="268" r:id="rId10"/>
    <p:sldId id="274" r:id="rId11"/>
    <p:sldId id="269" r:id="rId12"/>
    <p:sldId id="271" r:id="rId13"/>
    <p:sldId id="270" r:id="rId14"/>
    <p:sldId id="261" r:id="rId15"/>
    <p:sldId id="262" r:id="rId16"/>
    <p:sldId id="278" r:id="rId17"/>
    <p:sldId id="280" r:id="rId18"/>
    <p:sldId id="279" r:id="rId19"/>
    <p:sldId id="281" r:id="rId20"/>
    <p:sldId id="273" r:id="rId21"/>
    <p:sldId id="263" r:id="rId22"/>
    <p:sldId id="264" r:id="rId23"/>
    <p:sldId id="267" r:id="rId24"/>
    <p:sldId id="266" r:id="rId25"/>
    <p:sldId id="26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F01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71" autoAdjust="0"/>
  </p:normalViewPr>
  <p:slideViewPr>
    <p:cSldViewPr>
      <p:cViewPr varScale="1">
        <p:scale>
          <a:sx n="102" d="100"/>
          <a:sy n="102" d="100"/>
        </p:scale>
        <p:origin x="-23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F96004-24A2-4552-B781-201E1CE65663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0165D7-5C83-4045-B98B-138EF7CC3B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8871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75559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6674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40353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5820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74761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69554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6338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7141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769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9641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9460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820FD-47BE-43CA-9036-60C43FB0CAD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F28B9-4695-4058-A494-746A2CA156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92971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" Target="slide22.xml"/><Relationship Id="rId7" Type="http://schemas.openxmlformats.org/officeDocument/2006/relationships/slide" Target="slide24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image" Target="../media/image27.png"/><Relationship Id="rId16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jpe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jpeg"/><Relationship Id="rId1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" Target="slide22.xml"/><Relationship Id="rId7" Type="http://schemas.openxmlformats.org/officeDocument/2006/relationships/slide" Target="slide24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" Target="slide22.xml"/><Relationship Id="rId7" Type="http://schemas.openxmlformats.org/officeDocument/2006/relationships/slide" Target="slide5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325" y="5661248"/>
            <a:ext cx="597535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27584" y="1340768"/>
            <a:ext cx="7787773" cy="2308324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Rodinná a </a:t>
            </a:r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zdravotní</a:t>
            </a:r>
          </a:p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výchova</a:t>
            </a:r>
            <a:endParaRPr lang="cs-CZ" sz="7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46496" y="4581128"/>
            <a:ext cx="625581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VY_32_INOVACE_04_20_pitný režim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4128184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59258" y="188640"/>
            <a:ext cx="3454472" cy="9387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5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Pitný režim</a:t>
            </a:r>
            <a:endParaRPr lang="cs-CZ" sz="55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1718806"/>
            <a:ext cx="756084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30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Pro zachování našeho zdraví je nutné vždy </a:t>
            </a:r>
            <a:r>
              <a:rPr lang="cs-CZ" sz="3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dodržovat pitný režim (dodržování </a:t>
            </a:r>
            <a:r>
              <a:rPr lang="cs-CZ" sz="3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rovnováhy mezi </a:t>
            </a:r>
            <a:r>
              <a:rPr lang="cs-CZ" sz="30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příjmem a výdejem </a:t>
            </a:r>
            <a:r>
              <a:rPr lang="cs-CZ" sz="3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tekutin).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3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3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Doplňovat tekutiny </a:t>
            </a:r>
            <a:r>
              <a:rPr lang="cs-CZ" sz="3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(napít se) bychom měli ještě dříve, než pocítíme žízeň.</a:t>
            </a:r>
          </a:p>
        </p:txBody>
      </p:sp>
      <p:pic>
        <p:nvPicPr>
          <p:cNvPr id="1028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9811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30947">
            <a:off x="7230790" y="4443074"/>
            <a:ext cx="891956" cy="24940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 descr="Animated gif Water (15)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460" y="5085184"/>
            <a:ext cx="285750" cy="4191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Animated gif Water (15)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269" y="5294734"/>
            <a:ext cx="285750" cy="4191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Animated gif Water (15)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730" y="5504284"/>
            <a:ext cx="285750" cy="4191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615402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97587" y="260648"/>
            <a:ext cx="64211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glow rad="101600">
                    <a:srgbClr val="FFC000">
                      <a:alpha val="60000"/>
                    </a:srgbClr>
                  </a:glow>
                  <a:outerShdw blurRad="41275" dist="12700" dir="12000000" algn="tl" rotWithShape="0">
                    <a:srgbClr val="000000">
                      <a:alpha val="40000"/>
                    </a:srgbClr>
                  </a:outerShdw>
                  <a:reflection blurRad="6350" stA="50000" endA="300" endPos="50000" dist="29997" dir="5400000" sy="-100000" algn="bl" rotWithShape="0"/>
                </a:effectLst>
              </a:rPr>
              <a:t>Optimální pitný režim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C000"/>
              </a:solidFill>
              <a:effectLst>
                <a:glow rad="101600">
                  <a:srgbClr val="FFC000">
                    <a:alpha val="60000"/>
                  </a:srgbClr>
                </a:glow>
                <a:outerShdw blurRad="41275" dist="12700" dir="12000000" algn="tl" rotWithShape="0">
                  <a:srgbClr val="000000">
                    <a:alpha val="40000"/>
                  </a:srgbClr>
                </a:outerShd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1922055"/>
            <a:ext cx="79208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Orientační</a:t>
            </a:r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 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zkouškou si můžeme zjistit</a:t>
            </a:r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, zda přijímáme </a:t>
            </a:r>
            <a:r>
              <a:rPr lang="cs-CZ" sz="2400" b="1" dirty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dostatečné množství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tekutin.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Stačí jen 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sledovat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 </a:t>
            </a:r>
            <a:r>
              <a:rPr lang="cs-CZ" sz="2400" b="1" dirty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množství a zbarvení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moči, která z</a:t>
            </a:r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  našeho těla odchází. Pokud má moč tmavou barvu, 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může to být jedna 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                 ze </a:t>
            </a:r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známek </a:t>
            </a:r>
            <a:r>
              <a:rPr lang="cs-CZ" sz="2400" b="1" dirty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nedostatečného</a:t>
            </a:r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 zásobení tekutinami.</a:t>
            </a:r>
          </a:p>
        </p:txBody>
      </p:sp>
      <p:pic>
        <p:nvPicPr>
          <p:cNvPr id="6146" name="Picture 2" descr="http://www.harrmed.eu/obr/b321780_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7840" y="3861047"/>
            <a:ext cx="3096344" cy="28125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stefajir.cz/files/TestacniPapirk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40" y="4270067"/>
            <a:ext cx="3510136" cy="240349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7944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65902" y="188640"/>
            <a:ext cx="749089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reflection blurRad="6350" stA="50000" endA="300" endPos="50000" dist="29997" dir="5400000" sy="-100000" algn="bl" rotWithShape="0"/>
                </a:effectLst>
              </a:rPr>
              <a:t>Kolik bychom měli denně</a:t>
            </a:r>
          </a:p>
          <a:p>
            <a:pPr algn="ctr"/>
            <a:r>
              <a:rPr lang="cs-CZ" sz="4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reflection blurRad="6350" stA="50000" endA="300" endPos="50000" dist="29997" dir="5400000" sy="-100000" algn="bl" rotWithShape="0"/>
                </a:effectLst>
              </a:rPr>
              <a:t> vypít tekutin?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83476" y="2593562"/>
            <a:ext cx="821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A)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37511" y="2593562"/>
            <a:ext cx="78899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B)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09925" y="4629329"/>
            <a:ext cx="768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C)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21710" y="4725144"/>
            <a:ext cx="8370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D)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4" name="Tlačítko akce: Vlastní 23">
            <a:hlinkClick r:id="rId3" action="ppaction://hlinksldjump" highlightClick="1"/>
          </p:cNvPr>
          <p:cNvSpPr/>
          <p:nvPr/>
        </p:nvSpPr>
        <p:spPr>
          <a:xfrm>
            <a:off x="2404535" y="2765044"/>
            <a:ext cx="1375377" cy="663956"/>
          </a:xfrm>
          <a:prstGeom prst="actionButtonBlank">
            <a:avLst/>
          </a:prstGeom>
          <a:blipFill>
            <a:blip r:embed="rId4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Vlastní 24">
            <a:hlinkClick r:id="rId3" action="ppaction://hlinksldjump" highlightClick="1"/>
          </p:cNvPr>
          <p:cNvSpPr/>
          <p:nvPr/>
        </p:nvSpPr>
        <p:spPr>
          <a:xfrm>
            <a:off x="6734887" y="2801048"/>
            <a:ext cx="1229866" cy="591948"/>
          </a:xfrm>
          <a:prstGeom prst="actionButtonBlank">
            <a:avLst/>
          </a:prstGeom>
          <a:blipFill>
            <a:blip r:embed="rId5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Vlastní 25">
            <a:hlinkClick r:id="rId3" action="ppaction://hlinksldjump" highlightClick="1"/>
          </p:cNvPr>
          <p:cNvSpPr/>
          <p:nvPr/>
        </p:nvSpPr>
        <p:spPr>
          <a:xfrm>
            <a:off x="6746843" y="4880377"/>
            <a:ext cx="1205954" cy="672282"/>
          </a:xfrm>
          <a:prstGeom prst="actionButtonBlank">
            <a:avLst/>
          </a:prstGeom>
          <a:blipFill>
            <a:blip r:embed="rId6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lačítko akce: Vlastní 26">
            <a:hlinkClick r:id="rId7" action="ppaction://hlinksldjump" highlightClick="1"/>
          </p:cNvPr>
          <p:cNvSpPr/>
          <p:nvPr/>
        </p:nvSpPr>
        <p:spPr>
          <a:xfrm>
            <a:off x="2404535" y="4785322"/>
            <a:ext cx="1231361" cy="642262"/>
          </a:xfrm>
          <a:prstGeom prst="actionButtonBlank">
            <a:avLst/>
          </a:prstGeom>
          <a:blipFill>
            <a:blip r:embed="rId8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19" y="1916832"/>
            <a:ext cx="4725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Klikněte na správnou odpověď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592791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8217" y="332656"/>
            <a:ext cx="78265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Optimálně 2-3 l tekutin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 useBgFill="1">
        <p:nvSpPr>
          <p:cNvPr id="3" name="Obdélník 2"/>
          <p:cNvSpPr/>
          <p:nvPr/>
        </p:nvSpPr>
        <p:spPr>
          <a:xfrm>
            <a:off x="0" y="1271937"/>
            <a:ext cx="770020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Měli bychom vypít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denně mezi 2-3 litry tekutin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Příjem tekutin je vyšší, pohybujeme-li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se v horku, 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těžce </a:t>
            </a:r>
            <a:r>
              <a:rPr lang="cs-CZ" sz="24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pracujeme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nebo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sportujeme. 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400" dirty="0">
              <a:solidFill>
                <a:srgbClr val="002060"/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je základem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našeho jídelníčku </a:t>
            </a:r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b="1" u="sng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 mléčné výrobky,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můžeme 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příjem tekutin formou nápojů o něco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snížit.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Pít bychom měli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plynule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průběhu celého dne. </a:t>
            </a:r>
            <a:endParaRPr lang="cs-CZ" sz="24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Základem </a:t>
            </a:r>
            <a:r>
              <a:rPr lang="cs-CZ" sz="2400" b="1" dirty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pitného režimu mají být především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nekalorické nápoje, hlavně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vyváženým </a:t>
            </a:r>
            <a:r>
              <a:rPr lang="cs-CZ" sz="2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poměrem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minerálů.</a:t>
            </a:r>
          </a:p>
        </p:txBody>
      </p:sp>
      <p:pic>
        <p:nvPicPr>
          <p:cNvPr id="5122" name="Picture 2" descr="http://2.static.slando.com/photos/live/28/buracie_prace_pomocne_stavebne_prace_vykopove_a_zemne_prace_25476228_1_F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1207">
            <a:off x="7224605" y="1542406"/>
            <a:ext cx="1905000" cy="14287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trondheim-travel-guide.com/image-files/fruitandveggie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761" y="3224497"/>
            <a:ext cx="2262669" cy="170239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cafebeng.cz/obrazky/kav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910" y="5042408"/>
            <a:ext cx="2085975" cy="14001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592791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prism dir="r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3315" y="3140968"/>
            <a:ext cx="9012660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HFBVNALDONDHFGSLFKMOVOCEFDJSJDFNFMDDDDKLAWZRALVWRUAZWRR</a:t>
            </a:r>
          </a:p>
          <a:p>
            <a:endParaRPr lang="cs-CZ" sz="2200" dirty="0">
              <a:solidFill>
                <a:schemeClr val="bg2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dirty="0" smtClean="0">
                <a:solidFill>
                  <a:srgbClr val="92D05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AKAMVHSDTAPBLDKSJNEKALORICKÉJFAHSFNÁPOJEFNSFHDJHFESZUVSERZCS</a:t>
            </a:r>
          </a:p>
          <a:p>
            <a:endParaRPr lang="cs-CZ" sz="2200" dirty="0">
              <a:solidFill>
                <a:schemeClr val="bg2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SHSLKMINERÁLNÍSHSUFFUIFUFLJKHSRUJFJFMSKSIAZFHMSVODAHFSBSDFJDG</a:t>
            </a:r>
            <a:endParaRPr lang="cs-CZ" sz="2200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60828" y="692696"/>
            <a:ext cx="82176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Najdi 5 skrytých slov v textu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907588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340" y="3121714"/>
            <a:ext cx="9158533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n>
                  <a:solidFill>
                    <a:schemeClr val="tx1"/>
                  </a:solidFill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HFBVNALDONDHFGSLFKM</a:t>
            </a:r>
            <a:r>
              <a:rPr lang="cs-CZ" sz="2200" u="sng" dirty="0" smtClean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</a:t>
            </a: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FDJSJDFNFMDDDDKLAWZRALVWRCUAZWT</a:t>
            </a:r>
            <a:endParaRPr lang="cs-CZ" sz="2200" dirty="0" smtClean="0">
              <a:solidFill>
                <a:srgbClr val="FF0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200" dirty="0">
              <a:solidFill>
                <a:schemeClr val="bg2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AKAMVHSDTAPBLDKSJ</a:t>
            </a:r>
            <a:r>
              <a:rPr lang="cs-CZ" sz="2200" u="sng" dirty="0" smtClean="0">
                <a:solidFill>
                  <a:srgbClr val="92D05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NEKALORICKÉ</a:t>
            </a:r>
            <a:r>
              <a:rPr lang="cs-CZ" sz="2200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JFAHSF</a:t>
            </a:r>
            <a:r>
              <a:rPr lang="cs-CZ" sz="2200" u="sng" dirty="0" smtClean="0">
                <a:solidFill>
                  <a:srgbClr val="92D05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NÁPOJE</a:t>
            </a:r>
            <a:r>
              <a:rPr lang="cs-CZ" sz="2200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FNSFAHDJAHFESZUVSERZ</a:t>
            </a:r>
            <a:endParaRPr lang="cs-CZ" sz="2200" dirty="0" smtClean="0">
              <a:solidFill>
                <a:srgbClr val="92D05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200" dirty="0">
              <a:solidFill>
                <a:schemeClr val="bg2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SHSLK</a:t>
            </a:r>
            <a:r>
              <a:rPr lang="cs-CZ" sz="2200" u="sng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MINERÁLNÍ</a:t>
            </a:r>
            <a:r>
              <a:rPr lang="cs-CZ" sz="2200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SHSUFFUIFUFLJKHSRUJFJFMSKSIAZFHMS</a:t>
            </a:r>
            <a:r>
              <a:rPr lang="cs-CZ" sz="2200" u="sng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</a:t>
            </a:r>
            <a:r>
              <a:rPr lang="cs-CZ" sz="2200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HFSBASDFAJ</a:t>
            </a:r>
            <a:endParaRPr lang="cs-CZ" sz="2200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717902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0806" y="34261"/>
            <a:ext cx="8102410" cy="147732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Největší problém s dodržováním</a:t>
            </a:r>
          </a:p>
          <a:p>
            <a:pPr algn="ctr"/>
            <a:r>
              <a:rPr lang="cs-CZ" sz="4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pitného režimu</a:t>
            </a:r>
            <a:endParaRPr lang="cs-CZ" sz="45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599363"/>
            <a:ext cx="5292080" cy="1574790"/>
          </a:xfrm>
          <a:prstGeom prst="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2700000" scaled="0"/>
          </a:gradFill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cs-CZ" sz="2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problém s dodržováním pitného režimu </a:t>
            </a: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200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80000"/>
              </a:lnSpc>
              <a:spcBef>
                <a:spcPts val="450"/>
              </a:spcBef>
              <a:buClr>
                <a:srgbClr val="0000FF"/>
              </a:buClr>
            </a:pP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zhoršené </a:t>
            </a:r>
            <a:r>
              <a:rPr lang="cs-CZ" sz="2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výsledky</a:t>
            </a:r>
          </a:p>
          <a:p>
            <a:pPr>
              <a:lnSpc>
                <a:spcPct val="80000"/>
              </a:lnSpc>
              <a:spcBef>
                <a:spcPts val="450"/>
              </a:spcBef>
              <a:buClr>
                <a:srgbClr val="0000FF"/>
              </a:buClr>
            </a:pP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Podráždění, neklid, mnohem větší sklon </a:t>
            </a: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k</a:t>
            </a:r>
            <a:r>
              <a:rPr lang="cs-CZ" sz="2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onemocnění  </a:t>
            </a: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ledvin </a:t>
            </a:r>
            <a:r>
              <a:rPr lang="cs-CZ" sz="2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močových cest</a:t>
            </a: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3076" name="Picture 4" descr="http://czechfolks.com/plus/wp-content/uploads/2010/06/anotace-Perli%C4%8D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5406" y="1511588"/>
            <a:ext cx="3461090" cy="267860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thumbs.dreamstime.com/thumb_507/1274993588O4Bn4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04750"/>
            <a:ext cx="1864662" cy="28130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thumbs.dreamstime.com/thumb_357/1232806025rn6cX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28576"/>
            <a:ext cx="1856838" cy="278924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11960" y="4509120"/>
            <a:ext cx="4824536" cy="2323200"/>
          </a:xfrm>
          <a:prstGeom prst="rect">
            <a:avLst/>
          </a:prstGeo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2700000" scaled="0"/>
          </a:gradFill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ts val="450"/>
              </a:spcBef>
              <a:buClr>
                <a:srgbClr val="0000FF"/>
              </a:buClr>
            </a:pPr>
            <a:r>
              <a:rPr lang="cs-CZ" sz="2200" dirty="0" smtClean="0">
                <a:solidFill>
                  <a:srgbClr val="10F01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Senioři: často nepociťují žízeň nebo jsou pohodlní  se napít.</a:t>
            </a:r>
          </a:p>
          <a:p>
            <a:pPr>
              <a:lnSpc>
                <a:spcPct val="80000"/>
              </a:lnSpc>
              <a:spcBef>
                <a:spcPts val="450"/>
              </a:spcBef>
              <a:buClr>
                <a:srgbClr val="0000FF"/>
              </a:buClr>
            </a:pPr>
            <a:r>
              <a:rPr lang="cs-CZ" sz="2200" dirty="0" smtClean="0">
                <a:solidFill>
                  <a:srgbClr val="10F01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Nedodržování pitného režimu se může vyskytovat i u pracovně přetížených lidí. Nedostatek </a:t>
            </a:r>
            <a:r>
              <a:rPr lang="cs-CZ" sz="2200" dirty="0">
                <a:solidFill>
                  <a:srgbClr val="10F01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času </a:t>
            </a:r>
            <a:r>
              <a:rPr lang="cs-CZ" sz="2200" dirty="0" smtClean="0">
                <a:solidFill>
                  <a:srgbClr val="10F01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pro ně mnohdy  </a:t>
            </a:r>
            <a:r>
              <a:rPr lang="cs-CZ" sz="2200" dirty="0">
                <a:solidFill>
                  <a:srgbClr val="10F01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výmluvou! </a:t>
            </a:r>
            <a:r>
              <a:rPr lang="cs-CZ" sz="2200" dirty="0" smtClean="0">
                <a:solidFill>
                  <a:srgbClr val="10F01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Následkem je pak dehydratace, která zhoršuje </a:t>
            </a:r>
            <a:r>
              <a:rPr lang="cs-CZ" sz="2200" dirty="0">
                <a:solidFill>
                  <a:srgbClr val="10F01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soustředění na </a:t>
            </a:r>
            <a:r>
              <a:rPr lang="cs-CZ" sz="2200" dirty="0" smtClean="0">
                <a:solidFill>
                  <a:srgbClr val="10F01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práci.</a:t>
            </a:r>
            <a:endParaRPr lang="cs-CZ" sz="2200" dirty="0">
              <a:solidFill>
                <a:srgbClr val="10F01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592791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prism dir="d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0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66825" y="2736703"/>
            <a:ext cx="504056" cy="50405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066825" y="3240759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66825" y="5197849"/>
            <a:ext cx="504056" cy="53032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570881" y="3240759"/>
            <a:ext cx="504056" cy="50405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074937" y="3731247"/>
            <a:ext cx="504056" cy="51762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074937" y="4248871"/>
            <a:ext cx="504056" cy="4769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78993" y="4248871"/>
            <a:ext cx="504056" cy="476920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083049" y="4725791"/>
            <a:ext cx="504056" cy="50405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570881" y="5197849"/>
            <a:ext cx="504056" cy="5369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076413" y="5197849"/>
            <a:ext cx="504056" cy="5369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580469" y="5197849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083049" y="5197849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7105" y="5197849"/>
            <a:ext cx="504056" cy="50405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81945" y="5708491"/>
            <a:ext cx="504056" cy="5237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086001" y="5708491"/>
            <a:ext cx="504056" cy="5237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588581" y="5708491"/>
            <a:ext cx="504056" cy="5237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092637" y="5708491"/>
            <a:ext cx="504056" cy="523738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094113" y="6204175"/>
            <a:ext cx="504056" cy="5237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598169" y="6204175"/>
            <a:ext cx="504056" cy="523738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573833" y="2736703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074937" y="2736703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578993" y="2736703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081573" y="2736703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074937" y="3220345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578993" y="3220345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081573" y="3220345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583421" y="3723831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084525" y="3723831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588581" y="3723831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091161" y="3723831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087477" y="4221735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585629" y="4720061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6086733" y="4720061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6590789" y="4720061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093369" y="4720061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6086733" y="5197849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6590789" y="5197849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7102225" y="6218289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7603329" y="6218289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8107385" y="6218289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8609965" y="6218289"/>
            <a:ext cx="504056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2765139" y="273670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765139" y="32998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773251" y="37911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772852" y="4293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779887" y="47425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760320" y="52751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4263583" y="57856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761068" y="630607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http://www.gastrosuper.cz/inshop/catalogue/products/thumbs/230%2034%2010_M-CADIX%20tal%C3%AD%C5%99%20hlubok%C3%BD%2021,5cm%20op%C3%A1l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529" y="4591594"/>
            <a:ext cx="1759768" cy="166249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8208570" y="527042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68468" flipV="1">
            <a:off x="6789651" y="614897"/>
            <a:ext cx="2778818" cy="623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9" name="TextovéPole 78"/>
          <p:cNvSpPr txBox="1"/>
          <p:nvPr/>
        </p:nvSpPr>
        <p:spPr>
          <a:xfrm>
            <a:off x="7616126" y="6551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5" name="Picture 7" descr="http://www.wpclipart.com/cartoon/clowns/clown_bright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395" y="9346"/>
            <a:ext cx="2170678" cy="239523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TextovéPole 80"/>
          <p:cNvSpPr txBox="1"/>
          <p:nvPr/>
        </p:nvSpPr>
        <p:spPr>
          <a:xfrm>
            <a:off x="3631108" y="6551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7" name="Picture 9" descr="http://1.bp.blogspot.com/_DKCvwpYNL0k/S719KRKQeSI/AAAAAAAADA8/7BCBJ-8naMo/s1600/tooth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131" y="4256486"/>
            <a:ext cx="1862827" cy="26053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TextovéPole 82"/>
          <p:cNvSpPr txBox="1"/>
          <p:nvPr/>
        </p:nvSpPr>
        <p:spPr>
          <a:xfrm>
            <a:off x="626507" y="604756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9" name="Picture 11" descr="http://aux.iconpedia.net/uploads/277136369175724963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23" y="316573"/>
            <a:ext cx="2257855" cy="22578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TextovéPole 84"/>
          <p:cNvSpPr txBox="1"/>
          <p:nvPr/>
        </p:nvSpPr>
        <p:spPr>
          <a:xfrm>
            <a:off x="1087653" y="120644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61" name="Picture 13" descr="http://www.decoupagetvoreni.cz/fotky2758/fotos/gen320/gen__vyr_323511D020-Jerabiny-obr_0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547" y="171376"/>
            <a:ext cx="2538662" cy="19039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7" name="TextovéPole 86"/>
          <p:cNvSpPr txBox="1"/>
          <p:nvPr/>
        </p:nvSpPr>
        <p:spPr>
          <a:xfrm>
            <a:off x="4329465" y="28674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63" name="Picture 15" descr="http://www.veryicon.com/icon/png/Animal/Animals%201/Elephant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200" y="1741917"/>
            <a:ext cx="2735821" cy="27358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http://files.softicons.com/download/computer-icons/icons-unleashed-vol-1-by-pc-unleashed/png/256/06-guitar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9" y="1984808"/>
            <a:ext cx="2892284" cy="2892284"/>
          </a:xfrm>
          <a:prstGeom prst="rect">
            <a:avLst/>
          </a:prstGeom>
          <a:noFill/>
          <a:scene3d>
            <a:camera prst="orthographicFront">
              <a:rot lat="0" lon="10199957" rev="0"/>
            </a:camera>
            <a:lightRig rig="threePt" dir="t"/>
          </a:scene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0" name="TextovéPole 89"/>
          <p:cNvSpPr txBox="1"/>
          <p:nvPr/>
        </p:nvSpPr>
        <p:spPr>
          <a:xfrm>
            <a:off x="6541131" y="280406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928193" y="312345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74879" y="2455929"/>
            <a:ext cx="75234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Vylušti </a:t>
            </a:r>
            <a:r>
              <a:rPr lang="cs-CZ" sz="9600" dirty="0" smtClean="0">
                <a:solidFill>
                  <a:schemeClr val="bg1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tajenku</a:t>
            </a:r>
            <a:endParaRPr lang="cs-CZ" sz="9600" dirty="0">
              <a:solidFill>
                <a:schemeClr val="bg1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052107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1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4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7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0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6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9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8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1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0" grpId="0" animBg="1"/>
      <p:bldP spid="16" grpId="0" animBg="1"/>
      <p:bldP spid="19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7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6" grpId="0"/>
      <p:bldP spid="79" grpId="0"/>
      <p:bldP spid="81" grpId="0"/>
      <p:bldP spid="83" grpId="0"/>
      <p:bldP spid="85" grpId="0"/>
      <p:bldP spid="87" grpId="0"/>
      <p:bldP spid="90" grpId="0"/>
      <p:bldP spid="91" grpId="0"/>
      <p:bldP spid="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066825" y="2736703"/>
            <a:ext cx="4035400" cy="3991210"/>
            <a:chOff x="3066825" y="2736703"/>
            <a:chExt cx="4035400" cy="3991210"/>
          </a:xfrm>
          <a:gradFill flip="none"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  <a:tileRect/>
          </a:gradFill>
        </p:grpSpPr>
        <p:sp>
          <p:nvSpPr>
            <p:cNvPr id="3" name="Obdélník 2"/>
            <p:cNvSpPr/>
            <p:nvPr/>
          </p:nvSpPr>
          <p:spPr>
            <a:xfrm>
              <a:off x="3066825" y="2736703"/>
              <a:ext cx="504056" cy="5040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2"/>
                  </a:solidFill>
                </a:rPr>
                <a:t>T</a:t>
              </a:r>
              <a:endParaRPr lang="cs-CZ" sz="3200" b="1" dirty="0">
                <a:solidFill>
                  <a:schemeClr val="bg2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570881" y="3240759"/>
              <a:ext cx="504056" cy="5040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2"/>
                  </a:solidFill>
                </a:rPr>
                <a:t>E</a:t>
              </a:r>
              <a:endParaRPr lang="cs-CZ" sz="3200" b="1" dirty="0">
                <a:solidFill>
                  <a:schemeClr val="bg2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074937" y="3731247"/>
              <a:ext cx="504056" cy="517624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2"/>
                  </a:solidFill>
                </a:rPr>
                <a:t>K</a:t>
              </a:r>
              <a:endParaRPr lang="cs-CZ" sz="3200" b="1" dirty="0">
                <a:solidFill>
                  <a:schemeClr val="bg2"/>
                </a:solidFill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578993" y="4248871"/>
              <a:ext cx="504056" cy="47692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2"/>
                  </a:solidFill>
                </a:rPr>
                <a:t>U</a:t>
              </a:r>
              <a:endParaRPr lang="cs-CZ" sz="3200" b="1" dirty="0">
                <a:solidFill>
                  <a:schemeClr val="bg2"/>
                </a:solidFill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5083049" y="4725791"/>
              <a:ext cx="504056" cy="5040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2"/>
                  </a:solidFill>
                </a:rPr>
                <a:t>T</a:t>
              </a:r>
              <a:endParaRPr lang="cs-CZ" sz="3200" b="1" dirty="0">
                <a:solidFill>
                  <a:schemeClr val="bg2"/>
                </a:solidFill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5587105" y="5197849"/>
              <a:ext cx="504056" cy="5040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2"/>
                  </a:solidFill>
                </a:rPr>
                <a:t>I</a:t>
              </a:r>
              <a:endParaRPr lang="cs-CZ" sz="3200" b="1" dirty="0">
                <a:solidFill>
                  <a:schemeClr val="bg2"/>
                </a:solidFill>
              </a:endParaRPr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6092637" y="5708491"/>
              <a:ext cx="504056" cy="523738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2"/>
                  </a:solidFill>
                </a:rPr>
                <a:t>N</a:t>
              </a:r>
              <a:endParaRPr lang="cs-CZ" sz="3200" b="1" dirty="0">
                <a:solidFill>
                  <a:schemeClr val="bg2"/>
                </a:solidFill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6598169" y="6204175"/>
              <a:ext cx="504056" cy="523738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2"/>
                  </a:solidFill>
                </a:rPr>
                <a:t>Y</a:t>
              </a:r>
              <a:endParaRPr lang="cs-CZ" sz="3200" b="1" dirty="0">
                <a:solidFill>
                  <a:schemeClr val="bg2"/>
                </a:solidFill>
              </a:endParaRPr>
            </a:p>
          </p:txBody>
        </p:sp>
      </p:grpSp>
      <p:pic>
        <p:nvPicPr>
          <p:cNvPr id="75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-99392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" y="112474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481" y="35071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7036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82" y="323497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231" y="558924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24" y="531849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105" y="35071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1795" y="305688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624" y="210438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342" y="5449877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212475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997" y="141277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31849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449" y="957187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Fireworks Blu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077" y="3490085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272" y="664826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667" y="3932520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756" y="1063109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461" y="4085977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2723" y="5073639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22" descr="Fireworks fanfare animated 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709" y="1224756"/>
            <a:ext cx="1704975" cy="17049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468263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0024 L -0.04011 -0.00024 C -0.05782 -0.00024 -0.07986 -0.06991 -0.07986 -0.12662 L -0.07986 -0.25324 " pathEditMode="relative" rAng="10800000" ptsTypes="FfFF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58" y="-1263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bg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260648"/>
            <a:ext cx="1728192" cy="86409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PÍT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56176" y="255092"/>
            <a:ext cx="2304256" cy="86409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NEPÍT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radegast.cz/files-library/nove_sklo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562" y="2294641"/>
            <a:ext cx="1944216" cy="14721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bezkonzervantu.cz/common/images/static/dzusy/enapo_dzu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638" y="5213206"/>
            <a:ext cx="1194222" cy="16122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aux.iconpedia.net/uploads/1489452986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41322"/>
            <a:ext cx="1823982" cy="18239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rozvoz.broukpytlik.cz/foto/Pod%C4%9Bbradka%20ProLinie%20Pomeran%C4%8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378" y="79132"/>
            <a:ext cx="984920" cy="24623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popsop.ru/wp-content/uploads/pernod_ricard_malibu_melon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58" y="4341321"/>
            <a:ext cx="725002" cy="23220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333" y="4960618"/>
            <a:ext cx="2106971" cy="13436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 descr="http://bmx-fan.lapunk.hu/tarhely/bmx-fan/kepek/monster_png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297016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http://files.luciekuldova.webnode.cz/200000103-9badc9c063/voda%20z%20kohoutku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98" y="1367598"/>
            <a:ext cx="1728192" cy="16278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http://www.bezkonzervantu.cz/common/images/static/mleko/bohemilk_mleko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74147"/>
            <a:ext cx="1189608" cy="172493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http://ujanu.idarkovice.net/galeries/products/becherovka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273098"/>
            <a:ext cx="952500" cy="190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635" y="1295083"/>
            <a:ext cx="795337" cy="24927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54" name="Picture 30" descr="http://ujanu.idarkovice.net/galeries/products/bozkov-rum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677" y="1752717"/>
            <a:ext cx="700373" cy="24042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784" y="2944510"/>
            <a:ext cx="1035372" cy="18410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 descr="http://www.kojeneckavyziva.eu/fotky12518/fotom/gen__vyr_91Sunar-Complex-1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230" y="191591"/>
            <a:ext cx="1428750" cy="15240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4596967" y="0"/>
            <a:ext cx="0" cy="69203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9" name="Picture 35" descr="http://www.jupiland.com/tasks/sites/jupi/cache/file/48D1566D-C37C-9AD1-06B129EE07B761F1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0618" y="61124"/>
            <a:ext cx="911991" cy="22799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3138657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85185E-6 L 0.38282 -0.130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32" y="-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7.40741E-7 L -0.38003 -0.2377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10" y="-1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8 -0.03519 L 0.45365 -0.2067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69" y="-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02061 L -0.11962 -0.05232 C -0.14497 -0.05973 -0.18229 -0.06181 -0.22118 -0.05926 C -0.26545 -0.05602 -0.30035 -0.04885 -0.325 -0.03797 L -0.44254 0.01041 " pathEditMode="relative" rAng="10621384" ptsTypes="FffFF">
                                      <p:cBhvr>
                                        <p:cTn id="18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22" y="-1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81481E-6 L 0.20208 0.04005 C 0.24462 0.04908 0.30833 0.05394 0.37483 0.05394 C 0.45017 0.05394 0.51094 0.04908 0.55295 0.04005 L 0.75625 -4.81481E-6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13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0209 L -0.18247 -0.00209 C -0.26406 -0.00209 -0.36441 0.16713 -0.36441 0.30463 L -0.36441 0.61134 " pathEditMode="relative" rAng="0" ptsTypes="FfFF">
                                      <p:cBhvr>
                                        <p:cTn id="30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12" y="3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8 0.01435 L -0.15799 0.0497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4.44444E-6 C 0.01059 -0.05625 -0.06545 -0.13032 -0.171 -0.16504 C -0.29357 -0.20509 -0.34774 -0.1699 -0.37222 -0.14467 L -0.39826 -0.10995 C -0.42448 -0.08541 -0.4809 -0.05092 -0.62014 -0.09583 C -0.70816 -0.12546 -0.80225 -0.20486 -0.79166 -0.2618 C -0.78159 -0.31689 -0.67118 -0.32963 -0.58211 -0.30046 C -0.4427 -0.25416 -0.4052 -0.18865 -0.39201 -0.15069 L -0.37934 -0.10347 C -0.36684 -0.06689 -0.3309 -0.00092 -0.20885 0.03959 C -0.10451 0.07362 -0.01007 0.05533 -0.00017 -4.44444E-6 Z " pathEditMode="relative" rAng="11632500" ptsTypes="ffFffffFfff">
                                      <p:cBhvr>
                                        <p:cTn id="38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566" y="-1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48148E-6 L -0.54306 0.30371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53" y="1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-184760"/>
            <a:ext cx="15406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Džus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Picture 6" descr="http://www.bezkonzervantu.cz/common/images/static/dzusy/enapo_dzu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857" y="152092"/>
            <a:ext cx="1681599" cy="22701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85720" y="1928802"/>
            <a:ext cx="1859291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0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Mléko</a:t>
            </a:r>
            <a:endParaRPr lang="cs-CZ" sz="5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6" name="Picture 23" descr="http://www.bezkonzervantu.cz/common/images/static/mleko/bohemilk_mleko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488" y="2326391"/>
            <a:ext cx="1554991" cy="225473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85720" y="4357694"/>
            <a:ext cx="372409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Minerální voda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8" name="Picture 12" descr="http://rozvoz.broukpytlik.cz/foto/Pod%C4%9Bbradka%20ProLinie%20Pomeran%C4%8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9805" y="4395698"/>
            <a:ext cx="984920" cy="24623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16789" y="620688"/>
            <a:ext cx="6220612" cy="1200329"/>
          </a:xfrm>
          <a:prstGeom prst="rect">
            <a:avLst/>
          </a:prstGeom>
          <a:gradFill>
            <a:gsLst>
              <a:gs pos="0">
                <a:srgbClr val="FBEAC7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  <a:effectLst>
                  <a:glow rad="101600">
                    <a:schemeClr val="tx2">
                      <a:lumMod val="50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Džus je tekutina 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2">
                      <a:lumMod val="50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kterou získáme lisováním ovoce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2">
                      <a:lumMod val="50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nebo zeleniny,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2">
                      <a:lumMod val="50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různé druhy džusů  (jedno druhové 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2">
                      <a:lumMod val="50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smíšené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2">
                      <a:lumMod val="50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z 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2">
                      <a:lumMod val="50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několika druhů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2">
                      <a:lumMod val="50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rostlin).  Rozeznáváme také různě ředěné džusy (100 % nebo 50% šťáva)</a:t>
            </a:r>
            <a:endParaRPr lang="cs-CZ" dirty="0">
              <a:solidFill>
                <a:schemeClr val="bg1"/>
              </a:solidFill>
              <a:effectLst>
                <a:glow rad="101600">
                  <a:schemeClr val="tx2">
                    <a:lumMod val="50000"/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2844" y="2714620"/>
            <a:ext cx="7217972" cy="1477328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100000">
                <a:srgbClr val="C4D6EB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cs-CZ" b="1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Mléko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je </a:t>
            </a:r>
            <a:r>
              <a:rPr lang="cs-CZ" dirty="0" smtClean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základním 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zdrojem výživy hlavně pro </a:t>
            </a:r>
            <a:r>
              <a:rPr lang="cs-CZ" dirty="0" smtClean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děti, které 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dirty="0" smtClean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mléka získávají 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potřebné protilátky a vitamíny pro upevnění své imunity. Zvířata konzumují mléko až do doby, dokud nejsou schopna trávit pevnou stravu (píce, maso). U lidí to funguje stejně, s tím, že dospělí lidští jedinci konzumují mléko jiných zvířat (kravské, kozí, ovčí, koňské, lamí…)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42844" y="5072074"/>
            <a:ext cx="7721184" cy="923330"/>
          </a:xfrm>
          <a:prstGeom prst="rect">
            <a:avLst/>
          </a:prstGeom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bg2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Minerální voda</a:t>
            </a:r>
            <a:r>
              <a:rPr lang="cs-CZ" dirty="0">
                <a:solidFill>
                  <a:schemeClr val="bg2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, zkráceně </a:t>
            </a:r>
            <a:r>
              <a:rPr lang="cs-CZ" b="1" dirty="0">
                <a:solidFill>
                  <a:schemeClr val="bg2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minerálka</a:t>
            </a:r>
            <a:r>
              <a:rPr lang="cs-CZ" dirty="0">
                <a:solidFill>
                  <a:schemeClr val="bg2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, je </a:t>
            </a:r>
            <a:r>
              <a:rPr lang="cs-CZ" dirty="0" smtClean="0">
                <a:solidFill>
                  <a:schemeClr val="bg2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označení </a:t>
            </a:r>
            <a:r>
              <a:rPr lang="cs-CZ" dirty="0">
                <a:solidFill>
                  <a:schemeClr val="bg2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pro vodu se zvýšeným obsahem minerálních </a:t>
            </a:r>
            <a:r>
              <a:rPr lang="cs-CZ" dirty="0" smtClean="0">
                <a:solidFill>
                  <a:schemeClr val="bg2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látek, jejichž množství se liší podle výrobce. Složení minerální vody najdeme na etiketě.</a:t>
            </a:r>
            <a:endParaRPr lang="cs-CZ" dirty="0">
              <a:solidFill>
                <a:schemeClr val="bg2"/>
              </a:solidFill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85989603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7000">
              <a:srgbClr val="9CB86E"/>
            </a:gs>
            <a:gs pos="100000">
              <a:srgbClr val="156B13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823896" y="0"/>
            <a:ext cx="29586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Coca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Cola</a:t>
            </a:r>
            <a:endParaRPr lang="cs-CZ" sz="5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94438" y="2400658"/>
            <a:ext cx="378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0">
                  <a:solidFill>
                    <a:schemeClr val="bg1"/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Energy</a:t>
            </a:r>
            <a:r>
              <a:rPr lang="cs-CZ" sz="5400" b="1" cap="none" spc="0" dirty="0" smtClean="0">
                <a:ln w="19050">
                  <a:solidFill>
                    <a:schemeClr val="bg1"/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drink</a:t>
            </a:r>
            <a:endParaRPr lang="cs-CZ" sz="5400" b="1" cap="none" spc="0" dirty="0">
              <a:ln w="19050">
                <a:solidFill>
                  <a:schemeClr val="bg1"/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10145" y="4929499"/>
            <a:ext cx="23723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Alkohol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Picture 8" descr="http://aux.iconpedia.net/uploads/148945298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6914" y="382108"/>
            <a:ext cx="2068002" cy="2068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9" descr="http://bmx-fan.lapunk.hu/tarhely/bmx-fan/kepek/monster_pn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0568" y="2564904"/>
            <a:ext cx="2123728" cy="21237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0" descr="http://ujanu.idarkovice.net/galeries/products/bozkov-rum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83265">
            <a:off x="387134" y="4540439"/>
            <a:ext cx="700373" cy="24042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500328" y="974488"/>
            <a:ext cx="7488832" cy="1477328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rgbClr val="C00000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cs-CZ" b="1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Coca-Cola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sladký 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nápoj </a:t>
            </a:r>
            <a:r>
              <a:rPr lang="cs-CZ" dirty="0" smtClean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hnědé barvy s 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obsahem kofeinu a </a:t>
            </a:r>
            <a:r>
              <a:rPr lang="cs-CZ" dirty="0" err="1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bezkokainového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výtažku koky. Na trh byl uveden roku 1886, od roku 1892 jej vyrábí </a:t>
            </a:r>
            <a:r>
              <a:rPr lang="cs-CZ" dirty="0" err="1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Coca-Cola </a:t>
            </a:r>
            <a:r>
              <a:rPr lang="cs-CZ" dirty="0" err="1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Company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Dnešní Coca-Cola je již nealkoholickým nápojem a neobsahuje víno ani kokain jako původní verze, od roku 1888 je sycená oxidem uhličitým.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348974" y="3356992"/>
            <a:ext cx="7632848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rgbClr val="92D050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accent6">
                      <a:lumMod val="60000"/>
                      <a:lumOff val="40000"/>
                      <a:alpha val="60000"/>
                    </a:schemeClr>
                  </a:glow>
                </a:effectLst>
              </a:rPr>
              <a:t>Energetické nápoje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accent6">
                      <a:lumMod val="60000"/>
                      <a:lumOff val="40000"/>
                      <a:alpha val="60000"/>
                    </a:schemeClr>
                  </a:glow>
                </a:effectLst>
              </a:rPr>
              <a:t> jsou nealkoholické nápoje,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accent6">
                      <a:lumMod val="60000"/>
                      <a:lumOff val="40000"/>
                      <a:alpha val="60000"/>
                    </a:schemeClr>
                  </a:glow>
                </a:effectLst>
              </a:rPr>
              <a:t> a na rozdíl od běžných nápojů 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accent6">
                      <a:lumMod val="60000"/>
                      <a:lumOff val="40000"/>
                      <a:alpha val="60000"/>
                    </a:schemeClr>
                  </a:glow>
                </a:effectLst>
              </a:rPr>
              <a:t>dodávají energii a zvyšují fyzickou aktivitu konzumenta. Energetická hodnota těchto nápojů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accent6">
                      <a:lumMod val="60000"/>
                      <a:lumOff val="40000"/>
                      <a:alpha val="60000"/>
                    </a:schemeClr>
                  </a:glow>
                </a:effectLst>
              </a:rPr>
              <a:t>(měřená 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accent6">
                      <a:lumMod val="60000"/>
                      <a:lumOff val="40000"/>
                      <a:alpha val="60000"/>
                    </a:schemeClr>
                  </a:glow>
                </a:effectLst>
              </a:rPr>
              <a:t>v kaloriích) však není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accent6">
                      <a:lumMod val="60000"/>
                      <a:lumOff val="40000"/>
                      <a:alpha val="60000"/>
                    </a:schemeClr>
                  </a:glow>
                </a:effectLst>
              </a:rPr>
              <a:t>vysoká.</a:t>
            </a:r>
            <a:r>
              <a:rPr lang="cs-CZ" baseline="30000" dirty="0" smtClean="0">
                <a:solidFill>
                  <a:schemeClr val="bg1"/>
                </a:solidFill>
                <a:effectLst>
                  <a:glow rad="101600">
                    <a:schemeClr val="accent6">
                      <a:lumMod val="60000"/>
                      <a:lumOff val="40000"/>
                      <a:alpha val="60000"/>
                    </a:schemeClr>
                  </a:glow>
                </a:effectLst>
              </a:rPr>
              <a:t> 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accent6">
                      <a:lumMod val="60000"/>
                      <a:lumOff val="40000"/>
                      <a:alpha val="60000"/>
                    </a:schemeClr>
                  </a:glow>
                </a:effectLst>
              </a:rPr>
              <a:t>Jejich účinek 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accent6">
                      <a:lumMod val="60000"/>
                      <a:lumOff val="40000"/>
                      <a:alpha val="60000"/>
                    </a:schemeClr>
                  </a:glow>
                </a:effectLst>
              </a:rPr>
              <a:t>je zaměřen spíše na zvyšování pozornosti a fyzického výkonu přidáním kofeinu, vitamínů a dalších látek, které mají mít při současném působení větší stimulační efekt, než by měl kofein sám o sobě.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881088" y="5852829"/>
            <a:ext cx="7100734" cy="923330"/>
          </a:xfrm>
          <a:prstGeom prst="rect">
            <a:avLst/>
          </a:prstGeom>
          <a:gradFill>
            <a:gsLst>
              <a:gs pos="0">
                <a:srgbClr val="FBEAC7"/>
              </a:gs>
              <a:gs pos="100000">
                <a:schemeClr val="tx2">
                  <a:lumMod val="50000"/>
                </a:schemeClr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accent2"/>
                </a:solidFill>
                <a:effectLst>
                  <a:glow rad="101600">
                    <a:schemeClr val="tx1">
                      <a:lumMod val="85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 je nejrozšířenější návyková látka, která ve větším množství a nevhodné kombinaci (s některými nemocemi či léky</a:t>
            </a:r>
            <a:r>
              <a:rPr lang="cs-CZ" dirty="0" smtClean="0">
                <a:solidFill>
                  <a:schemeClr val="accent2"/>
                </a:solidFill>
                <a:effectLst>
                  <a:glow rad="101600">
                    <a:schemeClr val="tx1">
                      <a:lumMod val="85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může člověku </a:t>
            </a:r>
            <a:r>
              <a:rPr lang="cs-CZ" dirty="0">
                <a:solidFill>
                  <a:schemeClr val="accent2"/>
                </a:solidFill>
                <a:effectLst>
                  <a:glow rad="101600">
                    <a:schemeClr val="tx1">
                      <a:lumMod val="85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ublížit</a:t>
            </a:r>
            <a:r>
              <a:rPr lang="cs-CZ" dirty="0" smtClean="0">
                <a:solidFill>
                  <a:schemeClr val="accent2"/>
                </a:solidFill>
                <a:effectLst>
                  <a:glow rad="101600">
                    <a:schemeClr val="tx1">
                      <a:lumMod val="85000"/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Minimálně do 18 let věku je konzumace alkoholu zcela nevhodná.</a:t>
            </a:r>
            <a:endParaRPr lang="cs-CZ" dirty="0">
              <a:solidFill>
                <a:schemeClr val="accent2"/>
              </a:solidFill>
              <a:effectLst>
                <a:glow rad="101600">
                  <a:schemeClr val="tx1">
                    <a:lumMod val="85000"/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1913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66000">
              <a:srgbClr val="85C2FF"/>
            </a:gs>
            <a:gs pos="85000">
              <a:srgbClr val="C4D6EB"/>
            </a:gs>
            <a:gs pos="100000">
              <a:srgbClr val="FFEBFA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03449" y="188640"/>
            <a:ext cx="627479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50" dirty="0" smtClean="0">
                <a:ln w="12700" cmpd="sng">
                  <a:solidFill>
                    <a:schemeClr val="bg1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glow rad="228600">
                    <a:srgbClr val="FFFF00">
                      <a:alpha val="40000"/>
                    </a:srgbClr>
                  </a:glow>
                </a:effectLst>
              </a:rPr>
              <a:t>Rizika nedostatku tekutin</a:t>
            </a:r>
            <a:endParaRPr lang="cs-CZ" sz="4400" b="1" cap="none" spc="50" dirty="0">
              <a:ln w="12700" cmpd="sng">
                <a:solidFill>
                  <a:schemeClr val="bg1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glow rad="228600">
                  <a:srgbClr val="FFFF00">
                    <a:alpha val="40000"/>
                  </a:srgb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67749"/>
            <a:ext cx="40563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Jaká mohou být rizika ?</a:t>
            </a:r>
            <a:endParaRPr lang="cs-CZ" sz="3200" dirty="0">
              <a:solidFill>
                <a:srgbClr val="00206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Mrak 6"/>
          <p:cNvSpPr/>
          <p:nvPr/>
        </p:nvSpPr>
        <p:spPr>
          <a:xfrm>
            <a:off x="5062473" y="2996952"/>
            <a:ext cx="2791066" cy="16181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Bolest hlavy</a:t>
            </a:r>
            <a:endParaRPr lang="cs-CZ" sz="3200" dirty="0"/>
          </a:p>
        </p:txBody>
      </p:sp>
      <p:sp>
        <p:nvSpPr>
          <p:cNvPr id="8" name="Mrak 7"/>
          <p:cNvSpPr/>
          <p:nvPr/>
        </p:nvSpPr>
        <p:spPr>
          <a:xfrm>
            <a:off x="1043608" y="3604708"/>
            <a:ext cx="2304256" cy="12514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Únava</a:t>
            </a:r>
            <a:endParaRPr lang="cs-CZ" sz="3200" dirty="0"/>
          </a:p>
        </p:txBody>
      </p:sp>
      <p:sp>
        <p:nvSpPr>
          <p:cNvPr id="9" name="Mrak 8"/>
          <p:cNvSpPr/>
          <p:nvPr/>
        </p:nvSpPr>
        <p:spPr>
          <a:xfrm rot="20961358">
            <a:off x="3973147" y="4979770"/>
            <a:ext cx="5238328" cy="15258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Vznik ledvinových kamenů</a:t>
            </a:r>
            <a:endParaRPr lang="cs-CZ" sz="3200" dirty="0"/>
          </a:p>
        </p:txBody>
      </p:sp>
      <p:sp>
        <p:nvSpPr>
          <p:cNvPr id="10" name="Mrak 9"/>
          <p:cNvSpPr/>
          <p:nvPr/>
        </p:nvSpPr>
        <p:spPr>
          <a:xfrm>
            <a:off x="6084168" y="983433"/>
            <a:ext cx="2304256" cy="12514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Stres</a:t>
            </a:r>
            <a:endParaRPr lang="cs-CZ" sz="3200" dirty="0"/>
          </a:p>
        </p:txBody>
      </p:sp>
      <p:sp>
        <p:nvSpPr>
          <p:cNvPr id="11" name="Mrak 10"/>
          <p:cNvSpPr/>
          <p:nvPr/>
        </p:nvSpPr>
        <p:spPr>
          <a:xfrm rot="623307">
            <a:off x="52314" y="5193759"/>
            <a:ext cx="3865062" cy="13266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Poruchy psychiky</a:t>
            </a:r>
            <a:endParaRPr lang="cs-CZ" sz="3200" dirty="0"/>
          </a:p>
        </p:txBody>
      </p:sp>
      <p:sp>
        <p:nvSpPr>
          <p:cNvPr id="12" name="Mrak 11"/>
          <p:cNvSpPr/>
          <p:nvPr/>
        </p:nvSpPr>
        <p:spPr>
          <a:xfrm>
            <a:off x="1259633" y="2187691"/>
            <a:ext cx="3935614" cy="11884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Pokles výkonnosti</a:t>
            </a:r>
          </a:p>
        </p:txBody>
      </p:sp>
    </p:spTree>
    <p:extLst>
      <p:ext uri="{BB962C8B-B14F-4D97-AF65-F5344CB8AC3E}">
        <p14:creationId xmlns="" xmlns:p14="http://schemas.microsoft.com/office/powerpoint/2010/main" val="27592791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8140" y="34274"/>
            <a:ext cx="92466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Jaká jsou rizika</a:t>
            </a:r>
          </a:p>
          <a:p>
            <a:pPr algn="ctr"/>
            <a:r>
              <a:rPr lang="cs-CZ" sz="5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</a:t>
            </a:r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edostatečného příjmu tekutin 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821282"/>
            <a:ext cx="9210406" cy="23544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1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Způsobuje dehydrataci organismu, což vnímají ze všeho nejdříve mozkové buňky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100" dirty="0" smtClean="0">
                <a:solidFill>
                  <a:srgbClr val="00B0F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Proto dochází :</a:t>
            </a:r>
            <a:r>
              <a:rPr lang="cs-CZ" sz="2100" dirty="0" smtClean="0">
                <a:solidFill>
                  <a:schemeClr val="bg2"/>
                </a:solidFill>
              </a:rPr>
              <a:t>       </a:t>
            </a:r>
            <a:r>
              <a:rPr lang="cs-CZ" sz="2100" b="1" dirty="0" smtClean="0">
                <a:solidFill>
                  <a:schemeClr val="accent2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bolestem hlavy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2100" dirty="0">
              <a:solidFill>
                <a:schemeClr val="bg2"/>
              </a:solidFill>
            </a:endParaRPr>
          </a:p>
          <a:p>
            <a:r>
              <a:rPr lang="cs-CZ" sz="2100" dirty="0" smtClean="0">
                <a:solidFill>
                  <a:schemeClr val="bg2"/>
                </a:solidFill>
              </a:rPr>
              <a:t>                                      </a:t>
            </a:r>
            <a:r>
              <a:rPr lang="cs-CZ" sz="2100" b="1" dirty="0" smtClean="0">
                <a:solidFill>
                  <a:srgbClr val="00B05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poruchám psychiky</a:t>
            </a:r>
          </a:p>
          <a:p>
            <a:endParaRPr lang="cs-CZ" sz="2100" dirty="0" smtClean="0">
              <a:solidFill>
                <a:srgbClr val="FFC0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21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Akutní nedostatek tekutin se projevuje žízní </a:t>
            </a:r>
            <a:r>
              <a:rPr lang="cs-CZ" sz="21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(při ztrátě 2% tělesné hmotnosti</a:t>
            </a:r>
            <a:r>
              <a:rPr lang="cs-CZ" sz="21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),</a:t>
            </a:r>
            <a:endParaRPr lang="cs-CZ" sz="2100" dirty="0" smtClean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  <a:p>
            <a:r>
              <a:rPr lang="cs-CZ" sz="21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  nevolnostmi a křečemi</a:t>
            </a:r>
            <a:endParaRPr lang="cs-CZ" sz="2100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056" y="5432470"/>
            <a:ext cx="223224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„Pijte vodu</a:t>
            </a:r>
            <a:br>
              <a:rPr lang="cs-CZ" sz="2000" b="1" dirty="0">
                <a:solidFill>
                  <a:srgbClr val="C00000"/>
                </a:solidFill>
              </a:rPr>
            </a:br>
            <a:r>
              <a:rPr lang="cs-CZ" sz="2000" b="1" dirty="0">
                <a:solidFill>
                  <a:srgbClr val="C00000"/>
                </a:solidFill>
              </a:rPr>
              <a:t>Pijte pitnou vodu,</a:t>
            </a:r>
            <a:br>
              <a:rPr lang="cs-CZ" sz="2000" b="1" dirty="0">
                <a:solidFill>
                  <a:srgbClr val="C00000"/>
                </a:solidFill>
              </a:rPr>
            </a:br>
            <a:r>
              <a:rPr lang="cs-CZ" sz="2000" b="1" dirty="0">
                <a:solidFill>
                  <a:srgbClr val="C00000"/>
                </a:solidFill>
              </a:rPr>
              <a:t>Pijte vodu,</a:t>
            </a:r>
            <a:br>
              <a:rPr lang="cs-CZ" sz="2000" b="1" dirty="0">
                <a:solidFill>
                  <a:srgbClr val="C00000"/>
                </a:solidFill>
              </a:rPr>
            </a:br>
            <a:r>
              <a:rPr lang="cs-CZ" sz="2000" b="1" dirty="0">
                <a:solidFill>
                  <a:srgbClr val="C00000"/>
                </a:solidFill>
              </a:rPr>
              <a:t>Nepijte rum“.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9218" name="Picture 2" descr="http://zdravi.doktorka.cz/cs/images/resize/dehydratace2-3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177" y="3844073"/>
            <a:ext cx="4104455" cy="291183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2082950" y="2888274"/>
            <a:ext cx="243027" cy="220505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vyjmutí 8"/>
          <p:cNvSpPr/>
          <p:nvPr/>
        </p:nvSpPr>
        <p:spPr>
          <a:xfrm>
            <a:off x="2105453" y="2696040"/>
            <a:ext cx="198022" cy="236687"/>
          </a:xfrm>
          <a:prstGeom prst="flowChartExtra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1" name="Ovál 10"/>
          <p:cNvSpPr/>
          <p:nvPr/>
        </p:nvSpPr>
        <p:spPr>
          <a:xfrm>
            <a:off x="2082949" y="2348880"/>
            <a:ext cx="243027" cy="220505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vyjmutí 11"/>
          <p:cNvSpPr/>
          <p:nvPr/>
        </p:nvSpPr>
        <p:spPr>
          <a:xfrm>
            <a:off x="2105452" y="2156646"/>
            <a:ext cx="198022" cy="236687"/>
          </a:xfrm>
          <a:prstGeom prst="flowChartExtra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37589" y="2169275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55063" y="2732672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0366777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1" grpId="0" animBg="1"/>
      <p:bldP spid="12" grpId="0" animBg="1"/>
      <p:bldP spid="10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787899" y="1226977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2787899" y="17287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87899" y="2232832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787899" y="273463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787899" y="3238687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291955" y="1224720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291955" y="17287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291955" y="2230575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291955" y="273463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291955" y="3238687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796011" y="1226977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796011" y="17287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796011" y="2232832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300067" y="1224720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4300067" y="17287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bg1"/>
                </a:solidFill>
              </a:rPr>
              <a:t>CH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4300067" y="2230575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804123" y="1226977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4804123" y="17287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4804123" y="2232832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308179" y="1224720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5308179" y="17287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5308179" y="2230575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Ž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5308179" y="273463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5308179" y="3238687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6316291" y="1240397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6316291" y="1744453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316291" y="2246252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316291" y="2750308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6820347" y="1240397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820347" y="174219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6820347" y="2246252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820347" y="274805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820347" y="3252107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7324403" y="1238140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7324403" y="174219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7324403" y="2243995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7324403" y="274805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7324403" y="3252107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828459" y="1240397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7828459" y="174219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7828459" y="2246252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828459" y="274805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7828459" y="3252107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8332515" y="1238140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8332515" y="174219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8332515" y="2243995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8332515" y="274805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8332515" y="3252107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889084" y="83661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3391165" y="83421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3897196" y="8553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4428848" y="-540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905308" y="9054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409364" y="87106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417476" y="87106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921532" y="87932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7420204" y="9054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7823075" y="9054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8375191" y="35358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8332515" y="73634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2787899" y="3758420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2787899" y="42624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3796011" y="273463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89" name="Ovál 88"/>
          <p:cNvSpPr/>
          <p:nvPr/>
        </p:nvSpPr>
        <p:spPr>
          <a:xfrm>
            <a:off x="3796011" y="3238687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0" name="Ovál 89"/>
          <p:cNvSpPr/>
          <p:nvPr/>
        </p:nvSpPr>
        <p:spPr>
          <a:xfrm>
            <a:off x="3796011" y="3767154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3796011" y="4268953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2" name="Ovál 91"/>
          <p:cNvSpPr/>
          <p:nvPr/>
        </p:nvSpPr>
        <p:spPr>
          <a:xfrm>
            <a:off x="3796011" y="4773009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3" name="Ovál 92"/>
          <p:cNvSpPr/>
          <p:nvPr/>
        </p:nvSpPr>
        <p:spPr>
          <a:xfrm>
            <a:off x="4327663" y="221122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4" name="Ovál 93"/>
          <p:cNvSpPr/>
          <p:nvPr/>
        </p:nvSpPr>
        <p:spPr>
          <a:xfrm>
            <a:off x="4327663" y="72292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5" name="Ovál 94"/>
          <p:cNvSpPr/>
          <p:nvPr/>
        </p:nvSpPr>
        <p:spPr>
          <a:xfrm>
            <a:off x="5308179" y="3742743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6" name="Ovál 95"/>
          <p:cNvSpPr/>
          <p:nvPr/>
        </p:nvSpPr>
        <p:spPr>
          <a:xfrm>
            <a:off x="7319019" y="3742743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7" name="Ovál 96"/>
          <p:cNvSpPr/>
          <p:nvPr/>
        </p:nvSpPr>
        <p:spPr>
          <a:xfrm>
            <a:off x="7319019" y="4246799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107504" y="1274804"/>
            <a:ext cx="282276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Co se dá udělat ze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žvýkačky?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2.   Čím koukáme?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3.   Měsíc po říjnu?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4.   Co mají psi v kožichu?</a:t>
            </a:r>
          </a:p>
          <a:p>
            <a:pPr marL="342900" indent="-342900">
              <a:buAutoNum type="arabicPeriod" startAt="5"/>
            </a:pPr>
            <a:r>
              <a:rPr lang="cs-CZ" dirty="0" smtClean="0">
                <a:solidFill>
                  <a:schemeClr val="bg1"/>
                </a:solidFill>
              </a:rPr>
              <a:t>Zdají se nám?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6.   Čím rýsujeme?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7.   Když celý den nejím</a:t>
            </a:r>
          </a:p>
          <a:p>
            <a:r>
              <a:rPr lang="cs-CZ" dirty="0">
                <a:solidFill>
                  <a:schemeClr val="bg1"/>
                </a:solidFill>
              </a:rPr>
              <a:t>m</a:t>
            </a:r>
            <a:r>
              <a:rPr lang="cs-CZ" dirty="0" smtClean="0">
                <a:solidFill>
                  <a:schemeClr val="bg1"/>
                </a:solidFill>
              </a:rPr>
              <a:t>ám?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8.   Na podzim ze stromů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padá?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9.   Co nosí děti do školy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zádech?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10.   Co nám roste na hlavě?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11.   Sbíráme léčivé?</a:t>
            </a:r>
          </a:p>
        </p:txBody>
      </p:sp>
    </p:spTree>
    <p:extLst>
      <p:ext uri="{BB962C8B-B14F-4D97-AF65-F5344CB8AC3E}">
        <p14:creationId xmlns="" xmlns:p14="http://schemas.microsoft.com/office/powerpoint/2010/main" val="221887550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8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85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8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91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94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9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0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9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1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4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7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0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6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9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8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1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4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7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0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3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6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9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2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5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8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1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4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7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0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3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6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9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2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5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8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1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4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7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0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2000" fill="hold"/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2000" fill="hold"/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2000"/>
                                        <p:tgtEl>
                                          <p:spTgt spid="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2000" fill="hold"/>
                                        <p:tgtEl>
                                          <p:spTgt spid="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2000"/>
                                        <p:tgtEl>
                                          <p:spTgt spid="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2000" fill="hold"/>
                                        <p:tgtEl>
                                          <p:spTgt spid="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2000" fill="hold"/>
                                        <p:tgtEl>
                                          <p:spTgt spid="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2000"/>
                                        <p:tgtEl>
                                          <p:spTgt spid="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2000"/>
                                        <p:tgtEl>
                                          <p:spTgt spid="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2000" fill="hold"/>
                                        <p:tgtEl>
                                          <p:spTgt spid="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2000" fill="hold"/>
                                        <p:tgtEl>
                                          <p:spTgt spid="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0" dur="2000"/>
                                        <p:tgtEl>
                                          <p:spTgt spid="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2000" fill="hold"/>
                                        <p:tgtEl>
                                          <p:spTgt spid="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2000" fill="hold"/>
                                        <p:tgtEl>
                                          <p:spTgt spid="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2000"/>
                                        <p:tgtEl>
                                          <p:spTgt spid="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2000" fill="hold"/>
                                        <p:tgtEl>
                                          <p:spTgt spid="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2000" fill="hold"/>
                                        <p:tgtEl>
                                          <p:spTgt spid="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2000"/>
                                        <p:tgtEl>
                                          <p:spTgt spid="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2000" fill="hold"/>
                                        <p:tgtEl>
                                          <p:spTgt spid="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2000"/>
                                        <p:tgtEl>
                                          <p:spTgt spid="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2000" fill="hold"/>
                                        <p:tgtEl>
                                          <p:spTgt spid="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2000" fill="hold"/>
                                        <p:tgtEl>
                                          <p:spTgt spid="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2000"/>
                                        <p:tgtEl>
                                          <p:spTgt spid="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2000" fill="hold"/>
                                        <p:tgtEl>
                                          <p:spTgt spid="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2000" fill="hold"/>
                                        <p:tgtEl>
                                          <p:spTgt spid="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2000"/>
                                        <p:tgtEl>
                                          <p:spTgt spid="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2000" fill="hold"/>
                                        <p:tgtEl>
                                          <p:spTgt spid="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2000"/>
                                        <p:tgtEl>
                                          <p:spTgt spid="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2000" fill="hold"/>
                                        <p:tgtEl>
                                          <p:spTgt spid="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2000" fill="hold"/>
                                        <p:tgtEl>
                                          <p:spTgt spid="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5" dur="2000"/>
                                        <p:tgtEl>
                                          <p:spTgt spid="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2000" fill="hold"/>
                                        <p:tgtEl>
                                          <p:spTgt spid="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2000" fill="hold"/>
                                        <p:tgtEl>
                                          <p:spTgt spid="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0" dur="2000"/>
                                        <p:tgtEl>
                                          <p:spTgt spid="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1" dur="2000" fill="hold"/>
                                        <p:tgtEl>
                                          <p:spTgt spid="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2000" fill="hold"/>
                                        <p:tgtEl>
                                          <p:spTgt spid="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2000"/>
                                        <p:tgtEl>
                                          <p:spTgt spid="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2000" fill="hold"/>
                                        <p:tgtEl>
                                          <p:spTgt spid="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9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9" grpId="0" animBg="1"/>
      <p:bldP spid="50" grpId="0" animBg="1"/>
      <p:bldP spid="51" grpId="0" animBg="1"/>
      <p:bldP spid="52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807999" y="1231881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312055" y="1229624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816111" y="1231881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320167" y="1229624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824223" y="1231881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328279" y="1229624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Ovál 48"/>
          <p:cNvSpPr/>
          <p:nvPr/>
        </p:nvSpPr>
        <p:spPr>
          <a:xfrm>
            <a:off x="6336391" y="1245301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4" name="Ovál 53"/>
          <p:cNvSpPr/>
          <p:nvPr/>
        </p:nvSpPr>
        <p:spPr>
          <a:xfrm>
            <a:off x="6840447" y="1245301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9" name="Ovál 58"/>
          <p:cNvSpPr/>
          <p:nvPr/>
        </p:nvSpPr>
        <p:spPr>
          <a:xfrm>
            <a:off x="7344503" y="1243044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848559" y="1245301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9" name="Ovál 68"/>
          <p:cNvSpPr/>
          <p:nvPr/>
        </p:nvSpPr>
        <p:spPr>
          <a:xfrm>
            <a:off x="8352615" y="1243044"/>
            <a:ext cx="504056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info-bible.cz/soubory/Bolesti_hlavy_1_416x624.JPG?phpMyAdmin=OVTcc15j66gnHqdX8u4mnJv7s%2C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9922">
            <a:off x="357813" y="2207264"/>
            <a:ext cx="2709913" cy="40648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2" descr="http://baynetsolution.com/photo/sites/default/files/images/thumbs-up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24776">
            <a:off x="4126639" y="2158484"/>
            <a:ext cx="4419504" cy="44195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890218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908552" y="94920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908552" y="1451004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1908552" y="1955060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908552" y="2456859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908552" y="2960915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12608" y="946948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412608" y="1451004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412608" y="1952803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412608" y="2456859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412608" y="2960915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916664" y="94920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</p:txBody>
      </p:sp>
      <p:sp>
        <p:nvSpPr>
          <p:cNvPr id="25" name="Ovál 24"/>
          <p:cNvSpPr/>
          <p:nvPr/>
        </p:nvSpPr>
        <p:spPr>
          <a:xfrm>
            <a:off x="2916664" y="1451004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916664" y="1955060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3420720" y="946948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3420720" y="1451004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3420720" y="1952803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vál 33"/>
          <p:cNvSpPr/>
          <p:nvPr/>
        </p:nvSpPr>
        <p:spPr>
          <a:xfrm>
            <a:off x="3924776" y="94920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924776" y="1451004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Ovál 35"/>
          <p:cNvSpPr/>
          <p:nvPr/>
        </p:nvSpPr>
        <p:spPr>
          <a:xfrm>
            <a:off x="3924776" y="1955060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3924776" y="2456859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vál 37"/>
          <p:cNvSpPr/>
          <p:nvPr/>
        </p:nvSpPr>
        <p:spPr>
          <a:xfrm>
            <a:off x="3924776" y="2960915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4428832" y="946948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428832" y="1451004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Ovál 48"/>
          <p:cNvSpPr/>
          <p:nvPr/>
        </p:nvSpPr>
        <p:spPr>
          <a:xfrm>
            <a:off x="5436944" y="96262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Ovál 49"/>
          <p:cNvSpPr/>
          <p:nvPr/>
        </p:nvSpPr>
        <p:spPr>
          <a:xfrm>
            <a:off x="5436944" y="1466681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5436944" y="1968480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5941000" y="96262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5941000" y="1464424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5941000" y="1968480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Ovál 56"/>
          <p:cNvSpPr/>
          <p:nvPr/>
        </p:nvSpPr>
        <p:spPr>
          <a:xfrm>
            <a:off x="5941000" y="2470279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5941000" y="2974335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445056" y="960368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6445056" y="1464424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445056" y="1966223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6445056" y="2470279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" name="Ovál 62"/>
          <p:cNvSpPr/>
          <p:nvPr/>
        </p:nvSpPr>
        <p:spPr>
          <a:xfrm>
            <a:off x="6445056" y="2974335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949112" y="96262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6949112" y="1464424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" name="Ovál 65"/>
          <p:cNvSpPr/>
          <p:nvPr/>
        </p:nvSpPr>
        <p:spPr>
          <a:xfrm>
            <a:off x="6949112" y="1968480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6949112" y="2470279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</a:p>
        </p:txBody>
      </p:sp>
      <p:sp>
        <p:nvSpPr>
          <p:cNvPr id="68" name="Ovál 67"/>
          <p:cNvSpPr/>
          <p:nvPr/>
        </p:nvSpPr>
        <p:spPr>
          <a:xfrm>
            <a:off x="6949112" y="2974335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7453168" y="960368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0" name="Ovál 69"/>
          <p:cNvSpPr/>
          <p:nvPr/>
        </p:nvSpPr>
        <p:spPr>
          <a:xfrm>
            <a:off x="7453168" y="1464424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7453168" y="1966223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2" name="Ovál 71"/>
          <p:cNvSpPr/>
          <p:nvPr/>
        </p:nvSpPr>
        <p:spPr>
          <a:xfrm>
            <a:off x="7453168" y="2470279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7453168" y="2974335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  <p:sp>
        <p:nvSpPr>
          <p:cNvPr id="74" name="Ovál 73"/>
          <p:cNvSpPr/>
          <p:nvPr/>
        </p:nvSpPr>
        <p:spPr>
          <a:xfrm>
            <a:off x="7956376" y="971991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5" name="Ovál 74"/>
          <p:cNvSpPr/>
          <p:nvPr/>
        </p:nvSpPr>
        <p:spPr>
          <a:xfrm>
            <a:off x="7956376" y="1473790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" name="Ovál 75"/>
          <p:cNvSpPr/>
          <p:nvPr/>
        </p:nvSpPr>
        <p:spPr>
          <a:xfrm>
            <a:off x="7956376" y="1977846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7956376" y="2479645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8460432" y="969734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Ovál 79"/>
          <p:cNvSpPr/>
          <p:nvPr/>
        </p:nvSpPr>
        <p:spPr>
          <a:xfrm>
            <a:off x="8460432" y="1473790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1" name="Ovál 80"/>
          <p:cNvSpPr/>
          <p:nvPr/>
        </p:nvSpPr>
        <p:spPr>
          <a:xfrm>
            <a:off x="8460432" y="1975589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2" name="Ovál 81"/>
          <p:cNvSpPr/>
          <p:nvPr/>
        </p:nvSpPr>
        <p:spPr>
          <a:xfrm>
            <a:off x="8460432" y="2479645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8460432" y="2983701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009737" y="5531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513793" y="55237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993155" y="5776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3521905" y="5910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4001267" y="5531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4530017" y="92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5502574" y="556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6017491" y="57987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6546241" y="5932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991788" y="60265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537524" y="2969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8503108" y="923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7999052" y="57987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7" name="Ovál 96"/>
          <p:cNvSpPr/>
          <p:nvPr/>
        </p:nvSpPr>
        <p:spPr>
          <a:xfrm>
            <a:off x="4428832" y="456312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6866" y="4826675"/>
            <a:ext cx="267926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 ČR ?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  Ženské jméno?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  Alkohol?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  Orgán sluchu</a:t>
            </a:r>
          </a:p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V pekárně se peče?</a:t>
            </a:r>
          </a:p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Do pastičky se chytá?</a:t>
            </a:r>
          </a:p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Nejlepší přítel člověka?</a:t>
            </a:r>
          </a:p>
        </p:txBody>
      </p:sp>
      <p:sp>
        <p:nvSpPr>
          <p:cNvPr id="98" name="Ovál 97"/>
          <p:cNvSpPr/>
          <p:nvPr/>
        </p:nvSpPr>
        <p:spPr>
          <a:xfrm>
            <a:off x="5941000" y="3464971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5941000" y="3969027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00" name="Ovál 99"/>
          <p:cNvSpPr/>
          <p:nvPr/>
        </p:nvSpPr>
        <p:spPr>
          <a:xfrm>
            <a:off x="6949112" y="3464971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15479" y="4826675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  Kdo snáší vajíčka?</a:t>
            </a:r>
          </a:p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  Hady jsem slyšela … ?</a:t>
            </a:r>
          </a:p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Pochvala za vzorné?</a:t>
            </a:r>
          </a:p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Oblečení pro bojové sporty?</a:t>
            </a:r>
          </a:p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V pohádce panuje?</a:t>
            </a:r>
          </a:p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 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Předmět ve škole?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3" name="Ovál 102"/>
          <p:cNvSpPr/>
          <p:nvPr/>
        </p:nvSpPr>
        <p:spPr>
          <a:xfrm>
            <a:off x="7494848" y="442892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4" name="Ovál 103"/>
          <p:cNvSpPr/>
          <p:nvPr/>
        </p:nvSpPr>
        <p:spPr>
          <a:xfrm>
            <a:off x="8463454" y="456312"/>
            <a:ext cx="504056" cy="504056"/>
          </a:xfrm>
          <a:prstGeom prst="ellipse">
            <a:avLst/>
          </a:prstGeom>
          <a:solidFill>
            <a:srgbClr val="10F0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260209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8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85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8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91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94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9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3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6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9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5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8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1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4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7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3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9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2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5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8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1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4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7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0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3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6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9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2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5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8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1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4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7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0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3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6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9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2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5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8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1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4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7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0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3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6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9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9" grpId="0" animBg="1"/>
      <p:bldP spid="50" grpId="0" animBg="1"/>
      <p:bldP spid="51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 animBg="1"/>
      <p:bldP spid="7" grpId="0"/>
      <p:bldP spid="98" grpId="0" animBg="1"/>
      <p:bldP spid="99" grpId="0" animBg="1"/>
      <p:bldP spid="100" grpId="0" animBg="1"/>
      <p:bldP spid="8" grpId="0"/>
      <p:bldP spid="103" grpId="0" animBg="1"/>
      <p:bldP spid="10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908552" y="94920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12608" y="946948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916664" y="94920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</p:txBody>
      </p:sp>
      <p:sp>
        <p:nvSpPr>
          <p:cNvPr id="29" name="Ovál 28"/>
          <p:cNvSpPr/>
          <p:nvPr/>
        </p:nvSpPr>
        <p:spPr>
          <a:xfrm>
            <a:off x="3420720" y="946948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vál 33"/>
          <p:cNvSpPr/>
          <p:nvPr/>
        </p:nvSpPr>
        <p:spPr>
          <a:xfrm>
            <a:off x="3924776" y="94920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Ovál 38"/>
          <p:cNvSpPr/>
          <p:nvPr/>
        </p:nvSpPr>
        <p:spPr>
          <a:xfrm>
            <a:off x="4428832" y="946948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Ovál 48"/>
          <p:cNvSpPr/>
          <p:nvPr/>
        </p:nvSpPr>
        <p:spPr>
          <a:xfrm>
            <a:off x="5436944" y="96262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4" name="Ovál 53"/>
          <p:cNvSpPr/>
          <p:nvPr/>
        </p:nvSpPr>
        <p:spPr>
          <a:xfrm>
            <a:off x="5941000" y="96262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445056" y="960368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949112" y="962625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9" name="Ovál 68"/>
          <p:cNvSpPr/>
          <p:nvPr/>
        </p:nvSpPr>
        <p:spPr>
          <a:xfrm>
            <a:off x="7453168" y="960368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</p:txBody>
      </p:sp>
      <p:sp>
        <p:nvSpPr>
          <p:cNvPr id="74" name="Ovál 73"/>
          <p:cNvSpPr/>
          <p:nvPr/>
        </p:nvSpPr>
        <p:spPr>
          <a:xfrm>
            <a:off x="7956376" y="971991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9" name="Ovál 78"/>
          <p:cNvSpPr/>
          <p:nvPr/>
        </p:nvSpPr>
        <p:spPr>
          <a:xfrm>
            <a:off x="8460432" y="969734"/>
            <a:ext cx="504056" cy="5040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8" name="Picture 2" descr="http://baynetsolution.com/photo/sites/default/files/images/thumbs-u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24776">
            <a:off x="1482167" y="1410385"/>
            <a:ext cx="5507562" cy="55075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62806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21259" y="188640"/>
            <a:ext cx="19014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POPIS</a:t>
            </a:r>
            <a:endParaRPr lang="cs-CZ" sz="5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9828" y="980728"/>
            <a:ext cx="771654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2.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3. snímek </a:t>
            </a:r>
            <a:r>
              <a:rPr lang="cs-CZ" dirty="0"/>
              <a:t>–slouží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4. snímek – </a:t>
            </a:r>
            <a:r>
              <a:rPr lang="cs-CZ" dirty="0" err="1" smtClean="0"/>
              <a:t>klikací</a:t>
            </a:r>
            <a:r>
              <a:rPr lang="cs-CZ" dirty="0" smtClean="0"/>
              <a:t> hra, správná odpověď tě pustí dál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5.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6. snímek – žáci interaktivním perem vypíší zákl. živ. potřeby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7. snímek – správné vypracování předchozího 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8. snímek </a:t>
            </a:r>
            <a:r>
              <a:rPr lang="cs-CZ" dirty="0"/>
              <a:t>–slouží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9. snímek </a:t>
            </a:r>
            <a:r>
              <a:rPr lang="cs-CZ" dirty="0"/>
              <a:t>– žáci interaktivním perem </a:t>
            </a:r>
            <a:r>
              <a:rPr lang="cs-CZ" dirty="0" smtClean="0"/>
              <a:t>vyluští 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10. snímek </a:t>
            </a:r>
            <a:r>
              <a:rPr lang="cs-CZ" dirty="0"/>
              <a:t>– správné vypracování předchozího snímku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11. snímek </a:t>
            </a:r>
            <a:r>
              <a:rPr lang="cs-CZ" dirty="0"/>
              <a:t>–slouží k </a:t>
            </a:r>
            <a:r>
              <a:rPr lang="cs-CZ" dirty="0" smtClean="0"/>
              <a:t>výkladu (klikat myší)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12.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13. snímek </a:t>
            </a:r>
            <a:r>
              <a:rPr lang="cs-CZ" dirty="0"/>
              <a:t>–slouží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14. snímek </a:t>
            </a:r>
            <a:r>
              <a:rPr lang="cs-CZ" dirty="0"/>
              <a:t>– slouží k výkladu (klikat myší</a:t>
            </a:r>
            <a:r>
              <a:rPr lang="cs-CZ" dirty="0" smtClean="0"/>
              <a:t>)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15. snímek </a:t>
            </a:r>
            <a:r>
              <a:rPr lang="cs-CZ" dirty="0"/>
              <a:t>– 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16. </a:t>
            </a:r>
            <a:r>
              <a:rPr lang="cs-CZ" dirty="0"/>
              <a:t>snímek –žáci interaktivním perem vyluští </a:t>
            </a:r>
            <a:r>
              <a:rPr lang="cs-CZ" dirty="0" smtClean="0"/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17. snímek -</a:t>
            </a:r>
            <a:r>
              <a:rPr lang="cs-CZ" dirty="0"/>
              <a:t>správné vypracování předchozího </a:t>
            </a:r>
            <a:r>
              <a:rPr lang="cs-CZ" dirty="0" smtClean="0"/>
              <a:t>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18. </a:t>
            </a:r>
            <a:r>
              <a:rPr lang="cs-CZ" dirty="0"/>
              <a:t>snímek -žáci interaktivním perem vyluští </a:t>
            </a:r>
            <a:r>
              <a:rPr lang="cs-CZ" dirty="0" smtClean="0"/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19. snímek -</a:t>
            </a:r>
            <a:r>
              <a:rPr lang="cs-CZ" dirty="0"/>
              <a:t>správné vypracování předchozího </a:t>
            </a:r>
            <a:r>
              <a:rPr lang="cs-CZ" dirty="0" smtClean="0"/>
              <a:t>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20. snímek –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21. snímek - zdroje</a:t>
            </a: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sz="2800" dirty="0"/>
          </a:p>
          <a:p>
            <a:pPr marL="285750" indent="-285750">
              <a:buFont typeface="Wingdings" pitchFamily="2" charset="2"/>
              <a:buChar char="ü"/>
            </a:pP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424811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91880" y="-99392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Zdroje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325" y="548680"/>
            <a:ext cx="9034846" cy="52168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>
                <a:solidFill>
                  <a:schemeClr val="bg1"/>
                </a:solidFill>
              </a:rPr>
              <a:t>Snímek č. 1 (láhev) - http://www.salvia-zdravavyziva.cz/files/water.jpg </a:t>
            </a:r>
          </a:p>
          <a:p>
            <a:r>
              <a:rPr lang="cs-CZ" sz="900" dirty="0" smtClean="0">
                <a:solidFill>
                  <a:schemeClr val="bg1"/>
                </a:solidFill>
              </a:rPr>
              <a:t>Snímek č. 2 (</a:t>
            </a:r>
            <a:r>
              <a:rPr lang="cs-CZ" sz="900" dirty="0" err="1" smtClean="0">
                <a:solidFill>
                  <a:schemeClr val="bg1"/>
                </a:solidFill>
              </a:rPr>
              <a:t>indik</a:t>
            </a:r>
            <a:r>
              <a:rPr lang="cs-CZ" sz="900" dirty="0" smtClean="0">
                <a:solidFill>
                  <a:schemeClr val="bg1"/>
                </a:solidFill>
              </a:rPr>
              <a:t>. papírky) - http://www.stefajir.cz/files/TestacniPapirky.jpg </a:t>
            </a:r>
          </a:p>
          <a:p>
            <a:r>
              <a:rPr lang="cs-CZ" sz="900" dirty="0" smtClean="0">
                <a:solidFill>
                  <a:schemeClr val="bg1"/>
                </a:solidFill>
              </a:rPr>
              <a:t>Snímek č. 3 (moč) - http://www.harrmed.eu/obr/b321780_3.jpg</a:t>
            </a:r>
          </a:p>
          <a:p>
            <a:r>
              <a:rPr lang="cs-CZ" sz="900" dirty="0" smtClean="0">
                <a:solidFill>
                  <a:schemeClr val="bg1"/>
                </a:solidFill>
              </a:rPr>
              <a:t>Snímek č. 4 (únava) - http://czechfolks.com/plus/wp-content/uploads/2010/06/anotace-Perli%C4%8Dky.jpg</a:t>
            </a:r>
          </a:p>
          <a:p>
            <a:r>
              <a:rPr lang="cs-CZ" sz="900" dirty="0" smtClean="0">
                <a:solidFill>
                  <a:schemeClr val="bg1"/>
                </a:solidFill>
              </a:rPr>
              <a:t>Snímek č. 5 (</a:t>
            </a:r>
            <a:r>
              <a:rPr lang="cs-CZ" sz="900" dirty="0" err="1" smtClean="0">
                <a:solidFill>
                  <a:schemeClr val="bg1"/>
                </a:solidFill>
              </a:rPr>
              <a:t>seniorI</a:t>
            </a:r>
            <a:r>
              <a:rPr lang="cs-CZ" sz="900" dirty="0" smtClean="0">
                <a:solidFill>
                  <a:schemeClr val="bg1"/>
                </a:solidFill>
              </a:rPr>
              <a:t>) - http://thumbs.dreamstime.com/thumb_507/1274993588O4Bn4S.jpg</a:t>
            </a:r>
          </a:p>
          <a:p>
            <a:r>
              <a:rPr lang="cs-CZ" sz="900" dirty="0" smtClean="0">
                <a:solidFill>
                  <a:schemeClr val="bg1"/>
                </a:solidFill>
              </a:rPr>
              <a:t>Snímek č. 6 (</a:t>
            </a:r>
            <a:r>
              <a:rPr lang="cs-CZ" sz="900" dirty="0" err="1" smtClean="0">
                <a:solidFill>
                  <a:schemeClr val="bg1"/>
                </a:solidFill>
              </a:rPr>
              <a:t>seniorII</a:t>
            </a:r>
            <a:r>
              <a:rPr lang="cs-CZ" sz="900" dirty="0" smtClean="0">
                <a:solidFill>
                  <a:schemeClr val="bg1"/>
                </a:solidFill>
              </a:rPr>
              <a:t>) - http://thumbs.dreamstime.com/thumb_357/1232806025rn6cX7.jpg</a:t>
            </a:r>
          </a:p>
          <a:p>
            <a:r>
              <a:rPr lang="cs-CZ" sz="900" dirty="0" smtClean="0">
                <a:solidFill>
                  <a:schemeClr val="bg1"/>
                </a:solidFill>
              </a:rPr>
              <a:t>Snímek č. 7 (poušť) – http://www.google.com/search/poust</a:t>
            </a: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8 (vodka) - </a:t>
            </a:r>
            <a:r>
              <a:rPr lang="cs-CZ" sz="900" dirty="0">
                <a:solidFill>
                  <a:schemeClr val="bg1"/>
                </a:solidFill>
              </a:rPr>
              <a:t>http://www.h3.tv/wp-content/uploads/2010/02/Schramm-Vodka.png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9 (becherovka) - </a:t>
            </a:r>
            <a:r>
              <a:rPr lang="cs-CZ" sz="900" dirty="0">
                <a:solidFill>
                  <a:schemeClr val="bg1"/>
                </a:solidFill>
              </a:rPr>
              <a:t>http://ujanu.idarkovice.net/galeries/products/becherovka.png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10 (mléko) </a:t>
            </a:r>
            <a:r>
              <a:rPr lang="cs-CZ" sz="900" dirty="0">
                <a:solidFill>
                  <a:schemeClr val="bg1"/>
                </a:solidFill>
              </a:rPr>
              <a:t>http://www.bezkonzervantu.cz/common/images/static/mleko/bohemilk_mleko.png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11 (voda) - </a:t>
            </a:r>
            <a:r>
              <a:rPr lang="cs-CZ" sz="900" dirty="0">
                <a:solidFill>
                  <a:schemeClr val="bg1"/>
                </a:solidFill>
              </a:rPr>
              <a:t>http://files.luciekuldova.webnode.cz/200000103-9badc9c063/voda%20z%20kohoutku.jpg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12 (monster) - </a:t>
            </a:r>
            <a:r>
              <a:rPr lang="cs-CZ" sz="900" dirty="0">
                <a:solidFill>
                  <a:schemeClr val="bg1"/>
                </a:solidFill>
              </a:rPr>
              <a:t>http://bmx-fan.lapunk.hu/tarhely/bmx-fan/kepek/monster_png.png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13 (čaj) - </a:t>
            </a:r>
            <a:r>
              <a:rPr lang="cs-CZ" sz="900" dirty="0">
                <a:solidFill>
                  <a:schemeClr val="bg1"/>
                </a:solidFill>
              </a:rPr>
              <a:t>http://creattica.com/uploaded-images/0009/9694/cupOfTea.png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14  (</a:t>
            </a:r>
            <a:r>
              <a:rPr lang="cs-CZ" sz="900" dirty="0" err="1" smtClean="0">
                <a:solidFill>
                  <a:schemeClr val="bg1"/>
                </a:solidFill>
              </a:rPr>
              <a:t>malibu</a:t>
            </a:r>
            <a:r>
              <a:rPr lang="cs-CZ" sz="900" dirty="0" smtClean="0">
                <a:solidFill>
                  <a:schemeClr val="bg1"/>
                </a:solidFill>
              </a:rPr>
              <a:t>) - </a:t>
            </a:r>
            <a:r>
              <a:rPr lang="cs-CZ" sz="900" dirty="0">
                <a:solidFill>
                  <a:schemeClr val="bg1"/>
                </a:solidFill>
              </a:rPr>
              <a:t>http://popsop.ru/wp-content/uploads/pernod_ricard_malibu_melon2.png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15 (minerálka) - </a:t>
            </a:r>
            <a:r>
              <a:rPr lang="cs-CZ" sz="900" dirty="0">
                <a:solidFill>
                  <a:schemeClr val="bg1"/>
                </a:solidFill>
              </a:rPr>
              <a:t>http://rozvoz.broukpytlik.cz/foto/Pod%C4%9Bbradka%20ProLinie%20Pomeran%C4%8D.png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16 (</a:t>
            </a:r>
            <a:r>
              <a:rPr lang="cs-CZ" sz="900" dirty="0" err="1" smtClean="0">
                <a:solidFill>
                  <a:schemeClr val="bg1"/>
                </a:solidFill>
              </a:rPr>
              <a:t>coca-cola</a:t>
            </a:r>
            <a:r>
              <a:rPr lang="cs-CZ" sz="900" dirty="0" smtClean="0">
                <a:solidFill>
                  <a:schemeClr val="bg1"/>
                </a:solidFill>
              </a:rPr>
              <a:t>) - </a:t>
            </a:r>
            <a:r>
              <a:rPr lang="cs-CZ" sz="900" dirty="0">
                <a:solidFill>
                  <a:schemeClr val="bg1"/>
                </a:solidFill>
              </a:rPr>
              <a:t>http://aux.iconpedia.net/uploads/1489452986.png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17 (džus) - </a:t>
            </a:r>
            <a:r>
              <a:rPr lang="cs-CZ" sz="900" dirty="0">
                <a:solidFill>
                  <a:schemeClr val="bg1"/>
                </a:solidFill>
              </a:rPr>
              <a:t>http://www.bezkonzervantu.cz/common/images/static/dzusy/enapo_dzus.png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18 (pivo) - </a:t>
            </a:r>
            <a:r>
              <a:rPr lang="cs-CZ" sz="900" dirty="0">
                <a:solidFill>
                  <a:schemeClr val="bg1"/>
                </a:solidFill>
              </a:rPr>
              <a:t>http://www.radegast.cz/files-library/nove_sklo1.png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19 (rum) - </a:t>
            </a:r>
            <a:r>
              <a:rPr lang="cs-CZ" sz="900" dirty="0">
                <a:solidFill>
                  <a:schemeClr val="bg1"/>
                </a:solidFill>
              </a:rPr>
              <a:t>http://ujanu.idarkovice.net/galeries/products/bozkov-rum.png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20 (sirup) - </a:t>
            </a:r>
            <a:r>
              <a:rPr lang="cs-CZ" sz="900" dirty="0">
                <a:solidFill>
                  <a:schemeClr val="bg1"/>
                </a:solidFill>
              </a:rPr>
              <a:t>http://www.jupiland.com/tasks/sites/jupi/cache/file/48D1566D-C37C-9AD1-06B129EE07B761F1.png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21 (sunar) - </a:t>
            </a:r>
            <a:r>
              <a:rPr lang="cs-CZ" sz="900" dirty="0">
                <a:solidFill>
                  <a:schemeClr val="bg1"/>
                </a:solidFill>
              </a:rPr>
              <a:t>http://www.kojeneckavyziva.eu/fotky12518/fotom/gen__vyr_91Sunar-Complex-1.jpg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</a:t>
            </a:r>
            <a:r>
              <a:rPr lang="cs-CZ" sz="900" dirty="0" smtClean="0">
                <a:solidFill>
                  <a:schemeClr val="bg1"/>
                </a:solidFill>
              </a:rPr>
              <a:t>. 22 (pivo) - </a:t>
            </a:r>
            <a:r>
              <a:rPr lang="cs-CZ" sz="900" dirty="0">
                <a:solidFill>
                  <a:schemeClr val="bg1"/>
                </a:solidFill>
              </a:rPr>
              <a:t>http://www.ipmklub.cz/data/image/plechovka-piva.jpg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č. </a:t>
            </a:r>
            <a:r>
              <a:rPr lang="cs-CZ" sz="900" dirty="0" smtClean="0">
                <a:solidFill>
                  <a:schemeClr val="bg1"/>
                </a:solidFill>
              </a:rPr>
              <a:t>23 (káva) - </a:t>
            </a:r>
            <a:r>
              <a:rPr lang="cs-CZ" sz="900" dirty="0">
                <a:solidFill>
                  <a:schemeClr val="bg1"/>
                </a:solidFill>
              </a:rPr>
              <a:t>http://www.cafebeng.cz/obrazky/kava.jpg</a:t>
            </a:r>
          </a:p>
          <a:p>
            <a:r>
              <a:rPr lang="cs-CZ" sz="900" dirty="0">
                <a:solidFill>
                  <a:schemeClr val="bg1"/>
                </a:solidFill>
              </a:rPr>
              <a:t>Snímek č. </a:t>
            </a:r>
            <a:r>
              <a:rPr lang="cs-CZ" sz="900" dirty="0" smtClean="0">
                <a:solidFill>
                  <a:schemeClr val="bg1"/>
                </a:solidFill>
              </a:rPr>
              <a:t>24 (</a:t>
            </a:r>
            <a:r>
              <a:rPr lang="cs-CZ" sz="900" dirty="0" err="1" smtClean="0">
                <a:solidFill>
                  <a:schemeClr val="bg1"/>
                </a:solidFill>
              </a:rPr>
              <a:t>ovoceazelenina</a:t>
            </a:r>
            <a:r>
              <a:rPr lang="cs-CZ" sz="900" dirty="0" smtClean="0">
                <a:solidFill>
                  <a:schemeClr val="bg1"/>
                </a:solidFill>
              </a:rPr>
              <a:t>) - </a:t>
            </a:r>
            <a:r>
              <a:rPr lang="cs-CZ" sz="900" dirty="0">
                <a:solidFill>
                  <a:schemeClr val="bg1"/>
                </a:solidFill>
              </a:rPr>
              <a:t>http://www.trondheim-travel-guide.com/image-files/fruitandveggies.jpg</a:t>
            </a:r>
          </a:p>
          <a:p>
            <a:r>
              <a:rPr lang="cs-CZ" sz="900" dirty="0">
                <a:solidFill>
                  <a:schemeClr val="bg1"/>
                </a:solidFill>
              </a:rPr>
              <a:t>Snímek č. </a:t>
            </a:r>
            <a:r>
              <a:rPr lang="cs-CZ" sz="900" dirty="0" smtClean="0">
                <a:solidFill>
                  <a:schemeClr val="bg1"/>
                </a:solidFill>
              </a:rPr>
              <a:t>25 (dělník) - </a:t>
            </a:r>
            <a:r>
              <a:rPr lang="cs-CZ" sz="900" dirty="0">
                <a:solidFill>
                  <a:schemeClr val="bg1"/>
                </a:solidFill>
              </a:rPr>
              <a:t>http://2.static.slando.com/photos/live/28/buracie_prace_pomocne_stavebne_prace_vykopove_a_zemne_prace_25476228_1_F.jpg</a:t>
            </a:r>
          </a:p>
          <a:p>
            <a:r>
              <a:rPr lang="cs-CZ" sz="900" dirty="0">
                <a:solidFill>
                  <a:schemeClr val="bg1"/>
                </a:solidFill>
              </a:rPr>
              <a:t>Snímek č. </a:t>
            </a:r>
            <a:r>
              <a:rPr lang="cs-CZ" sz="900" dirty="0" smtClean="0">
                <a:solidFill>
                  <a:schemeClr val="bg1"/>
                </a:solidFill>
              </a:rPr>
              <a:t>26  (kytara) - </a:t>
            </a:r>
            <a:r>
              <a:rPr lang="cs-CZ" sz="900" dirty="0">
                <a:solidFill>
                  <a:schemeClr val="bg1"/>
                </a:solidFill>
              </a:rPr>
              <a:t>http://files.softicons.com/download/computer-icons/icons-unleashed-vol-1-by-pc-unleashed/png/256/06-guitar.png</a:t>
            </a:r>
          </a:p>
          <a:p>
            <a:r>
              <a:rPr lang="cs-CZ" sz="900" dirty="0">
                <a:solidFill>
                  <a:schemeClr val="bg1"/>
                </a:solidFill>
              </a:rPr>
              <a:t>Snímek č. </a:t>
            </a:r>
            <a:r>
              <a:rPr lang="cs-CZ" sz="900" dirty="0" smtClean="0">
                <a:solidFill>
                  <a:schemeClr val="bg1"/>
                </a:solidFill>
              </a:rPr>
              <a:t>27 (slon) - </a:t>
            </a:r>
            <a:r>
              <a:rPr lang="cs-CZ" sz="900" dirty="0">
                <a:solidFill>
                  <a:schemeClr val="bg1"/>
                </a:solidFill>
              </a:rPr>
              <a:t>http://www.veryicon.com/icon/png/Animal/Animals%201/Elephant.png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č. </a:t>
            </a:r>
            <a:r>
              <a:rPr lang="cs-CZ" sz="900" dirty="0" smtClean="0">
                <a:solidFill>
                  <a:schemeClr val="bg1"/>
                </a:solidFill>
              </a:rPr>
              <a:t>28 (jeřabiny) - </a:t>
            </a:r>
            <a:r>
              <a:rPr lang="cs-CZ" sz="900" dirty="0">
                <a:solidFill>
                  <a:schemeClr val="bg1"/>
                </a:solidFill>
              </a:rPr>
              <a:t>http://www.decoupagetvoreni.cz/fotky2758/fotos/gen320/gen__vyr_323511D020-Jerabiny-obr_03.jpg</a:t>
            </a:r>
          </a:p>
          <a:p>
            <a:r>
              <a:rPr lang="cs-CZ" sz="900" dirty="0">
                <a:solidFill>
                  <a:schemeClr val="bg1"/>
                </a:solidFill>
              </a:rPr>
              <a:t>Snímek č. </a:t>
            </a:r>
            <a:r>
              <a:rPr lang="cs-CZ" sz="900" dirty="0" smtClean="0">
                <a:solidFill>
                  <a:schemeClr val="bg1"/>
                </a:solidFill>
              </a:rPr>
              <a:t>29 (tužka) - </a:t>
            </a:r>
            <a:r>
              <a:rPr lang="cs-CZ" sz="900" dirty="0">
                <a:solidFill>
                  <a:schemeClr val="bg1"/>
                </a:solidFill>
              </a:rPr>
              <a:t>http://aux.iconpedia.net/uploads/2771363691757249630.png</a:t>
            </a:r>
          </a:p>
          <a:p>
            <a:r>
              <a:rPr lang="cs-CZ" sz="900" dirty="0">
                <a:solidFill>
                  <a:schemeClr val="bg1"/>
                </a:solidFill>
              </a:rPr>
              <a:t>Snímek č. </a:t>
            </a:r>
            <a:r>
              <a:rPr lang="cs-CZ" sz="900" dirty="0" smtClean="0">
                <a:solidFill>
                  <a:schemeClr val="bg1"/>
                </a:solidFill>
              </a:rPr>
              <a:t>30 (zub) - </a:t>
            </a:r>
            <a:r>
              <a:rPr lang="cs-CZ" sz="900" dirty="0">
                <a:solidFill>
                  <a:schemeClr val="bg1"/>
                </a:solidFill>
              </a:rPr>
              <a:t>http://1.bp.blogspot.com/_DKCvwpYNL0k/S719KRKQeSI/AAAAAAAADA8/7BCBJ-8naMo/s1600/tooth.png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č. </a:t>
            </a:r>
            <a:r>
              <a:rPr lang="cs-CZ" sz="900" dirty="0" smtClean="0">
                <a:solidFill>
                  <a:schemeClr val="bg1"/>
                </a:solidFill>
              </a:rPr>
              <a:t>31(klaun) - </a:t>
            </a:r>
            <a:r>
              <a:rPr lang="cs-CZ" sz="900" dirty="0">
                <a:solidFill>
                  <a:schemeClr val="bg1"/>
                </a:solidFill>
              </a:rPr>
              <a:t>http://www.wpclipart.com/cartoon/clowns/clown_bright.png</a:t>
            </a:r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sz="900" dirty="0">
                <a:solidFill>
                  <a:schemeClr val="bg1"/>
                </a:solidFill>
              </a:rPr>
              <a:t>Snímek č. </a:t>
            </a:r>
            <a:r>
              <a:rPr lang="cs-CZ" sz="900" dirty="0" smtClean="0">
                <a:solidFill>
                  <a:schemeClr val="bg1"/>
                </a:solidFill>
              </a:rPr>
              <a:t>32 (metla) - </a:t>
            </a:r>
            <a:r>
              <a:rPr lang="cs-CZ" sz="900" dirty="0">
                <a:solidFill>
                  <a:schemeClr val="bg1"/>
                </a:solidFill>
              </a:rPr>
              <a:t>http://</a:t>
            </a:r>
            <a:r>
              <a:rPr lang="cs-CZ" sz="900" dirty="0" smtClean="0">
                <a:solidFill>
                  <a:schemeClr val="bg1"/>
                </a:solidFill>
              </a:rPr>
              <a:t>www.anvil.cz/contens/products/838074/fiskars-velka-kulova-metla-838074-s.png</a:t>
            </a:r>
          </a:p>
          <a:p>
            <a:r>
              <a:rPr lang="cs-CZ" sz="900" dirty="0" smtClean="0">
                <a:solidFill>
                  <a:schemeClr val="bg1"/>
                </a:solidFill>
              </a:rPr>
              <a:t>Snímek č. 33 (talíř) - </a:t>
            </a:r>
            <a:r>
              <a:rPr lang="cs-CZ" sz="900" dirty="0">
                <a:solidFill>
                  <a:schemeClr val="bg1"/>
                </a:solidFill>
              </a:rPr>
              <a:t>http://</a:t>
            </a:r>
            <a:r>
              <a:rPr lang="cs-CZ" sz="900" dirty="0" smtClean="0">
                <a:solidFill>
                  <a:schemeClr val="bg1"/>
                </a:solidFill>
              </a:rPr>
              <a:t>www.gastrosuper.cz/inshop/catalogue/products/thumbs/230%2034%2010_M-CADIX%20tal%C3%AD%C5%99%20hlubok%C3%BD%2021,5cm%20op%C3%A1l.png</a:t>
            </a:r>
          </a:p>
          <a:p>
            <a:r>
              <a:rPr lang="cs-CZ" sz="900" dirty="0" smtClean="0">
                <a:solidFill>
                  <a:schemeClr val="bg1"/>
                </a:solidFill>
              </a:rPr>
              <a:t>Snímek č. 34 (bol. Hlavy) - </a:t>
            </a:r>
            <a:r>
              <a:rPr lang="cs-CZ" sz="900" dirty="0">
                <a:solidFill>
                  <a:schemeClr val="bg1"/>
                </a:solidFill>
              </a:rPr>
              <a:t>http://www.info-bible.cz/soubory/Bolesti_hlavy_1_416x624.JPG?phpMyAdmin=OVTcc15j66gnHqdX8u4mnJv7s%2C4</a:t>
            </a:r>
          </a:p>
          <a:p>
            <a:endParaRPr lang="cs-CZ" sz="900" dirty="0">
              <a:solidFill>
                <a:schemeClr val="bg1"/>
              </a:solidFill>
            </a:endParaRPr>
          </a:p>
          <a:p>
            <a:endParaRPr lang="cs-CZ" sz="900" dirty="0">
              <a:solidFill>
                <a:schemeClr val="bg1"/>
              </a:solidFill>
            </a:endParaRPr>
          </a:p>
          <a:p>
            <a:endParaRPr lang="cs-CZ" sz="900" dirty="0" smtClean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596" y="5286388"/>
            <a:ext cx="814393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</a:rPr>
              <a:t>Autorem materiálu a všech jeho částí, není-li uvedeno jinak, je Mgr. Hana </a:t>
            </a:r>
            <a:r>
              <a:rPr lang="cs-CZ" sz="2000" i="1" dirty="0" err="1" smtClean="0">
                <a:solidFill>
                  <a:schemeClr val="bg1"/>
                </a:solidFill>
              </a:rPr>
              <a:t>Pajkrtová</a:t>
            </a:r>
            <a:endParaRPr lang="cs-CZ" sz="2000" i="1" dirty="0">
              <a:solidFill>
                <a:schemeClr val="bg1"/>
              </a:solidFill>
            </a:endParaRP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751259"/>
            <a:ext cx="5976938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0366777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1547664" y="548680"/>
            <a:ext cx="6120680" cy="5616624"/>
          </a:xfrm>
          <a:prstGeom prst="smileyFace">
            <a:avLst>
              <a:gd name="adj" fmla="val -4653"/>
            </a:avLst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321138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65902" y="188640"/>
            <a:ext cx="749089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reflection blurRad="6350" stA="50000" endA="300" endPos="50000" dist="29997" dir="5400000" sy="-100000" algn="bl" rotWithShape="0"/>
                </a:effectLst>
              </a:rPr>
              <a:t>Kolik bychom měli denně</a:t>
            </a:r>
          </a:p>
          <a:p>
            <a:pPr algn="ctr"/>
            <a:r>
              <a:rPr lang="cs-CZ" sz="4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reflection blurRad="6350" stA="50000" endA="300" endPos="50000" dist="29997" dir="5400000" sy="-100000" algn="bl" rotWithShape="0"/>
                </a:effectLst>
              </a:rPr>
              <a:t> vypít tekutin?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83476" y="2593562"/>
            <a:ext cx="821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A)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37511" y="2593562"/>
            <a:ext cx="78899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B)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09925" y="4629329"/>
            <a:ext cx="768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C)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21710" y="4725144"/>
            <a:ext cx="8370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D)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Tlačítko akce: Vlastní 19">
            <a:hlinkClick r:id="rId3" action="ppaction://hlinksldjump" highlightClick="1"/>
          </p:cNvPr>
          <p:cNvSpPr/>
          <p:nvPr/>
        </p:nvSpPr>
        <p:spPr>
          <a:xfrm>
            <a:off x="2433507" y="2786650"/>
            <a:ext cx="1346405" cy="642350"/>
          </a:xfrm>
          <a:prstGeom prst="actionButtonBlank">
            <a:avLst/>
          </a:prstGeom>
          <a:blipFill>
            <a:blip r:embed="rId4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758799" y="2786650"/>
            <a:ext cx="1269585" cy="642350"/>
          </a:xfrm>
          <a:prstGeom prst="actionButtonBlank">
            <a:avLst/>
          </a:prstGeom>
          <a:blipFill>
            <a:blip r:embed="rId5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Vlastní 21">
            <a:hlinkClick r:id="rId3" action="ppaction://hlinksldjump" highlightClick="1"/>
          </p:cNvPr>
          <p:cNvSpPr/>
          <p:nvPr/>
        </p:nvSpPr>
        <p:spPr>
          <a:xfrm>
            <a:off x="6758799" y="4878696"/>
            <a:ext cx="1269585" cy="635298"/>
          </a:xfrm>
          <a:prstGeom prst="actionButtonBlank">
            <a:avLst/>
          </a:prstGeom>
          <a:blipFill>
            <a:blip r:embed="rId6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rId7" action="ppaction://hlinksldjump" highlightClick="1"/>
          </p:cNvPr>
          <p:cNvSpPr/>
          <p:nvPr/>
        </p:nvSpPr>
        <p:spPr>
          <a:xfrm>
            <a:off x="2378084" y="4773345"/>
            <a:ext cx="1185804" cy="635298"/>
          </a:xfrm>
          <a:prstGeom prst="actionButtonBlank">
            <a:avLst/>
          </a:prstGeom>
          <a:blipFill>
            <a:blip r:embed="rId8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17805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1547664" y="548680"/>
            <a:ext cx="6120680" cy="5616624"/>
          </a:xfrm>
          <a:prstGeom prst="smileyFace">
            <a:avLst>
              <a:gd name="adj" fmla="val 4653"/>
            </a:avLst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rId2" action="ppaction://hlinksldjump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924230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imated gif Water (16)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0"/>
            <a:ext cx="1259632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65902" y="188640"/>
            <a:ext cx="749089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reflection blurRad="6350" stA="50000" endA="300" endPos="50000" dist="29997" dir="5400000" sy="-100000" algn="bl" rotWithShape="0"/>
                </a:effectLst>
              </a:rPr>
              <a:t>Kolik bychom měli denně</a:t>
            </a:r>
          </a:p>
          <a:p>
            <a:pPr algn="ctr"/>
            <a:r>
              <a:rPr lang="cs-CZ" sz="4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reflection blurRad="6350" stA="50000" endA="300" endPos="50000" dist="29997" dir="5400000" sy="-100000" algn="bl" rotWithShape="0"/>
                </a:effectLst>
              </a:rPr>
              <a:t> vypít tekutin?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83476" y="2593562"/>
            <a:ext cx="821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A)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37511" y="2593562"/>
            <a:ext cx="78899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B)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09925" y="4629329"/>
            <a:ext cx="768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C)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21710" y="4725144"/>
            <a:ext cx="8370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D)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Tlačítko akce: Vlastní 19">
            <a:hlinkClick r:id="rId3" action="ppaction://hlinksldjump" highlightClick="1"/>
          </p:cNvPr>
          <p:cNvSpPr/>
          <p:nvPr/>
        </p:nvSpPr>
        <p:spPr>
          <a:xfrm>
            <a:off x="2433507" y="2786650"/>
            <a:ext cx="1346405" cy="642350"/>
          </a:xfrm>
          <a:prstGeom prst="actionButtonBlank">
            <a:avLst/>
          </a:prstGeom>
          <a:blipFill>
            <a:blip r:embed="rId4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Vlastní 20">
            <a:hlinkClick r:id="rId3" action="ppaction://hlinksldjump" highlightClick="1"/>
          </p:cNvPr>
          <p:cNvSpPr/>
          <p:nvPr/>
        </p:nvSpPr>
        <p:spPr>
          <a:xfrm>
            <a:off x="6758799" y="2786650"/>
            <a:ext cx="1269585" cy="642350"/>
          </a:xfrm>
          <a:prstGeom prst="actionButtonBlank">
            <a:avLst/>
          </a:prstGeom>
          <a:blipFill>
            <a:blip r:embed="rId5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Vlastní 21">
            <a:hlinkClick r:id="rId3" action="ppaction://hlinksldjump" highlightClick="1"/>
          </p:cNvPr>
          <p:cNvSpPr/>
          <p:nvPr/>
        </p:nvSpPr>
        <p:spPr>
          <a:xfrm>
            <a:off x="6758799" y="4878696"/>
            <a:ext cx="1269585" cy="635298"/>
          </a:xfrm>
          <a:prstGeom prst="actionButtonBlank">
            <a:avLst/>
          </a:prstGeom>
          <a:blipFill>
            <a:blip r:embed="rId6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rId7" action="ppaction://hlinksldjump" highlightClick="1"/>
          </p:cNvPr>
          <p:cNvSpPr/>
          <p:nvPr/>
        </p:nvSpPr>
        <p:spPr>
          <a:xfrm>
            <a:off x="2378084" y="4878696"/>
            <a:ext cx="1185804" cy="635298"/>
          </a:xfrm>
          <a:prstGeom prst="actionButtonBlank">
            <a:avLst/>
          </a:prstGeom>
          <a:blipFill>
            <a:blip r:embed="rId8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2123001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572</TotalTime>
  <Words>1140</Words>
  <Application>Microsoft Office PowerPoint</Application>
  <PresentationFormat>Předvádění na obrazovce (4:3)</PresentationFormat>
  <Paragraphs>295</Paragraphs>
  <Slides>25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Dum</cp:lastModifiedBy>
  <cp:revision>66</cp:revision>
  <dcterms:created xsi:type="dcterms:W3CDTF">2011-10-22T17:35:40Z</dcterms:created>
  <dcterms:modified xsi:type="dcterms:W3CDTF">2012-09-20T10:31:16Z</dcterms:modified>
</cp:coreProperties>
</file>