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E1AF4F-5632-462A-A2CC-F6E1F0279B0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DF3ACD-9E32-4E94-A645-6089B3EE1E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79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F3ACD-9E32-4E94-A645-6089B3EE1E9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14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37EB412-5D61-429C-AFCE-CA2869C294D7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81C3FDB-8178-4C1E-90F2-806DAE1D19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PRESENT PERFECT</a:t>
            </a:r>
            <a:br>
              <a:rPr lang="cs-CZ" dirty="0"/>
            </a:br>
            <a:r>
              <a:rPr lang="cs-CZ" dirty="0"/>
              <a:t>(PŘEDPŘÍTOMNÝ ČAS)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674" y="2564904"/>
            <a:ext cx="3854549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292494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III. Nejčastější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případy použití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85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VY_32_Inovace_46_present </a:t>
            </a:r>
            <a:r>
              <a:rPr lang="cs-CZ" sz="3200" b="1" dirty="0" err="1" smtClean="0">
                <a:cs typeface="Arial" charset="0"/>
              </a:rPr>
              <a:t>perfect</a:t>
            </a:r>
            <a:r>
              <a:rPr lang="cs-CZ" sz="3200" b="1" smtClean="0">
                <a:cs typeface="Arial" charset="0"/>
              </a:rPr>
              <a:t> III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Předpřítomný čas v běžných podobách: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784976" cy="5400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3100" dirty="0" smtClean="0">
              <a:solidFill>
                <a:srgbClr val="FF0000"/>
              </a:solidFill>
            </a:endParaRPr>
          </a:p>
          <a:p>
            <a:r>
              <a:rPr lang="cs-CZ" sz="3100" dirty="0" smtClean="0">
                <a:solidFill>
                  <a:srgbClr val="FF0000"/>
                </a:solidFill>
              </a:rPr>
              <a:t>I </a:t>
            </a:r>
            <a:r>
              <a:rPr lang="cs-CZ" sz="3100" dirty="0" err="1">
                <a:solidFill>
                  <a:srgbClr val="FF0000"/>
                </a:solidFill>
              </a:rPr>
              <a:t>have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b="1" dirty="0" err="1">
                <a:solidFill>
                  <a:srgbClr val="FF0000"/>
                </a:solidFill>
              </a:rPr>
              <a:t>never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been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b="1" dirty="0">
                <a:solidFill>
                  <a:srgbClr val="FF0000"/>
                </a:solidFill>
              </a:rPr>
              <a:t>to </a:t>
            </a:r>
            <a:r>
              <a:rPr lang="cs-CZ" sz="3100" dirty="0" err="1">
                <a:solidFill>
                  <a:srgbClr val="FF0000"/>
                </a:solidFill>
              </a:rPr>
              <a:t>the</a:t>
            </a:r>
            <a:r>
              <a:rPr lang="cs-CZ" sz="3100" dirty="0">
                <a:solidFill>
                  <a:srgbClr val="FF0000"/>
                </a:solidFill>
              </a:rPr>
              <a:t> USA. </a:t>
            </a:r>
            <a:endParaRPr lang="cs-CZ" sz="3100" dirty="0" smtClean="0">
              <a:solidFill>
                <a:srgbClr val="FF0000"/>
              </a:solidFill>
            </a:endParaRPr>
          </a:p>
          <a:p>
            <a:r>
              <a:rPr lang="cs-CZ" sz="3100" dirty="0" smtClean="0"/>
              <a:t>- </a:t>
            </a:r>
            <a:r>
              <a:rPr lang="cs-CZ" sz="3100" dirty="0"/>
              <a:t>říkáme, k čemu vůbec nikdy nedošlo (nikdy za mého života) ale stále se to může změnit - je to jen současný stav</a:t>
            </a:r>
            <a:br>
              <a:rPr lang="cs-CZ" sz="3100" dirty="0"/>
            </a:br>
            <a:endParaRPr lang="cs-CZ" sz="3100" dirty="0"/>
          </a:p>
          <a:p>
            <a:r>
              <a:rPr lang="cs-CZ" sz="3100" dirty="0" err="1">
                <a:solidFill>
                  <a:srgbClr val="FF0000"/>
                </a:solidFill>
              </a:rPr>
              <a:t>Have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you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b="1" dirty="0" err="1">
                <a:solidFill>
                  <a:srgbClr val="FF0000"/>
                </a:solidFill>
              </a:rPr>
              <a:t>ever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eaten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caviar</a:t>
            </a:r>
            <a:r>
              <a:rPr lang="cs-CZ" sz="31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3100" dirty="0" smtClean="0"/>
              <a:t> </a:t>
            </a:r>
            <a:r>
              <a:rPr lang="cs-CZ" sz="3100" dirty="0"/>
              <a:t>- tento příklad se podobá předchozí větě: zajímá nás, zda k tomu již vůbec někdy došlo</a:t>
            </a:r>
            <a:br>
              <a:rPr lang="cs-CZ" sz="3100" dirty="0"/>
            </a:br>
            <a:endParaRPr lang="cs-CZ" sz="3100" dirty="0"/>
          </a:p>
          <a:p>
            <a:r>
              <a:rPr lang="cs-CZ" sz="3100" dirty="0">
                <a:solidFill>
                  <a:srgbClr val="FF0000"/>
                </a:solidFill>
              </a:rPr>
              <a:t>I </a:t>
            </a:r>
            <a:r>
              <a:rPr lang="cs-CZ" sz="3100" dirty="0" err="1">
                <a:solidFill>
                  <a:srgbClr val="FF0000"/>
                </a:solidFill>
              </a:rPr>
              <a:t>have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b="1" dirty="0" err="1">
                <a:solidFill>
                  <a:srgbClr val="FF0000"/>
                </a:solidFill>
              </a:rPr>
              <a:t>always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wanted</a:t>
            </a:r>
            <a:r>
              <a:rPr lang="cs-CZ" sz="3100" dirty="0">
                <a:solidFill>
                  <a:srgbClr val="FF0000"/>
                </a:solidFill>
              </a:rPr>
              <a:t> to </a:t>
            </a:r>
            <a:r>
              <a:rPr lang="cs-CZ" sz="3100" dirty="0" err="1">
                <a:solidFill>
                  <a:srgbClr val="FF0000"/>
                </a:solidFill>
              </a:rPr>
              <a:t>be</a:t>
            </a:r>
            <a:r>
              <a:rPr lang="cs-CZ" sz="3100" dirty="0">
                <a:solidFill>
                  <a:srgbClr val="FF0000"/>
                </a:solidFill>
              </a:rPr>
              <a:t> a </a:t>
            </a:r>
            <a:r>
              <a:rPr lang="cs-CZ" sz="3100" dirty="0" err="1">
                <a:solidFill>
                  <a:srgbClr val="FF0000"/>
                </a:solidFill>
              </a:rPr>
              <a:t>doctor</a:t>
            </a:r>
            <a:r>
              <a:rPr lang="cs-CZ" sz="31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3100" dirty="0" smtClean="0"/>
              <a:t> - vždycky </a:t>
            </a:r>
            <a:r>
              <a:rPr lang="cs-CZ" sz="3100" dirty="0"/>
              <a:t>jsem chtěl a stále ještě </a:t>
            </a:r>
            <a:r>
              <a:rPr lang="cs-CZ" sz="3100" dirty="0" smtClean="0"/>
              <a:t>chci</a:t>
            </a: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  <a:p>
            <a:r>
              <a:rPr lang="cs-CZ" sz="3100" dirty="0" err="1">
                <a:solidFill>
                  <a:srgbClr val="FF0000"/>
                </a:solidFill>
              </a:rPr>
              <a:t>I've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b="1" dirty="0">
                <a:solidFill>
                  <a:srgbClr val="FF0000"/>
                </a:solidFill>
              </a:rPr>
              <a:t>just</a:t>
            </a: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err="1">
                <a:solidFill>
                  <a:srgbClr val="FF0000"/>
                </a:solidFill>
              </a:rPr>
              <a:t>finished</a:t>
            </a:r>
            <a:r>
              <a:rPr lang="cs-CZ" sz="3100" dirty="0">
                <a:solidFill>
                  <a:srgbClr val="FF0000"/>
                </a:solidFill>
              </a:rPr>
              <a:t> my </a:t>
            </a:r>
            <a:r>
              <a:rPr lang="cs-CZ" sz="3100" dirty="0" err="1">
                <a:solidFill>
                  <a:srgbClr val="FF0000"/>
                </a:solidFill>
              </a:rPr>
              <a:t>work</a:t>
            </a:r>
            <a:r>
              <a:rPr lang="cs-CZ" sz="3100" dirty="0">
                <a:solidFill>
                  <a:srgbClr val="FF0000"/>
                </a:solidFill>
              </a:rPr>
              <a:t>. </a:t>
            </a:r>
            <a:endParaRPr lang="cs-CZ" sz="3100" dirty="0" smtClean="0">
              <a:solidFill>
                <a:srgbClr val="FF0000"/>
              </a:solidFill>
            </a:endParaRPr>
          </a:p>
          <a:p>
            <a:r>
              <a:rPr lang="cs-CZ" sz="3100" dirty="0" smtClean="0"/>
              <a:t>- </a:t>
            </a:r>
            <a:r>
              <a:rPr lang="cs-CZ" sz="3100" dirty="0"/>
              <a:t>právě teď se to stalo, je to tedy velice nedávná minulost, skoro přítomnost</a:t>
            </a:r>
            <a:br>
              <a:rPr lang="cs-CZ" sz="3100" dirty="0"/>
            </a:b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39409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764704"/>
            <a:ext cx="8712968" cy="5904656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taken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out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rubbish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yet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smtClean="0"/>
              <a:t>ptáme </a:t>
            </a:r>
            <a:r>
              <a:rPr lang="cs-CZ" dirty="0"/>
              <a:t>se, jestli už to je udělané nebo ne. YET naznačuje, že se něco očekává, že tedy ty odpadky měl vynést a nás zajímá, zda to již udělal nebo ne, tedy zajímá nás současný stav.</a:t>
            </a:r>
            <a:br>
              <a:rPr lang="cs-CZ" dirty="0"/>
            </a:b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No, I </a:t>
            </a:r>
            <a:r>
              <a:rPr lang="cs-CZ" dirty="0" err="1">
                <a:solidFill>
                  <a:srgbClr val="FF0000"/>
                </a:solidFill>
              </a:rPr>
              <a:t>haven't</a:t>
            </a:r>
            <a:r>
              <a:rPr lang="cs-CZ" dirty="0">
                <a:solidFill>
                  <a:srgbClr val="FF0000"/>
                </a:solidFill>
              </a:rPr>
              <a:t> done </a:t>
            </a:r>
            <a:r>
              <a:rPr lang="cs-CZ" dirty="0" err="1">
                <a:solidFill>
                  <a:srgbClr val="FF0000"/>
                </a:solidFill>
              </a:rPr>
              <a:t>it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yet</a:t>
            </a:r>
            <a:r>
              <a:rPr lang="cs-CZ" dirty="0">
                <a:solidFill>
                  <a:srgbClr val="FF0000"/>
                </a:solidFill>
              </a:rPr>
              <a:t>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tato </a:t>
            </a:r>
            <a:r>
              <a:rPr lang="cs-CZ" dirty="0"/>
              <a:t>věta odpovídá na předchozí - oznamuje, že požadovaný úkon (vynesení odpadků) ještě neudělal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Can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feed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the</a:t>
            </a:r>
            <a:r>
              <a:rPr lang="cs-CZ" dirty="0">
                <a:solidFill>
                  <a:srgbClr val="FF0000"/>
                </a:solidFill>
              </a:rPr>
              <a:t> dog? - </a:t>
            </a:r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already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fed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him</a:t>
            </a:r>
            <a:r>
              <a:rPr lang="cs-CZ" dirty="0">
                <a:solidFill>
                  <a:srgbClr val="FF0000"/>
                </a:solidFill>
              </a:rPr>
              <a:t>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</a:t>
            </a:r>
            <a:r>
              <a:rPr lang="cs-CZ" dirty="0"/>
              <a:t>oznamujeme, že již je to uděláno. ALREADY používáme, pokud něco proběhlo dříve, než někdo očekával.</a:t>
            </a:r>
            <a:br>
              <a:rPr lang="cs-CZ" dirty="0"/>
            </a:b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I </a:t>
            </a:r>
            <a:r>
              <a:rPr lang="cs-CZ" b="1" dirty="0" err="1">
                <a:solidFill>
                  <a:srgbClr val="FF0000"/>
                </a:solidFill>
              </a:rPr>
              <a:t>still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haven't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found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keys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that</a:t>
            </a:r>
            <a:r>
              <a:rPr lang="cs-CZ" dirty="0">
                <a:solidFill>
                  <a:srgbClr val="FF0000"/>
                </a:solidFill>
              </a:rPr>
              <a:t> I </a:t>
            </a:r>
            <a:r>
              <a:rPr lang="cs-CZ" dirty="0" err="1">
                <a:solidFill>
                  <a:srgbClr val="FF0000"/>
                </a:solidFill>
              </a:rPr>
              <a:t>lost</a:t>
            </a:r>
            <a:r>
              <a:rPr lang="cs-CZ" dirty="0">
                <a:solidFill>
                  <a:srgbClr val="FF0000"/>
                </a:solidFill>
              </a:rPr>
              <a:t> last </a:t>
            </a:r>
            <a:r>
              <a:rPr lang="cs-CZ" dirty="0" err="1">
                <a:solidFill>
                  <a:srgbClr val="FF0000"/>
                </a:solidFill>
              </a:rPr>
              <a:t>week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smtClean="0"/>
              <a:t>stále </a:t>
            </a:r>
            <a:r>
              <a:rPr lang="cs-CZ" dirty="0"/>
              <a:t>ještě se to nepodařilo. STILL používáme takto v záporných větách v případě, že se někdo o něco snaží a stále ještě to neudělal.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46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764704"/>
            <a:ext cx="8856984" cy="5832648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seen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two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films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today</a:t>
            </a:r>
            <a:r>
              <a:rPr lang="cs-CZ" dirty="0">
                <a:solidFill>
                  <a:srgbClr val="FF0000"/>
                </a:solidFill>
              </a:rPr>
              <a:t>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dnešek </a:t>
            </a:r>
            <a:r>
              <a:rPr lang="cs-CZ" dirty="0"/>
              <a:t>je ještě součástí přítomnosti, dnešek je nyní. Daná situace se tedy ještě může změnit - můžu se ještě na nějaké filmy podívat - proto předpřítomný čas 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met </a:t>
            </a:r>
            <a:r>
              <a:rPr lang="cs-CZ" dirty="0" err="1">
                <a:solidFill>
                  <a:srgbClr val="FF0000"/>
                </a:solidFill>
              </a:rPr>
              <a:t>five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famous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people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in my </a:t>
            </a:r>
            <a:r>
              <a:rPr lang="cs-CZ" b="1" dirty="0" err="1">
                <a:solidFill>
                  <a:srgbClr val="FF0000"/>
                </a:solidFill>
              </a:rPr>
              <a:t>life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smtClean="0"/>
              <a:t>za </a:t>
            </a:r>
            <a:r>
              <a:rPr lang="cs-CZ" dirty="0"/>
              <a:t>svůj život ještě nějaké možná potkám, jedná se tedy o otevřenou přítomnost, je to jen současný stav, nikoliv něco co už je nenávratně pryč.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recently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visited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the</a:t>
            </a:r>
            <a:r>
              <a:rPr lang="cs-CZ" dirty="0">
                <a:solidFill>
                  <a:srgbClr val="FF0000"/>
                </a:solidFill>
              </a:rPr>
              <a:t> USA.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</a:t>
            </a:r>
            <a:r>
              <a:rPr lang="cs-CZ" dirty="0" err="1" smtClean="0"/>
              <a:t>recently</a:t>
            </a:r>
            <a:r>
              <a:rPr lang="cs-CZ" dirty="0" smtClean="0"/>
              <a:t>/</a:t>
            </a:r>
            <a:r>
              <a:rPr lang="cs-CZ" dirty="0" err="1" smtClean="0"/>
              <a:t>lately</a:t>
            </a:r>
            <a:r>
              <a:rPr lang="cs-CZ" dirty="0" smtClean="0"/>
              <a:t> </a:t>
            </a:r>
            <a:r>
              <a:rPr lang="cs-CZ" dirty="0"/>
              <a:t>naznačuje, že se jedná o nedávnou minulost (v poslední době).</a:t>
            </a:r>
            <a:br>
              <a:rPr lang="cs-CZ" dirty="0"/>
            </a:br>
            <a:endParaRPr lang="cs-CZ" dirty="0"/>
          </a:p>
          <a:p>
            <a:r>
              <a:rPr lang="cs-CZ" b="1" dirty="0" err="1">
                <a:solidFill>
                  <a:srgbClr val="FF0000"/>
                </a:solidFill>
              </a:rPr>
              <a:t>How</a:t>
            </a:r>
            <a:r>
              <a:rPr lang="cs-CZ" b="1" dirty="0">
                <a:solidFill>
                  <a:srgbClr val="FF0000"/>
                </a:solidFill>
              </a:rPr>
              <a:t> many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books</a:t>
            </a:r>
            <a:r>
              <a:rPr lang="cs-CZ" dirty="0">
                <a:solidFill>
                  <a:srgbClr val="FF0000"/>
                </a:solidFill>
              </a:rPr>
              <a:t> by Shakespeare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read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 </a:t>
            </a:r>
            <a:r>
              <a:rPr lang="cs-CZ" dirty="0"/>
              <a:t>- ptáme se, kolik jich již četl, tedy na současný stav - ten se může ještě libovolně měnit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09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620688"/>
            <a:ext cx="8856984" cy="60486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How</a:t>
            </a:r>
            <a:r>
              <a:rPr lang="cs-CZ" b="1" dirty="0">
                <a:solidFill>
                  <a:srgbClr val="FF0000"/>
                </a:solidFill>
              </a:rPr>
              <a:t> many </a:t>
            </a:r>
            <a:r>
              <a:rPr lang="cs-CZ" b="1" dirty="0" err="1">
                <a:solidFill>
                  <a:srgbClr val="FF0000"/>
                </a:solidFill>
              </a:rPr>
              <a:t>times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I </a:t>
            </a:r>
            <a:r>
              <a:rPr lang="cs-CZ" dirty="0" err="1">
                <a:solidFill>
                  <a:srgbClr val="FF0000"/>
                </a:solidFill>
              </a:rPr>
              <a:t>told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?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</a:t>
            </a:r>
            <a:r>
              <a:rPr lang="cs-CZ" dirty="0"/>
              <a:t>ptáme se na to, kolikrát již to proběhlo, opět tedy současný stav, který se může měnit</a:t>
            </a:r>
            <a:br>
              <a:rPr lang="cs-CZ" dirty="0"/>
            </a:br>
            <a:endParaRPr lang="cs-CZ" dirty="0"/>
          </a:p>
          <a:p>
            <a:r>
              <a:rPr lang="cs-CZ" b="1" dirty="0" err="1">
                <a:solidFill>
                  <a:srgbClr val="FF0000"/>
                </a:solidFill>
              </a:rPr>
              <a:t>How</a:t>
            </a:r>
            <a:r>
              <a:rPr lang="cs-CZ" b="1" dirty="0">
                <a:solidFill>
                  <a:srgbClr val="FF0000"/>
                </a:solidFill>
              </a:rPr>
              <a:t> long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lived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here</a:t>
            </a:r>
            <a:r>
              <a:rPr lang="cs-CZ" dirty="0">
                <a:solidFill>
                  <a:srgbClr val="FF0000"/>
                </a:solidFill>
              </a:rPr>
              <a:t>? (</a:t>
            </a:r>
            <a:r>
              <a:rPr lang="cs-CZ" dirty="0" err="1">
                <a:solidFill>
                  <a:srgbClr val="FF0000"/>
                </a:solidFill>
              </a:rPr>
              <a:t>or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How</a:t>
            </a:r>
            <a:r>
              <a:rPr lang="cs-CZ" dirty="0">
                <a:solidFill>
                  <a:srgbClr val="FF0000"/>
                </a:solidFill>
              </a:rPr>
              <a:t> long </a:t>
            </a:r>
            <a:r>
              <a:rPr lang="cs-CZ" dirty="0" err="1">
                <a:solidFill>
                  <a:srgbClr val="FF0000"/>
                </a:solidFill>
              </a:rPr>
              <a:t>have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you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been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living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here</a:t>
            </a:r>
            <a:r>
              <a:rPr lang="cs-CZ" dirty="0">
                <a:solidFill>
                  <a:srgbClr val="FF0000"/>
                </a:solidFill>
              </a:rPr>
              <a:t>?)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- </a:t>
            </a:r>
            <a:r>
              <a:rPr lang="cs-CZ" dirty="0"/>
              <a:t>ptáme se, jak již je to dlouho, opět na současný stav, který je stále otevřený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lived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here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all</a:t>
            </a:r>
            <a:r>
              <a:rPr lang="cs-CZ" b="1" dirty="0">
                <a:solidFill>
                  <a:srgbClr val="FF0000"/>
                </a:solidFill>
              </a:rPr>
              <a:t> my </a:t>
            </a:r>
            <a:r>
              <a:rPr lang="cs-CZ" b="1" dirty="0" err="1">
                <a:solidFill>
                  <a:srgbClr val="FF0000"/>
                </a:solidFill>
              </a:rPr>
              <a:t>life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- celý můj život, jeto stále ještě otevřená věc, ještě tu pravděpodobně bydlet budu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loved</a:t>
            </a:r>
            <a:r>
              <a:rPr lang="cs-CZ" dirty="0">
                <a:solidFill>
                  <a:srgbClr val="FF0000"/>
                </a:solidFill>
              </a:rPr>
              <a:t> U2 </a:t>
            </a:r>
            <a:r>
              <a:rPr lang="cs-CZ" b="1" dirty="0" err="1">
                <a:solidFill>
                  <a:srgbClr val="FF0000"/>
                </a:solidFill>
              </a:rPr>
              <a:t>since</a:t>
            </a:r>
            <a:r>
              <a:rPr lang="cs-CZ" dirty="0">
                <a:solidFill>
                  <a:srgbClr val="FF0000"/>
                </a:solidFill>
              </a:rPr>
              <a:t> I </a:t>
            </a:r>
            <a:r>
              <a:rPr lang="cs-CZ" dirty="0" err="1">
                <a:solidFill>
                  <a:srgbClr val="FF0000"/>
                </a:solidFill>
              </a:rPr>
              <a:t>bought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their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first</a:t>
            </a:r>
            <a:r>
              <a:rPr lang="cs-CZ" dirty="0">
                <a:solidFill>
                  <a:srgbClr val="FF0000"/>
                </a:solidFill>
              </a:rPr>
              <a:t> album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- od té doby až </a:t>
            </a:r>
            <a:r>
              <a:rPr lang="cs-CZ" dirty="0" smtClean="0"/>
              <a:t>dodnes</a:t>
            </a:r>
            <a:r>
              <a:rPr lang="cs-CZ" dirty="0"/>
              <a:t>, stále je miluju, je to tedy ještě otevřená přítomnost, neříkám tedy jen to, co bylo, ale i to, co je nyní</a:t>
            </a:r>
            <a:br>
              <a:rPr lang="cs-CZ" dirty="0"/>
            </a:br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I've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been</a:t>
            </a:r>
            <a:r>
              <a:rPr lang="cs-CZ" dirty="0">
                <a:solidFill>
                  <a:srgbClr val="FF0000"/>
                </a:solidFill>
              </a:rPr>
              <a:t> a </a:t>
            </a:r>
            <a:r>
              <a:rPr lang="cs-CZ" dirty="0" err="1">
                <a:solidFill>
                  <a:srgbClr val="FF0000"/>
                </a:solidFill>
              </a:rPr>
              <a:t>teacher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for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eight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years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- je to tak již osm let, stále to tak je, stále jsem ještě učitel, neříkám tedy jen to, co bylo, ale i to, co je nyní </a:t>
            </a:r>
          </a:p>
        </p:txBody>
      </p:sp>
    </p:spTree>
    <p:extLst>
      <p:ext uri="{BB962C8B-B14F-4D97-AF65-F5344CB8AC3E}">
        <p14:creationId xmlns:p14="http://schemas.microsoft.com/office/powerpoint/2010/main" val="419986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22156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Cit.</a:t>
            </a:r>
            <a:r>
              <a:rPr lang="en-US" dirty="0"/>
              <a:t>[</a:t>
            </a:r>
            <a:r>
              <a:rPr lang="cs-CZ" smtClean="0"/>
              <a:t>2011-02-15</a:t>
            </a:r>
            <a:r>
              <a:rPr lang="en-US" smtClean="0"/>
              <a:t>]</a:t>
            </a:r>
            <a:r>
              <a:rPr lang="cs-CZ" dirty="0"/>
              <a:t>.Dostupný z WWW:</a:t>
            </a:r>
          </a:p>
          <a:p>
            <a:r>
              <a:rPr lang="cs-CZ" dirty="0"/>
              <a:t>http://www.helpforenglish.cz/gramatika/slovesa/casy/predpritomny/c2006030602-predpritomny-cas.html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Krejzova\AppData\Local\Microsoft\Windows\Temporary Internet Files\Content.IE5\S2UD05MH\MC90043437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45365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17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</TotalTime>
  <Words>190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PRESENT PERFECT (PŘEDPŘÍTOMNÝ ČAS) </vt:lpstr>
      <vt:lpstr>Základní škola a Mateřská škola Choustník, okres Tábor</vt:lpstr>
      <vt:lpstr>Předpřítomný čas v běžných podobách: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(PŘEDPŘÍTOMNÝ ČAS)</dc:title>
  <dc:creator>Krejzova</dc:creator>
  <cp:lastModifiedBy>Krejzova</cp:lastModifiedBy>
  <cp:revision>9</cp:revision>
  <dcterms:created xsi:type="dcterms:W3CDTF">2011-02-26T22:03:04Z</dcterms:created>
  <dcterms:modified xsi:type="dcterms:W3CDTF">2011-06-17T23:19:41Z</dcterms:modified>
</cp:coreProperties>
</file>