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70" r:id="rId4"/>
    <p:sldId id="271" r:id="rId5"/>
    <p:sldId id="272" r:id="rId6"/>
    <p:sldId id="269" r:id="rId7"/>
    <p:sldId id="259" r:id="rId8"/>
    <p:sldId id="267" r:id="rId9"/>
    <p:sldId id="260" r:id="rId10"/>
    <p:sldId id="268" r:id="rId11"/>
    <p:sldId id="261" r:id="rId12"/>
    <p:sldId id="273" r:id="rId13"/>
    <p:sldId id="262" r:id="rId14"/>
    <p:sldId id="265" r:id="rId15"/>
    <p:sldId id="264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EC61"/>
    <a:srgbClr val="F1DA51"/>
    <a:srgbClr val="FFD757"/>
    <a:srgbClr val="4AF07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7" autoAdjust="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82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17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2877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8051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59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015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982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4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883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5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5221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517232"/>
            <a:ext cx="817562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7647" y="1412776"/>
            <a:ext cx="770916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Výchova ke zdraví</a:t>
            </a:r>
            <a:endParaRPr lang="cs-CZ" sz="8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48026" y="4616891"/>
            <a:ext cx="790793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VY_32_INOVACE_08_21_spánek a odpočinek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26317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7214" y="21064"/>
            <a:ext cx="784887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41275" dist="12700" dir="120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Spánek - odpočinek</a:t>
            </a:r>
            <a:endParaRPr lang="cs-CZ" sz="6600" b="1" dirty="0">
              <a:ln w="31550" cmpd="sng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41275" dist="12700" dir="12000000" algn="tl" rotWithShape="0">
                  <a:srgbClr val="000000">
                    <a:alpha val="4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779" y="1268760"/>
            <a:ext cx="76966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zdravému životnímu stylu se zahrnuje i spánek</a:t>
            </a:r>
          </a:p>
          <a:p>
            <a:pPr algn="ctr"/>
            <a:r>
              <a:rPr lang="cs-CZ" sz="2400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 i aktivní odpočinek nám slouží k nabývání  nových sil.</a:t>
            </a:r>
            <a:endParaRPr lang="cs-CZ" sz="2400" dirty="0">
              <a:solidFill>
                <a:srgbClr val="22EC6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029041">
            <a:off x="638493" y="3274725"/>
            <a:ext cx="3557164" cy="2364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9419" y="2372557"/>
            <a:ext cx="8286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lphaUcParenR"/>
            </a:pP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Spánek</a:t>
            </a:r>
            <a:r>
              <a:rPr lang="cs-CZ" sz="2400" dirty="0" smtClean="0"/>
              <a:t>	     				</a:t>
            </a:r>
            <a:r>
              <a:rPr lang="cs-CZ" sz="24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B) </a:t>
            </a: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Aktivní </a:t>
            </a:r>
            <a:r>
              <a:rPr lang="cs-CZ" sz="24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odpočinek</a:t>
            </a:r>
            <a:endParaRPr lang="cs-CZ" sz="24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1026" name="Picture 2" descr="http://www.profimedia.cz/fotografie/par-cteni-novin-v-posteli/profimedia-00890999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9235">
            <a:off x="5121247" y="3695804"/>
            <a:ext cx="3543449" cy="2364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339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12552"/>
            <a:ext cx="204575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Spánek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124744"/>
            <a:ext cx="9063187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nezbytným pasivním odpočinkem. Spánkem se náš organismus se zotavuje nejen z vykonané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tělesné námahy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také z prožitých silných citových zážitků. 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spánku dochází k útlumu činnosti mozku, k celkovému uvolnění, k obnově sil.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velmi důležité dodržovat potřebnou délku spánku.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dlouho máme spát, abychom vstávali svěží?</a:t>
            </a:r>
          </a:p>
          <a:p>
            <a:endParaRPr lang="cs-CZ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 smtClean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 smtClean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 smtClean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 smtClean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Každý člověk má různou potřebu spánku. U dospělého člověka záleží</a:t>
            </a:r>
          </a:p>
          <a:p>
            <a:r>
              <a:rPr lang="cs-CZ" sz="24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na věku, zdravotním stavu, ale i na průběhu jednotlivých fází spánku -</a:t>
            </a:r>
          </a:p>
          <a:p>
            <a:r>
              <a:rPr lang="cs-CZ" sz="24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od hlubokého spánku až po probuzení.</a:t>
            </a:r>
          </a:p>
        </p:txBody>
      </p:sp>
      <p:pic>
        <p:nvPicPr>
          <p:cNvPr id="2050" name="Picture 2" descr="http://www.spektrumzdravi.cz/wp-content/uploads/spici-dite-300x2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0858" y="2708920"/>
            <a:ext cx="371762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3281" y="2977712"/>
            <a:ext cx="4572000" cy="143116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900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Novorozenec – 23 hodiny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900" dirty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Dítě 10-12 let – 10 hodin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9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Dítě 13-14 let – 9 hodin </a:t>
            </a:r>
          </a:p>
        </p:txBody>
      </p:sp>
    </p:spTree>
    <p:extLst>
      <p:ext uri="{BB962C8B-B14F-4D97-AF65-F5344CB8AC3E}">
        <p14:creationId xmlns:p14="http://schemas.microsoft.com/office/powerpoint/2010/main" xmlns="" val="380040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60" y="332656"/>
            <a:ext cx="8599405" cy="35702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Zdravého, dostatečně hlubokého spánku dosáhneme:</a:t>
            </a:r>
          </a:p>
          <a:p>
            <a:endParaRPr lang="cs-CZ" dirty="0" smtClean="0"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Klidná procházka před ulehnutím, tělesnou hygienou (např. sprchování teplou vodou)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 smtClean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Pravidelným časem kdy chodíme spát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 smtClean="0">
              <a:solidFill>
                <a:srgbClr val="22EC6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Vhodným prostředím (ticho, tma, teplota vzduchu kolem 16°C, a dobré větrání)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 smtClean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Způsobem ulehnutí (samostatné lůžko, lehká přikrývka, uvolnění ve vodorovné poloze, </a:t>
            </a:r>
          </a:p>
          <a:p>
            <a:pPr marL="285750" indent="-285750"/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     malý polštářek pod hlavou, převlečení do nočního prádla)</a:t>
            </a:r>
          </a:p>
          <a:p>
            <a:endParaRPr lang="cs-CZ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Potlačením starostí, závažných problémů (např. volbou vhodné četby)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3074" name="Picture 2" descr="http://zena-in.cz/media/2009/09/10/bath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3888432" cy="224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homesenior.cz/images/upload/10e92f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1088"/>
            <a:ext cx="3421675" cy="224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4754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64" y="0"/>
            <a:ext cx="479028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Aktivní odpočinek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836712"/>
            <a:ext cx="8909940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Oproti pasivnímu odpočinku představuje nejrůznější činnosti, při nichž jsou střídavě </a:t>
            </a:r>
          </a:p>
          <a:p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zaměstnávány svaly či jednotlivé tělesné orgány či mozková kůra.</a:t>
            </a:r>
          </a:p>
          <a:p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Duševně pracující se obvykle rekreují tělesnou prací, fyzicky pracující jinou </a:t>
            </a:r>
          </a:p>
          <a:p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činností než je jejich zaměstnáním (četbou, sledováním televizních pořadů)</a:t>
            </a:r>
          </a:p>
          <a:p>
            <a:endParaRPr lang="cs-CZ" dirty="0"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dirty="0" smtClean="0"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Formy aktivního odpočinku: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Sport a tělesná cvičení (ranní rozcvička, procházka)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Zájmová tělesná práce (na zahrádce)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Pravidelný pohyb na čerstvém vzduchu, pobyt v přírodě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Dovolená trávená mimo bydliště (slouží k rozšíření kulturní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vzdělanosti, k pěstování osobních zálib)</a:t>
            </a:r>
          </a:p>
        </p:txBody>
      </p:sp>
      <p:pic>
        <p:nvPicPr>
          <p:cNvPr id="4098" name="Picture 2" descr="http://www.obec-lhotka.eu/pic/big/gal_9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36496">
            <a:off x="6336446" y="2321692"/>
            <a:ext cx="2383884" cy="178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.idnes.cz/09/091/gal/MOT2d84db_shutterstock_358410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86601">
            <a:off x="4749039" y="4527508"/>
            <a:ext cx="2823195" cy="192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8230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424936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Při spánku 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se snižuje či mizí funkčnost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některých smyslů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,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dále  se snižuje 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tělesná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teplota a tlak, zpomaluje se také dýchání</a:t>
            </a:r>
            <a:endParaRPr lang="cs-CZ" sz="24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dirty="0"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Během spánku se lidem většinou zdají sny, i při spaní mozek intenzivně pracuje</a:t>
            </a:r>
          </a:p>
          <a:p>
            <a:endParaRPr lang="cs-CZ" sz="2400" dirty="0"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Spánek nám zabere přibližně  třetinu života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6" name="Picture 2" descr="http://sci.ujep.cz/foto/36_9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30971"/>
            <a:ext cx="3259136" cy="279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.lidovky.cz/11/013/lngal/GLU38c3d4_spanek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17032"/>
            <a:ext cx="4212468" cy="281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3188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16632"/>
            <a:ext cx="51293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FF0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Spánkový rytmus</a:t>
            </a:r>
            <a:endParaRPr lang="cs-CZ" sz="5400" b="1" dirty="0">
              <a:ln w="12700">
                <a:solidFill>
                  <a:schemeClr val="tx1"/>
                </a:solidFill>
                <a:prstDash val="solid"/>
              </a:ln>
              <a:solidFill>
                <a:srgbClr val="FFFF0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112160"/>
            <a:ext cx="7848872" cy="5221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2000" baseline="300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2000" baseline="300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2000" baseline="300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baseline="30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Mezi lidmi existují rozdíly v úrovni ranní aktivity. Někteří lidé jsou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aktivní po ránu (ranní ptáčata)</a:t>
            </a:r>
            <a:r>
              <a:rPr lang="cs-CZ" sz="2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, </a:t>
            </a:r>
            <a:r>
              <a:rPr lang="cs-CZ" sz="2000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zatímco jiným lidem člověk aktivita vzrůstá odpoledne a večer (noční ptáci – sovy).</a:t>
            </a:r>
            <a:r>
              <a:rPr lang="cs-CZ" sz="2000" baseline="30000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</a:p>
          <a:p>
            <a:endParaRPr lang="cs-CZ" sz="2000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Vědci zjistili, že 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ranní ptáčata mají větší produkci adrenalinu, než noční ptáci, což se u nich projevuje celkovou aktivační úrovní. Vrcholu své tělesné teploty dosahují během dne o něco dřív než noční ptáci. </a:t>
            </a:r>
            <a:endParaRPr lang="cs-CZ" sz="2000" dirty="0" smtClean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2000" dirty="0" smtClean="0"/>
          </a:p>
        </p:txBody>
      </p:sp>
      <p:pic>
        <p:nvPicPr>
          <p:cNvPr id="2050" name="Picture 2" descr="http://cz.alpbachtal.at/media/11694/thumbnails/MTBSingleDownhill.jpg.5454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275292" cy="2224727"/>
          </a:xfrm>
          <a:prstGeom prst="rect">
            <a:avLst/>
          </a:prstGeom>
          <a:noFill/>
          <a:effectLst>
            <a:glow rad="190500">
              <a:schemeClr val="accent2">
                <a:satMod val="175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hotelhorizont.cz/data/Barman-Club-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3061412" cy="2296059"/>
          </a:xfrm>
          <a:prstGeom prst="rect">
            <a:avLst/>
          </a:prstGeom>
          <a:noFill/>
          <a:effectLst>
            <a:glow rad="292100">
              <a:srgbClr val="00B050"/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2023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236" y="4005064"/>
            <a:ext cx="288032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20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Dlouhý dopolední spánek vede k útlumu metabolických procesů. Po probuzení je člověk celý zbytek dne </a:t>
            </a:r>
            <a:r>
              <a:rPr lang="cs-CZ" sz="20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utlumený </a:t>
            </a:r>
            <a:r>
              <a:rPr lang="cs-CZ" sz="20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                        a </a:t>
            </a:r>
            <a:r>
              <a:rPr lang="cs-CZ" sz="20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omámený</a:t>
            </a:r>
            <a:r>
              <a:rPr lang="cs-CZ" sz="2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</a:t>
            </a:r>
          </a:p>
        </p:txBody>
      </p:sp>
      <p:pic>
        <p:nvPicPr>
          <p:cNvPr id="3074" name="Picture 2" descr="http://www.toplekar.cz/public/73/f9/dc/9317_29627_zivani_fotol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5780">
            <a:off x="4031034" y="3417569"/>
            <a:ext cx="4897694" cy="3386405"/>
          </a:xfrm>
          <a:prstGeom prst="rect">
            <a:avLst/>
          </a:prstGeom>
          <a:noFill/>
          <a:effectLst>
            <a:glow rad="228600">
              <a:srgbClr val="FFFF00"/>
            </a:glow>
            <a:softEdge rad="1016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blogocockach.cz/wp-content/uploads/2010/11/02_nahnevan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53572">
            <a:off x="595571" y="116632"/>
            <a:ext cx="2590390" cy="3888432"/>
          </a:xfrm>
          <a:prstGeom prst="rect">
            <a:avLst/>
          </a:prstGeom>
          <a:noFill/>
          <a:effectLst>
            <a:glow rad="266700">
              <a:schemeClr val="accent1">
                <a:satMod val="175000"/>
              </a:schemeClr>
            </a:glow>
            <a:softEdge rad="2032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76056" y="260648"/>
            <a:ext cx="31500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Tyto rozdíly v aktivitě </a:t>
            </a:r>
            <a:r>
              <a:rPr lang="cs-CZ" sz="2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                a </a:t>
            </a:r>
            <a:r>
              <a:rPr lang="cs-CZ" sz="2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tělesných stavech mohou </a:t>
            </a:r>
            <a:r>
              <a:rPr lang="cs-CZ" sz="2000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výrazně ovlivňovat chování</a:t>
            </a:r>
            <a:r>
              <a:rPr lang="cs-CZ" sz="2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                        i </a:t>
            </a:r>
            <a:r>
              <a:rPr lang="cs-CZ" sz="20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výkonnost. V ranních hodinách se zvyšuje tělesná teplota, produkce hormonů a celková aktivita. </a:t>
            </a:r>
          </a:p>
        </p:txBody>
      </p:sp>
    </p:spTree>
    <p:extLst>
      <p:ext uri="{BB962C8B-B14F-4D97-AF65-F5344CB8AC3E}">
        <p14:creationId xmlns:p14="http://schemas.microsoft.com/office/powerpoint/2010/main" xmlns="" val="1723854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14706" y="116632"/>
            <a:ext cx="142455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lumMod val="20000"/>
                      <a:lumOff val="80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Sny</a:t>
            </a:r>
            <a:endParaRPr lang="cs-CZ" sz="66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glow rad="228600">
                  <a:schemeClr val="accent2">
                    <a:lumMod val="20000"/>
                    <a:lumOff val="80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124744"/>
            <a:ext cx="619268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Sen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je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zážitek, při kterém máme iluzi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obrazů, hlasů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nebo jiných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vjemů, které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mozek vytváří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během spánku 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rámci procesu </a:t>
            </a: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snění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dirty="0" smtClean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Sen je významná psychologická událost. Často ukazuje děje,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které jsou ve skutečnosti nemožné nebo nepravděpodobné, a jsou obvykle mimo kontrolu spáče. Vycházejí z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vnějších             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i vnitřních podnětů a vzpomínek a představ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spícího člověka.  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098" name="Picture 2" descr="http://www.relaxmysteria.cz/web/images/sny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276146">
            <a:off x="256927" y="3756164"/>
            <a:ext cx="4559201" cy="274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e-snar.com/images/big/snar-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7071">
            <a:off x="5039263" y="3688587"/>
            <a:ext cx="3842386" cy="288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4.bp.blogspot.com/-D3KiVBC5J6w/Tjvhgp23OVI/AAAAAAAAB8s/KhUL0DTHc1U/s1600/SNY-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34981">
            <a:off x="6206658" y="722634"/>
            <a:ext cx="3122316" cy="22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4595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76056" y="692696"/>
            <a:ext cx="392392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Někdy lidé zažívají během snění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strašidelné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nebo znepokojivé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sny, které se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označují jako noční můry a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</a:t>
            </a:r>
            <a:r>
              <a:rPr lang="cs-CZ" b="1" dirty="0">
                <a:solidFill>
                  <a:schemeClr val="accent6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noční děsy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Mnoho lidí věří, že sny mají určitý význam, a proto se snaží své sny určitým způsobem popsat a pak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               k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nim přiřadit význam.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                            Pro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pohodlnější určování významu snů vznikly speciální výkladové knihy zvané 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cs-CZ" dirty="0" smtClean="0">
                <a:solidFill>
                  <a:srgbClr val="22EC6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snáře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 V historii se často věřilo, že sny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předpovídají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budoucnost. Odborná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veřejnost se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přiklání, že význam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snů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jako možnosti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předpovědi budoucnosti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je spíše nepravděpodobná.</a:t>
            </a:r>
            <a:endParaRPr lang="cs-CZ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5124" name="Picture 4" descr="http://www.knihcentrum.cz/fotocache/bigorig/http--d----l----l--img.pemic.cz--l--sortimg--l--002--l--8--l--2--l--0028203-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059208">
            <a:off x="2340490" y="2470544"/>
            <a:ext cx="2780309" cy="3905673"/>
          </a:xfrm>
          <a:prstGeom prst="rect">
            <a:avLst/>
          </a:prstGeom>
          <a:noFill/>
          <a:effectLst>
            <a:glow rad="215900">
              <a:schemeClr val="accent3">
                <a:satMod val="175000"/>
              </a:schemeClr>
            </a:glow>
            <a:softEdge rad="1524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mojevrba.cz/wp-content/uploads/2011/10/nocni_mora-300x2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691394">
            <a:off x="600530" y="527251"/>
            <a:ext cx="2851374" cy="1948439"/>
          </a:xfrm>
          <a:prstGeom prst="rect">
            <a:avLst/>
          </a:prstGeom>
          <a:noFill/>
          <a:effectLst>
            <a:glow rad="444500">
              <a:srgbClr val="FFC000"/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4398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45493" y="324446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45493" y="828502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45493" y="1332558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45493" y="1836614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49549" y="3244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753605" y="3244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54903" y="3244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249549" y="82850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53605" y="82850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37381" y="82850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241437" y="82850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249549" y="133255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241437" y="133255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3325" y="133255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37381" y="133255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249549" y="183661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753605" y="183661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241437" y="182953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37381" y="182953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08448" y="4005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2159" y="89434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-68361" y="1399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13967" y="18968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6931" y="3511326"/>
            <a:ext cx="1991489" cy="3083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3573931" y="3535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31" name="Picture 7" descr="http://upload.wikimedia.org/wikipedia/commons/thumb/8/85/100_pesetas.png/252px-100_peseta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3943" y="-131783"/>
            <a:ext cx="2398007" cy="239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Obdélník 66"/>
          <p:cNvSpPr/>
          <p:nvPr/>
        </p:nvSpPr>
        <p:spPr>
          <a:xfrm>
            <a:off x="8715975" y="269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33" name="Picture 9" descr="http://www.globalni-cteni.cz/project/images/verejne/obleceni/kabat_tex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9299" y="820241"/>
            <a:ext cx="205531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5940152" y="15637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35" name="Picture 11" descr="http://leccos.com/pics/pic/korenovy_system_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0720" y="4365104"/>
            <a:ext cx="2236098" cy="222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http://www.jenknihy.cz/wp-content/uploads/50237-200x30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67" y="2715108"/>
            <a:ext cx="2573474" cy="391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TextovéPole 80"/>
          <p:cNvSpPr txBox="1"/>
          <p:nvPr/>
        </p:nvSpPr>
        <p:spPr>
          <a:xfrm>
            <a:off x="6732240" y="444940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4595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6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14" grpId="0"/>
      <p:bldP spid="15" grpId="0"/>
      <p:bldP spid="54" grpId="0"/>
      <p:bldP spid="63" grpId="0"/>
      <p:bldP spid="67" grpId="0"/>
      <p:bldP spid="78" grpId="0"/>
      <p:bldP spid="8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4346" y="3866728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364346" y="4370784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364346" y="4874840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64346" y="5378896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71916" y="5877272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375569" y="386672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71513" y="386672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60290" y="386672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5569" y="43707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871513" y="43707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60290" y="43707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56234" y="43707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372458" y="487484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868402" y="487484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60290" y="487725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868402" y="5381314"/>
            <a:ext cx="504056" cy="4959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60290" y="537321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356234" y="537321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857610" y="537321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868178" y="5882952"/>
            <a:ext cx="504056" cy="4959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871513" y="5882952"/>
            <a:ext cx="504056" cy="4959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54548" y="4435112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58604" y="39216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58604" y="49422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55924" y="54462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58604" y="594626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8" name="Picture 4" descr="http://zdravi.doktorka.cz/cs/images/resize/emoce7-3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9974" y="274752"/>
            <a:ext cx="2866216" cy="286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5" descr="http://www.veselyklaun.cz/fotos/13469-model-zviratka-hereford-tel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1974" y="4468662"/>
            <a:ext cx="2686663" cy="2237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990363" y="60692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31" name="Picture 17" descr="http://ekolist.cz/fotobanka/albums/userpics/10014/z_komin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3599" y="260647"/>
            <a:ext cx="1557785" cy="208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4396989" y="404663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33" name="Picture 19" descr="http://obrazky.superia.cz/nahled-velky/horske_kolo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137" y="404663"/>
            <a:ext cx="3053636" cy="193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1579524" y="100333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5" name="Picture 21" descr="http://www.clubnautilus.cz/wp-content/gallery/doplnky/ovoc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18" y="2695929"/>
            <a:ext cx="3210355" cy="181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957065" y="25491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37" name="Picture 23" descr="http://media0.mypage.cz/images/media0:4ab54e9b0834c.png/pes.gif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0748" y="2590122"/>
            <a:ext cx="2070636" cy="207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5539921" y="35523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611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5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6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8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/>
      <p:bldP spid="24" grpId="0"/>
      <p:bldP spid="25" grpId="0"/>
      <p:bldP spid="26" grpId="0"/>
      <p:bldP spid="27" grpId="0"/>
      <p:bldP spid="30" grpId="0"/>
      <p:bldP spid="32" grpId="0"/>
      <p:bldP spid="34" grpId="0"/>
      <p:bldP spid="36" grpId="0"/>
      <p:bldP spid="3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2982" y="63134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92982" y="567190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292982" y="1071246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92982" y="1575302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92982" y="2073678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92982" y="2584412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92982" y="3088468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92982" y="3592524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92982" y="4096580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92982" y="4600636"/>
            <a:ext cx="504056" cy="50405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1256978" y="2548408"/>
            <a:ext cx="576064" cy="576064"/>
          </a:xfrm>
          <a:prstGeom prst="mathMultiply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1094" y="6313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97038" y="6313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01094" y="56719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97038" y="56719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88926" y="56199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301094" y="10712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797038" y="10712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90526" y="10712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86470" y="107124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797038" y="156962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90526" y="156962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86470" y="1569622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301094" y="208035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797038" y="208035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90526" y="206900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301094" y="308846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97038" y="308846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88926" y="308846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84870" y="3088468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301094" y="359252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797038" y="359252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801490" y="359252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90526" y="359252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301094" y="409658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797038" y="409658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801490" y="409658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90824" y="409658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86768" y="4096580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301094" y="46005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797038" y="46005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801490" y="46005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90824" y="4600584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955384" y="8016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85238" y="6293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-14918" y="11590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-16816" y="15820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85238" y="21363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-14918" y="30991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72" name="TextovéPole 3071"/>
          <p:cNvSpPr txBox="1"/>
          <p:nvPr/>
        </p:nvSpPr>
        <p:spPr>
          <a:xfrm>
            <a:off x="475041" y="3659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-34322" y="41639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075" name="TextovéPole 3074"/>
          <p:cNvSpPr txBox="1"/>
          <p:nvPr/>
        </p:nvSpPr>
        <p:spPr>
          <a:xfrm>
            <a:off x="475041" y="46679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3076" name="Picture 4" descr="http://upload.wikimedia.org/wikipedia/commons/thumb/f/fc/Neus1.jpg/200px-Neu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1175" y="63134"/>
            <a:ext cx="1406240" cy="165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TextovéPole 68"/>
          <p:cNvSpPr txBox="1"/>
          <p:nvPr/>
        </p:nvSpPr>
        <p:spPr>
          <a:xfrm>
            <a:off x="7315767" y="632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3078" name="Picture 6" descr="http://www.naprofil.cz/images/bo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027" y="5423210"/>
            <a:ext cx="1872208" cy="133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extovéPole 70"/>
          <p:cNvSpPr txBox="1"/>
          <p:nvPr/>
        </p:nvSpPr>
        <p:spPr>
          <a:xfrm>
            <a:off x="299566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3080" name="Picture 8" descr="http://sranda.kdecoje.cz/obrazek/uces_kock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52664"/>
            <a:ext cx="2553516" cy="183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extovéPole 72"/>
          <p:cNvSpPr txBox="1"/>
          <p:nvPr/>
        </p:nvSpPr>
        <p:spPr>
          <a:xfrm>
            <a:off x="6581397" y="49200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050882"/>
            <a:ext cx="1944216" cy="159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7315767" y="50373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5370" y="4326"/>
            <a:ext cx="1781513" cy="1220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3945370" y="43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2805150" y="2080356"/>
            <a:ext cx="504056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6" name="Picture 14" descr="http://trebonsko.net/UserFiles/vydry/potravni%20ekologie%20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4828" y="2951164"/>
            <a:ext cx="2544065" cy="178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TextovéPole 81"/>
          <p:cNvSpPr txBox="1"/>
          <p:nvPr/>
        </p:nvSpPr>
        <p:spPr>
          <a:xfrm>
            <a:off x="6319774" y="28364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3093" name="Picture 21" descr="http://parenting.leehansen.com/downloads/clipart/halloween/images/skeleton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5474" y="398810"/>
            <a:ext cx="1371971" cy="225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TextovéPole 87"/>
          <p:cNvSpPr txBox="1"/>
          <p:nvPr/>
        </p:nvSpPr>
        <p:spPr>
          <a:xfrm>
            <a:off x="5955822" y="3554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3095" name="Picture 23" descr="http://nd04.jxs.cz/155/539/0a1ed91f42_74135670_o2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9125" y="2539089"/>
            <a:ext cx="2274001" cy="172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77" name="Obdélník 3076"/>
          <p:cNvSpPr/>
          <p:nvPr/>
        </p:nvSpPr>
        <p:spPr>
          <a:xfrm>
            <a:off x="3766258" y="2534419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7</a:t>
            </a:r>
          </a:p>
        </p:txBody>
      </p:sp>
      <p:pic>
        <p:nvPicPr>
          <p:cNvPr id="3097" name="Picture 25" descr="http://www.textilsoldan.cz/images/podlozka-kvetina_fialovan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9378" y="5289358"/>
            <a:ext cx="1406255" cy="135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Obdélník 3078"/>
          <p:cNvSpPr/>
          <p:nvPr/>
        </p:nvSpPr>
        <p:spPr>
          <a:xfrm>
            <a:off x="2285788" y="5289358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xmlns="" val="1744595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7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2" descr="30.06.2007/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074920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7133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06767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Postup</a:t>
            </a:r>
            <a:endParaRPr lang="cs-CZ" sz="48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79512" y="1124744"/>
            <a:ext cx="706751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– </a:t>
            </a:r>
            <a:r>
              <a:rPr lang="cs-CZ" sz="2400" dirty="0"/>
              <a:t>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6.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8. snímek </a:t>
            </a:r>
            <a:r>
              <a:rPr lang="cs-CZ" sz="2400" dirty="0"/>
              <a:t>–slouží k výkladu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9. snímek </a:t>
            </a:r>
            <a:r>
              <a:rPr lang="cs-CZ" sz="2400" dirty="0"/>
              <a:t>–slouží k výkladu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10.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11. snímek </a:t>
            </a:r>
            <a:r>
              <a:rPr lang="cs-CZ" sz="2400" dirty="0"/>
              <a:t>–žáci interaktivním perem vyluští </a:t>
            </a:r>
            <a:r>
              <a:rPr lang="cs-CZ" sz="2400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12. snímek </a:t>
            </a:r>
            <a:r>
              <a:rPr lang="cs-CZ" sz="2400" dirty="0"/>
              <a:t>–žáci interaktivním perem vyluští </a:t>
            </a:r>
            <a:r>
              <a:rPr lang="cs-CZ" sz="2400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13. snímek – žáci interaktivním </a:t>
            </a:r>
            <a:r>
              <a:rPr lang="cs-CZ" sz="2400" dirty="0"/>
              <a:t>perem </a:t>
            </a:r>
            <a:r>
              <a:rPr lang="cs-CZ" sz="2400" dirty="0" smtClean="0"/>
              <a:t>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14. snímek – obrázek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15. snímek -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16. </a:t>
            </a:r>
            <a:r>
              <a:rPr lang="cs-CZ" sz="2400" dirty="0"/>
              <a:t>snímek </a:t>
            </a:r>
            <a:r>
              <a:rPr lang="cs-CZ" sz="2400" dirty="0" smtClean="0"/>
              <a:t>–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4059546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38619" y="-171400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76" y="620688"/>
            <a:ext cx="836318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dirty="0" smtClean="0"/>
              <a:t>Snímek č. 1 - </a:t>
            </a:r>
            <a:r>
              <a:rPr lang="cs-CZ" sz="700" dirty="0"/>
              <a:t>http://www.jenknihy.cz/wp-content/uploads/50237-200x304.jpg</a:t>
            </a:r>
            <a:endParaRPr lang="cs-CZ" sz="700" dirty="0" smtClean="0"/>
          </a:p>
          <a:p>
            <a:r>
              <a:rPr lang="cs-CZ" sz="700" dirty="0"/>
              <a:t>Snímek č</a:t>
            </a:r>
            <a:r>
              <a:rPr lang="cs-CZ" sz="700" dirty="0" smtClean="0"/>
              <a:t>. 2 - </a:t>
            </a:r>
            <a:r>
              <a:rPr lang="cs-CZ" sz="700" dirty="0"/>
              <a:t>http://leccos.com/pics/pic/korenovy_system_.jpg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3 - </a:t>
            </a:r>
            <a:r>
              <a:rPr lang="cs-CZ" sz="700" dirty="0"/>
              <a:t>http://www.zsondrejov.cz/Ptaci_den/sova.jpg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4 - </a:t>
            </a:r>
            <a:r>
              <a:rPr lang="cs-CZ" sz="700" dirty="0"/>
              <a:t>http://www.globalni-cteni.cz/project/images/verejne/obleceni/kabat_text.jpg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5 - </a:t>
            </a:r>
            <a:r>
              <a:rPr lang="cs-CZ" sz="700" dirty="0"/>
              <a:t>http://upload.wikimedia.org/wikipedia/commons/thumb/8/85/100_pesetas.png/252px-100_pesetas.png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6 - </a:t>
            </a:r>
            <a:r>
              <a:rPr lang="cs-CZ" sz="700" dirty="0"/>
              <a:t>http://www.veselyklaun.cz/fotos/13469-model-zviratka-hereford-tele.jpg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7 - </a:t>
            </a:r>
            <a:r>
              <a:rPr lang="cs-CZ" sz="700" dirty="0"/>
              <a:t>http://obrazky.superia.cz/nahled-velky/horske_kolo.png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8 - </a:t>
            </a:r>
            <a:r>
              <a:rPr lang="cs-CZ" sz="700" dirty="0"/>
              <a:t>http://www.clubnautilus.cz/wp-content/gallery/doplnky/ovoce.png</a:t>
            </a:r>
          </a:p>
          <a:p>
            <a:r>
              <a:rPr lang="cs-CZ" sz="700" dirty="0" smtClean="0"/>
              <a:t>Snímek č. 9  -http://www.</a:t>
            </a:r>
            <a:r>
              <a:rPr lang="cs-CZ" sz="700" dirty="0" err="1" smtClean="0"/>
              <a:t>google.cz</a:t>
            </a:r>
            <a:r>
              <a:rPr lang="cs-CZ" sz="700" dirty="0" smtClean="0"/>
              <a:t>/</a:t>
            </a:r>
            <a:r>
              <a:rPr lang="cs-CZ" sz="700" dirty="0" err="1" smtClean="0"/>
              <a:t>imgres</a:t>
            </a:r>
            <a:r>
              <a:rPr lang="cs-CZ" sz="700" dirty="0" smtClean="0"/>
              <a:t>?q=pes+</a:t>
            </a:r>
            <a:r>
              <a:rPr lang="cs-CZ" sz="700" dirty="0" err="1" smtClean="0"/>
              <a:t>png</a:t>
            </a:r>
            <a:r>
              <a:rPr lang="cs-CZ" sz="700" dirty="0" smtClean="0"/>
              <a:t>&amp;um=1&amp;</a:t>
            </a:r>
            <a:r>
              <a:rPr lang="cs-CZ" sz="700" dirty="0" err="1" smtClean="0"/>
              <a:t>hl</a:t>
            </a:r>
            <a:r>
              <a:rPr lang="cs-CZ" sz="700" dirty="0" smtClean="0"/>
              <a:t>=</a:t>
            </a:r>
            <a:r>
              <a:rPr lang="cs-CZ" sz="700" dirty="0" err="1" smtClean="0"/>
              <a:t>cs</a:t>
            </a:r>
            <a:r>
              <a:rPr lang="cs-CZ" sz="700" dirty="0" smtClean="0"/>
              <a:t>&amp;</a:t>
            </a:r>
            <a:r>
              <a:rPr lang="cs-CZ" sz="700" dirty="0" err="1" smtClean="0"/>
              <a:t>biw</a:t>
            </a:r>
            <a:r>
              <a:rPr lang="cs-CZ" sz="700" dirty="0" smtClean="0"/>
              <a:t>=1152&amp;</a:t>
            </a:r>
            <a:r>
              <a:rPr lang="cs-CZ" sz="700" dirty="0" err="1" smtClean="0"/>
              <a:t>bih</a:t>
            </a:r>
            <a:r>
              <a:rPr lang="cs-CZ" sz="700" dirty="0" smtClean="0"/>
              <a:t>=739&amp;</a:t>
            </a:r>
            <a:r>
              <a:rPr lang="cs-CZ" sz="700" dirty="0" err="1" smtClean="0"/>
              <a:t>tbm</a:t>
            </a:r>
            <a:r>
              <a:rPr lang="cs-CZ" sz="700" dirty="0" smtClean="0"/>
              <a:t>=</a:t>
            </a:r>
            <a:r>
              <a:rPr lang="cs-CZ" sz="700" dirty="0" err="1" smtClean="0"/>
              <a:t>isch</a:t>
            </a:r>
            <a:r>
              <a:rPr lang="cs-CZ" sz="700" dirty="0" smtClean="0"/>
              <a:t>&amp;</a:t>
            </a:r>
            <a:r>
              <a:rPr lang="cs-CZ" sz="700" dirty="0" err="1" smtClean="0"/>
              <a:t>tbnid</a:t>
            </a:r>
            <a:r>
              <a:rPr lang="cs-CZ" sz="700" dirty="0" smtClean="0"/>
              <a:t>=CD4I_0AbiqLLeM:&amp;</a:t>
            </a:r>
            <a:r>
              <a:rPr lang="cs-CZ" sz="700" dirty="0" err="1" smtClean="0"/>
              <a:t>imgrefurl</a:t>
            </a:r>
            <a:r>
              <a:rPr lang="cs-CZ" sz="700" dirty="0" smtClean="0"/>
              <a:t>=http:</a:t>
            </a:r>
          </a:p>
          <a:p>
            <a:r>
              <a:rPr lang="cs-CZ" sz="700" dirty="0" smtClean="0"/>
              <a:t>//nasmax.mypage.cz/menu/pes-nejlepsi-pritel-cloveka&amp;docid=8H_qPBD1qzWggM&amp;imgurl=http://</a:t>
            </a:r>
            <a:r>
              <a:rPr lang="cs-CZ" sz="700" dirty="0" smtClean="0"/>
              <a:t>media0.mypage.cz/</a:t>
            </a:r>
            <a:r>
              <a:rPr lang="cs-CZ" sz="700" dirty="0" err="1" smtClean="0"/>
              <a:t>images</a:t>
            </a:r>
            <a:r>
              <a:rPr lang="cs-CZ" sz="700" dirty="0" smtClean="0"/>
              <a:t>/media0:4ab54e9b0834c.png/pes.</a:t>
            </a:r>
            <a:r>
              <a:rPr lang="cs-CZ" sz="700" dirty="0" err="1" smtClean="0"/>
              <a:t>gif.png</a:t>
            </a:r>
            <a:r>
              <a:rPr lang="cs-CZ" sz="700" dirty="0" smtClean="0"/>
              <a:t>&amp;w=188&amp;h=188&amp;</a:t>
            </a:r>
            <a:r>
              <a:rPr lang="cs-CZ" sz="700" dirty="0" err="1" smtClean="0"/>
              <a:t>ei</a:t>
            </a:r>
            <a:endParaRPr lang="cs-CZ" sz="700" dirty="0" smtClean="0"/>
          </a:p>
          <a:p>
            <a:r>
              <a:rPr lang="cs-CZ" sz="700" dirty="0" smtClean="0"/>
              <a:t>=</a:t>
            </a:r>
            <a:r>
              <a:rPr lang="cs-CZ" sz="700" dirty="0" smtClean="0"/>
              <a:t>cUWkTqmjMMTKswbIwI2RAw&amp;zoom=1&amp;iact=hc&amp;vpx=146&amp;vpy=340&amp;dur=2380&amp;hovh=150&amp;hovw=150&amp;tx=92&amp;ty=70&amp;sig=100082589993096674387&amp;page=3&amp;tbnh=150&amp;tbnw=150&amp;start=40&amp;ndsp=15&amp;ved=1t:429,r:0,s:40</a:t>
            </a:r>
          </a:p>
          <a:p>
            <a:r>
              <a:rPr lang="cs-CZ" sz="700" dirty="0" smtClean="0"/>
              <a:t>Snímek č. 10 - </a:t>
            </a:r>
            <a:r>
              <a:rPr lang="cs-CZ" sz="700" dirty="0"/>
              <a:t>http://ekolist.cz/fotobanka/albums/userpics/10014/z_komin07.jpg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11 - </a:t>
            </a:r>
            <a:r>
              <a:rPr lang="cs-CZ" sz="700" dirty="0"/>
              <a:t>http://zdravi.doktorka.cz/cs/images/resize/emoce7-380.jpg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12 - </a:t>
            </a:r>
            <a:r>
              <a:rPr lang="cs-CZ" sz="700" dirty="0"/>
              <a:t>http://trebonsko.net/UserFiles/vydry/potravni%20ekologie%202.jpg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13 - </a:t>
            </a:r>
            <a:r>
              <a:rPr lang="cs-CZ" sz="700" dirty="0"/>
              <a:t>http://www.noto.cz/gallery/65449/img/48944_medium_vicko-twist-53-presnidavk-10ks-mat.jpg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14 - </a:t>
            </a:r>
            <a:r>
              <a:rPr lang="cs-CZ" sz="700" dirty="0"/>
              <a:t>http://skolicka6.sweb.cz/VZORY2/OKNO.jpg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15 - </a:t>
            </a:r>
            <a:r>
              <a:rPr lang="cs-CZ" sz="700" dirty="0"/>
              <a:t>http://sranda.kdecoje.cz/obrazek/uces_kocka.jpg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16 - </a:t>
            </a:r>
            <a:r>
              <a:rPr lang="cs-CZ" sz="700" dirty="0"/>
              <a:t>http://www.naprofil.cz/images/bota.jpg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17 - </a:t>
            </a:r>
            <a:r>
              <a:rPr lang="cs-CZ" sz="700" dirty="0"/>
              <a:t>http://upload.wikimedia.org/wikipedia/commons/thumb/f/fc/Neus1.jpg/200px-Neus1.jpg</a:t>
            </a:r>
          </a:p>
          <a:p>
            <a:r>
              <a:rPr lang="cs-CZ" sz="700" dirty="0"/>
              <a:t>Snímek č</a:t>
            </a:r>
            <a:r>
              <a:rPr lang="cs-CZ" sz="700" dirty="0" smtClean="0"/>
              <a:t>. 18 –  </a:t>
            </a:r>
            <a:r>
              <a:rPr lang="cs-CZ" sz="700" dirty="0"/>
              <a:t>http://www.textilsoldan.cz/images/podlozka-kvetina_fialovan.jpg</a:t>
            </a:r>
            <a:endParaRPr lang="cs-CZ" sz="700" dirty="0" smtClean="0"/>
          </a:p>
          <a:p>
            <a:r>
              <a:rPr lang="cs-CZ" sz="700" dirty="0" smtClean="0"/>
              <a:t>Snímek </a:t>
            </a:r>
            <a:r>
              <a:rPr lang="cs-CZ" sz="700" dirty="0"/>
              <a:t>č</a:t>
            </a:r>
            <a:r>
              <a:rPr lang="cs-CZ" sz="700" dirty="0" smtClean="0"/>
              <a:t>. 21 – </a:t>
            </a:r>
            <a:r>
              <a:rPr lang="cs-CZ" sz="700" dirty="0"/>
              <a:t>http://parenting.leehansen.com/downloads/clipart/halloween/images/skeleton.jpg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22 -  </a:t>
            </a:r>
            <a:r>
              <a:rPr lang="cs-CZ" sz="700" dirty="0"/>
              <a:t>http://</a:t>
            </a:r>
            <a:r>
              <a:rPr lang="cs-CZ" sz="700" dirty="0" smtClean="0"/>
              <a:t>nd04.jxs.cz/155/539/0a1ed91f42_74135670_o2.jpg</a:t>
            </a:r>
          </a:p>
          <a:p>
            <a:r>
              <a:rPr lang="cs-CZ" sz="700" dirty="0"/>
              <a:t>Snímek č. </a:t>
            </a:r>
            <a:r>
              <a:rPr lang="cs-CZ" sz="700" dirty="0" smtClean="0"/>
              <a:t>23 - </a:t>
            </a:r>
            <a:r>
              <a:rPr lang="cs-CZ" sz="700" dirty="0"/>
              <a:t>http://i.idnes.cz/09/091/gal/MOT2d84db_shutterstock_35841007.jpg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24 - </a:t>
            </a:r>
            <a:r>
              <a:rPr lang="cs-CZ" sz="700" dirty="0"/>
              <a:t>http://www.obec-lhotka.eu/pic/big/gal_981.jpg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25 - </a:t>
            </a:r>
            <a:r>
              <a:rPr lang="cs-CZ" sz="700" dirty="0"/>
              <a:t>http://www.homesenior.cz/images/upload/10e92f39.jpg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26 - </a:t>
            </a:r>
            <a:r>
              <a:rPr lang="cs-CZ" sz="700" dirty="0"/>
              <a:t>http://zena-in.cz/media/2009/09/10/bath4.jpg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27 - </a:t>
            </a:r>
            <a:r>
              <a:rPr lang="cs-CZ" sz="700" dirty="0"/>
              <a:t>http://</a:t>
            </a:r>
            <a:r>
              <a:rPr lang="cs-CZ" sz="700" dirty="0" smtClean="0"/>
              <a:t>www.spektrumzdravi.cz/wp-content/uploads/spici-dite-300x215.jpg</a:t>
            </a:r>
          </a:p>
          <a:p>
            <a:r>
              <a:rPr lang="cs-CZ" sz="700" dirty="0" smtClean="0"/>
              <a:t>Snímek č. 28 - </a:t>
            </a:r>
            <a:r>
              <a:rPr lang="cs-CZ" sz="700" dirty="0"/>
              <a:t>http://</a:t>
            </a:r>
            <a:r>
              <a:rPr lang="cs-CZ" sz="700" dirty="0" smtClean="0"/>
              <a:t>www.profimedia.cz/fotografie/par-cteni-novin-v-posteli/profimedia-0089099927.jpg</a:t>
            </a:r>
          </a:p>
          <a:p>
            <a:r>
              <a:rPr lang="cs-CZ" sz="700" dirty="0"/>
              <a:t>Snímek č. </a:t>
            </a:r>
            <a:r>
              <a:rPr lang="cs-CZ" sz="700" dirty="0" smtClean="0"/>
              <a:t>29 - </a:t>
            </a:r>
            <a:r>
              <a:rPr lang="cs-CZ" sz="700" dirty="0"/>
              <a:t>http://www.knihcentrum.cz/fotocache/bigorig/http--d----l----l--img.pemic.cz--l--sortimg--l--002--l--8--l--2--l--0028203-23.jpg </a:t>
            </a:r>
            <a:endParaRPr lang="cs-CZ" sz="700" dirty="0" smtClean="0"/>
          </a:p>
          <a:p>
            <a:r>
              <a:rPr lang="cs-CZ" sz="700" dirty="0" smtClean="0"/>
              <a:t>Snímek </a:t>
            </a:r>
            <a:r>
              <a:rPr lang="cs-CZ" sz="700" dirty="0"/>
              <a:t>č. </a:t>
            </a:r>
            <a:r>
              <a:rPr lang="cs-CZ" sz="700" dirty="0" smtClean="0"/>
              <a:t>30 - </a:t>
            </a:r>
            <a:r>
              <a:rPr lang="cs-CZ" sz="700" dirty="0"/>
              <a:t>http://nd03.jxs.cz/026/323/0ac0d8f725_62866225_o2.jpg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31 - </a:t>
            </a:r>
            <a:r>
              <a:rPr lang="cs-CZ" sz="700" dirty="0"/>
              <a:t>http://4.bp.blogspot.com/-D3KiVBC5J6w/Tjvhgp23OVI/AAAAAAAAB8s/KhUL0DTHc1U/s1600/SNY-0.jpg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32 - </a:t>
            </a:r>
            <a:r>
              <a:rPr lang="cs-CZ" sz="700" dirty="0"/>
              <a:t>http://www.e-snar.com/images/big/snar-15.jpg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33 - </a:t>
            </a:r>
            <a:r>
              <a:rPr lang="cs-CZ" sz="700" dirty="0"/>
              <a:t>http://www.relaxmysteria.cz/web/images/sny2.jpg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34 - </a:t>
            </a:r>
            <a:r>
              <a:rPr lang="cs-CZ" sz="800" dirty="0"/>
              <a:t>http://</a:t>
            </a:r>
            <a:r>
              <a:rPr lang="cs-CZ" sz="800" dirty="0" smtClean="0"/>
              <a:t>mojevrba.cz/wp-content/uploads/2011/10/nocni_mora-300x205.jpg</a:t>
            </a:r>
          </a:p>
          <a:p>
            <a:r>
              <a:rPr lang="cs-CZ" sz="700" dirty="0" smtClean="0"/>
              <a:t>Snímek </a:t>
            </a:r>
            <a:r>
              <a:rPr lang="cs-CZ" sz="700" dirty="0"/>
              <a:t>č. </a:t>
            </a:r>
            <a:r>
              <a:rPr lang="cs-CZ" sz="700" dirty="0" smtClean="0"/>
              <a:t>35 – </a:t>
            </a:r>
            <a:r>
              <a:rPr lang="cs-CZ" sz="700" dirty="0"/>
              <a:t>http://www.toplekar.cz/public/73/f9/dc/9317_29627_zivani_fotolia.jpg</a:t>
            </a:r>
            <a:endParaRPr lang="cs-CZ" sz="700" dirty="0" smtClean="0"/>
          </a:p>
          <a:p>
            <a:r>
              <a:rPr lang="cs-CZ" sz="700" dirty="0"/>
              <a:t>Snímek č. </a:t>
            </a:r>
            <a:r>
              <a:rPr lang="cs-CZ" sz="700" dirty="0" smtClean="0"/>
              <a:t>36 </a:t>
            </a:r>
            <a:r>
              <a:rPr lang="cs-CZ" sz="700" dirty="0"/>
              <a:t>- http://www.hotelhorizont.cz/data/Barman-Club-18.jpg</a:t>
            </a:r>
          </a:p>
          <a:p>
            <a:r>
              <a:rPr lang="cs-CZ" sz="700" dirty="0"/>
              <a:t>Snímek č. </a:t>
            </a:r>
            <a:r>
              <a:rPr lang="cs-CZ" sz="700" dirty="0" smtClean="0"/>
              <a:t>37-  </a:t>
            </a:r>
            <a:r>
              <a:rPr lang="cs-CZ" sz="700" dirty="0"/>
              <a:t>http://</a:t>
            </a:r>
            <a:r>
              <a:rPr lang="cs-CZ" sz="700" dirty="0" smtClean="0"/>
              <a:t>cz.alpbachtal.at/media/11694/thumbnails/MTBSingleDownhill.jpg.545484.jpg</a:t>
            </a:r>
          </a:p>
          <a:p>
            <a:r>
              <a:rPr lang="cs-CZ" sz="700" dirty="0" smtClean="0"/>
              <a:t>Snímek č. 38 - </a:t>
            </a:r>
            <a:r>
              <a:rPr lang="cs-CZ" sz="700" dirty="0"/>
              <a:t>http://</a:t>
            </a:r>
            <a:r>
              <a:rPr lang="cs-CZ" sz="700" dirty="0" smtClean="0"/>
              <a:t>i.lidovky.cz/11/013/lngal/GLU38c3d4_spanek1.jpg</a:t>
            </a:r>
          </a:p>
          <a:p>
            <a:r>
              <a:rPr lang="cs-CZ" sz="700" dirty="0" smtClean="0"/>
              <a:t>Snímek č. 39 - </a:t>
            </a:r>
            <a:r>
              <a:rPr lang="cs-CZ" sz="700" dirty="0"/>
              <a:t>http://sci.ujep.cz/foto/36_971.jpg</a:t>
            </a:r>
          </a:p>
          <a:p>
            <a:endParaRPr lang="cs-CZ" sz="700" dirty="0" smtClean="0"/>
          </a:p>
          <a:p>
            <a:endParaRPr lang="cs-CZ" sz="700" dirty="0"/>
          </a:p>
        </p:txBody>
      </p:sp>
      <p:sp>
        <p:nvSpPr>
          <p:cNvPr id="5" name="Obdélník 4"/>
          <p:cNvSpPr/>
          <p:nvPr/>
        </p:nvSpPr>
        <p:spPr>
          <a:xfrm>
            <a:off x="101277" y="4751472"/>
            <a:ext cx="88924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/>
              <a:t>Autorem materiálu a všech jeho částí, není-li uvedeno jinak, je </a:t>
            </a:r>
            <a:r>
              <a:rPr lang="cs-CZ" sz="2800" i="1" dirty="0" smtClean="0"/>
              <a:t>Mgr. Hana </a:t>
            </a:r>
            <a:r>
              <a:rPr lang="cs-CZ" sz="2800" i="1" dirty="0" err="1" smtClean="0"/>
              <a:t>Pajkrtová</a:t>
            </a:r>
            <a:r>
              <a:rPr lang="cs-CZ" sz="2800" i="1" dirty="0" smtClean="0"/>
              <a:t>.</a:t>
            </a:r>
            <a:endParaRPr lang="cs-CZ" sz="2800" i="1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045" y="5705579"/>
            <a:ext cx="8136904" cy="9677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44595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503</TotalTime>
  <Words>1000</Words>
  <Application>Microsoft Office PowerPoint</Application>
  <PresentationFormat>Předvádění na obrazovce (4:3)</PresentationFormat>
  <Paragraphs>193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Dum</cp:lastModifiedBy>
  <cp:revision>47</cp:revision>
  <dcterms:created xsi:type="dcterms:W3CDTF">2011-10-23T09:12:02Z</dcterms:created>
  <dcterms:modified xsi:type="dcterms:W3CDTF">2012-09-20T11:30:10Z</dcterms:modified>
</cp:coreProperties>
</file>