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7" r:id="rId6"/>
    <p:sldId id="261" r:id="rId7"/>
    <p:sldId id="266" r:id="rId8"/>
    <p:sldId id="271" r:id="rId9"/>
    <p:sldId id="262" r:id="rId10"/>
    <p:sldId id="265" r:id="rId11"/>
    <p:sldId id="272" r:id="rId12"/>
    <p:sldId id="263" r:id="rId13"/>
    <p:sldId id="268" r:id="rId14"/>
    <p:sldId id="273" r:id="rId15"/>
    <p:sldId id="264" r:id="rId16"/>
    <p:sldId id="269" r:id="rId17"/>
    <p:sldId id="270" r:id="rId18"/>
    <p:sldId id="274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3B4FE-C092-4DCC-8CBB-B1A070048F52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D6B14D4-1463-4824-810C-BB8E022C95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576487" y="5229200"/>
            <a:ext cx="3463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VY_52_INOVACE_30_01_sluch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52149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357298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jsou vypsány poznatky ke smyslovému ústrojí sluchu, ke sluchové rovnováze,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vložen obrázek ucha s popisy,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3357562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na tomto snímku jsou vypsány poznatky ke sluchovému ústrojí,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4357694"/>
            <a:ext cx="70009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je vložen obrázek ucha a slova, která ucho popisují, úkolem žáků je přesunout jednotlivá slova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číslicím, která ucho popisují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5429264"/>
            <a:ext cx="6858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č.8 - řešení předchozího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5857892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00166" y="6000768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č.9 - na tomto snímku jsou vypsány poznatky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    ke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sluchovému ústrojí,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342900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4000504"/>
            <a:ext cx="273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1604" y="2571744"/>
            <a:ext cx="7215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č.113 - na tomto snímku je vložen obrázek kůstek ucha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slova, která jej popisují, úkolem žáků je přesunout jednotlivá slova k písmenům, která kůstky popisují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3643314"/>
            <a:ext cx="69295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č.13- řešení k tomuto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71604" y="4214818"/>
            <a:ext cx="714380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č.14,15 - na tomto snímku jsou vypsány poznatky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   ke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sluchovému ústrojí, vhodné pro výklad učitele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142876"/>
            <a:ext cx="70009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č.10 - na tomto snímku je vložen obrázek ucha a slova, která ucho popisují, úkolem žáků je přesunout jednotlivá slova k číslicím, která ucho popisují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00166" y="1214446"/>
            <a:ext cx="6858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č.11 - řešení předchozího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910" y="16430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00166" y="1785926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č.12 - na tomto snímku jsou vypsány poznatky ke sluchovému ústrojí,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2910" y="592933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4786322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43042" y="5072074"/>
            <a:ext cx="70009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č.16 - na tomto snímku je vložen obrázek ucha a slova, která ucho popisují, úkolem žáků je napsat k popisům číslice podle obrázku, která ucho popisují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6143644"/>
            <a:ext cx="6858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č.17 - řešení předchozího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 txBox="1">
            <a:spLocks noChangeArrowheads="1"/>
          </p:cNvSpPr>
          <p:nvPr/>
        </p:nvSpPr>
        <p:spPr>
          <a:xfrm>
            <a:off x="428625" y="357188"/>
            <a:ext cx="8229600" cy="84613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SLUCH A ROVNOVÁHA</a:t>
            </a:r>
          </a:p>
        </p:txBody>
      </p:sp>
      <p:sp>
        <p:nvSpPr>
          <p:cNvPr id="3" name="Rectangle 18"/>
          <p:cNvSpPr txBox="1">
            <a:spLocks noChangeArrowheads="1"/>
          </p:cNvSpPr>
          <p:nvPr/>
        </p:nvSpPr>
        <p:spPr>
          <a:xfrm>
            <a:off x="323850" y="1628775"/>
            <a:ext cx="8351838" cy="4105275"/>
          </a:xfrm>
          <a:prstGeom prst="rect">
            <a:avLst/>
          </a:prstGeom>
          <a:noFill/>
        </p:spPr>
        <p:txBody>
          <a:bodyPr/>
          <a:lstStyle/>
          <a:p>
            <a:pPr marL="533400" marR="0" lvl="0" indent="-5334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Zvuk vzniká kmitáním pevných těles.</a:t>
            </a:r>
          </a:p>
          <a:p>
            <a:pPr marL="533400" marR="0" lvl="0" indent="-5334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Části sluchového ústrojí: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Zevní ucho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(boltec) – chrupavka pokrytá kůží, boltec přechází do chrupavčité trubice zevního zvukovodu, která dále pokračuje kostnatým úsekem zvukovodu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                    a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končí bubínkem.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Bubínek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– oválná vazivová blanka,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                     na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vnitřní ploše se k bubínku připojuje středoušní kůstka – kladívko.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uch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571612"/>
            <a:ext cx="4880632" cy="4332631"/>
          </a:xfrm>
          <a:prstGeom prst="rect">
            <a:avLst/>
          </a:prstGeom>
        </p:spPr>
      </p:pic>
      <p:sp>
        <p:nvSpPr>
          <p:cNvPr id="3" name="Rectangle 17"/>
          <p:cNvSpPr txBox="1">
            <a:spLocks noChangeArrowheads="1"/>
          </p:cNvSpPr>
          <p:nvPr/>
        </p:nvSpPr>
        <p:spPr>
          <a:xfrm>
            <a:off x="428625" y="357189"/>
            <a:ext cx="3000367" cy="78579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UCHO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72132" y="1571612"/>
            <a:ext cx="32861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UŠNÍ BOLTEC</a:t>
            </a:r>
          </a:p>
          <a:p>
            <a:pPr marL="342900" indent="-342900">
              <a:buAutoNum type="arabi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ZEVNÍ ZVUKOVOD</a:t>
            </a:r>
          </a:p>
          <a:p>
            <a:pPr marL="342900" indent="-342900">
              <a:buAutoNum type="arabi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STŘEDNÍ UCHO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S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BUBÍNKEM</a:t>
            </a:r>
          </a:p>
          <a:p>
            <a:pPr marL="342900" indent="-342900">
              <a:buAutoNum type="arabi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VNITŘNÍ UCHO</a:t>
            </a:r>
          </a:p>
          <a:p>
            <a:pPr marL="342900" indent="-342900">
              <a:buAutoNum type="arabi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ÚSTROJÍ PRO VNÍMÁNÍ POLOHY A POHYBŮ TĚLA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214282" y="285728"/>
            <a:ext cx="8229600" cy="8461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STŘEDNÍ </a:t>
            </a:r>
            <a:r>
              <a:rPr kumimoji="0" lang="cs-CZ" sz="3600" b="1" i="0" u="sng" strike="noStrike" kern="1200" cap="none" spc="0" normalizeH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UCHO</a:t>
            </a:r>
          </a:p>
        </p:txBody>
      </p:sp>
      <p:sp>
        <p:nvSpPr>
          <p:cNvPr id="3" name="Rectangle 5"/>
          <p:cNvSpPr txBox="1">
            <a:spLocks noChangeArrowheads="1"/>
          </p:cNvSpPr>
          <p:nvPr/>
        </p:nvSpPr>
        <p:spPr>
          <a:xfrm>
            <a:off x="214282" y="1071546"/>
            <a:ext cx="8929718" cy="550072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hlink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Středoušní dutina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– malý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komůrkovitý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prostor uvnitř spánkové kosti (dutina spojena s Eustachovou trubicí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                                    a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nosohltanem).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3 sluchové kůstky: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kladívko, kovadlinka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            a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třmínek (čočkovitá kůstka) – přenos kmitů bubínku do vnitřního ucha.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tredni_uch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1571612"/>
            <a:ext cx="3000396" cy="3662022"/>
          </a:xfrm>
          <a:prstGeom prst="rect">
            <a:avLst/>
          </a:prstGeom>
        </p:spPr>
      </p:pic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214282" y="285728"/>
            <a:ext cx="8229600" cy="8461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PŘIŘAĎ NÁZEV K ČÍSLU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99029" y="1571612"/>
            <a:ext cx="504497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…………………………………………………..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…………………………………………………..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…………………………………………………..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…………………………………………………..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550070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BUBÍNEK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768" y="6143644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KLADÍVKO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57422" y="6072206"/>
            <a:ext cx="1706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KOVADLINKA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9190" y="550070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TŘMÍNEK</a:t>
            </a:r>
            <a:endParaRPr lang="cs-CZ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tredni_uch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1571612"/>
            <a:ext cx="3000396" cy="3662022"/>
          </a:xfrm>
          <a:prstGeom prst="rect">
            <a:avLst/>
          </a:prstGeom>
        </p:spPr>
      </p:pic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214282" y="285728"/>
            <a:ext cx="8229600" cy="8461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PŘIŘAĎ NÁZEV K ČÍSLU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99029" y="1571612"/>
            <a:ext cx="504497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…………………………………………………..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…………………………………………………..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…………………………………………………..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…………………………………………………..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628" y="1428736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BUBÍNEK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628" y="2285992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KLADÍVKO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6314" y="3000372"/>
            <a:ext cx="1706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KOVADLINKA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628" y="3857628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TŘMÍNEK</a:t>
            </a:r>
            <a:endParaRPr lang="cs-CZ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5852" y="428604"/>
            <a:ext cx="35189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VNITŘNÍ UCHO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1472" y="1214422"/>
            <a:ext cx="7858180" cy="5312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3200" dirty="0" smtClean="0">
              <a:solidFill>
                <a:schemeClr val="hlink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Vnitřní </a:t>
            </a:r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ucho </a:t>
            </a:r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– uzavřený prostor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ve </a:t>
            </a:r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spánkové kosti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32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Sluchový orgán </a:t>
            </a:r>
            <a:r>
              <a:rPr lang="cs-CZ" sz="32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– blanitý hlemýžď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          a </a:t>
            </a:r>
            <a:r>
              <a:rPr lang="cs-CZ" sz="32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uvnitř </a:t>
            </a:r>
            <a:r>
              <a:rPr lang="cs-CZ" sz="3200" b="1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Cortiho</a:t>
            </a:r>
            <a:r>
              <a:rPr lang="cs-CZ" sz="32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orgán s vlastními sluchovými receptory – přenos vzruchů do mozkové kůry spánkového laloku (sluchové centrum).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nitrni_uch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785926"/>
            <a:ext cx="4544354" cy="3571900"/>
          </a:xfrm>
          <a:prstGeom prst="rect">
            <a:avLst/>
          </a:prstGeom>
        </p:spPr>
      </p:pic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214282" y="285728"/>
            <a:ext cx="8229600" cy="8461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PŘIŘAĎ NÁZEV K ČÍSLU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86380" y="2428868"/>
            <a:ext cx="35719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	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57356" y="5857892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Blanitý hlemýžď</a:t>
            </a:r>
            <a:endParaRPr lang="cs-CZ" b="1" dirty="0">
              <a:solidFill>
                <a:srgbClr val="FF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2066" y="5857892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Kostěný hlemýžď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nitrni_uch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785926"/>
            <a:ext cx="4544354" cy="3571900"/>
          </a:xfrm>
          <a:prstGeom prst="rect">
            <a:avLst/>
          </a:prstGeom>
        </p:spPr>
      </p:pic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285720" y="287371"/>
            <a:ext cx="8229600" cy="8461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PŘIŘAĎ NÁZEV K ČÍSLU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86380" y="2428868"/>
            <a:ext cx="35719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</a:t>
            </a: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	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0760" y="3286124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Blanitý hlemýžď</a:t>
            </a:r>
            <a:endParaRPr lang="cs-CZ" b="1" dirty="0">
              <a:solidFill>
                <a:srgbClr val="FF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29322" y="2214554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Kostěný hlemýžď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472" y="21429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ÚSTOJÍ SLUCHU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1643050"/>
            <a:ext cx="778674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zvukové vlny zachyceny ušním boltcem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vlna je vedena zvukovodem k bubínku         	ten se rozkmitá</a:t>
            </a:r>
          </a:p>
          <a:p>
            <a:pPr>
              <a:buFont typeface="Arial" pitchFamily="34" charset="0"/>
              <a:buChar char="•"/>
            </a:pP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ZEVNÍ UCHO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STŘEDNÍ UCHO  </a:t>
            </a: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-  sem přejde chvění </a:t>
            </a: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              z </a:t>
            </a: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bubínku</a:t>
            </a:r>
          </a:p>
          <a:p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kůstky:          kladívko</a:t>
            </a:r>
          </a:p>
          <a:p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                   kovadlinka</a:t>
            </a:r>
          </a:p>
          <a:p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                   třmínek</a:t>
            </a:r>
            <a:endParaRPr lang="cs-CZ" sz="32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ustky_uch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500174"/>
            <a:ext cx="5244199" cy="3549919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00034" y="500042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NAPIŠ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NÁZVY SLUCHOVÝCH KŮSTEK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53191" y="3714752"/>
            <a:ext cx="389080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UcParenR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……………………………………..</a:t>
            </a: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……………………………………..</a:t>
            </a: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……………………………………..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57950" y="36433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ustky_uch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500174"/>
            <a:ext cx="5244199" cy="3549919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00034" y="500042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NAPIŠ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NÁZVY SLUCHOVÝCH KŮSTEK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43570" y="3786190"/>
            <a:ext cx="346761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UcParenR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………kladívko……………..</a:t>
            </a: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……kovadlinka……………..</a:t>
            </a: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………třmínek……………..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472" y="21429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ÚSTROJÍ </a:t>
            </a: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SLUCHU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2976" y="157161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1285860"/>
            <a:ext cx="828680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VNITŘNÍ UCHO</a:t>
            </a:r>
          </a:p>
          <a:p>
            <a:pPr algn="ctr"/>
            <a:endParaRPr lang="cs-CZ" sz="3200" b="1" dirty="0" smtClean="0">
              <a:solidFill>
                <a:srgbClr val="FF33CC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 – obsahuje dva váčky</a:t>
            </a:r>
          </a:p>
          <a:p>
            <a:pPr algn="ctr"/>
            <a:r>
              <a:rPr lang="cs-CZ" sz="3200" b="1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                    </a:t>
            </a:r>
          </a:p>
          <a:p>
            <a:pPr algn="ctr"/>
            <a:endParaRPr lang="cs-CZ" sz="3200" b="1" dirty="0" smtClean="0">
              <a:solidFill>
                <a:srgbClr val="FF33CC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ty obsahují smyslové buňky</a:t>
            </a:r>
          </a:p>
          <a:p>
            <a:pPr algn="ctr"/>
            <a:endParaRPr lang="cs-CZ" sz="3200" b="1" dirty="0" smtClean="0">
              <a:solidFill>
                <a:srgbClr val="FF33CC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b="1" dirty="0" smtClean="0">
              <a:solidFill>
                <a:srgbClr val="FF33CC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díky tomu si uvědomujeme změny polohy </a:t>
            </a:r>
          </a:p>
          <a:p>
            <a:pPr algn="ctr"/>
            <a:r>
              <a:rPr lang="cs-CZ" sz="3200" b="1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těla a hlavy</a:t>
            </a:r>
            <a:endParaRPr lang="cs-CZ" sz="3200" b="1" dirty="0">
              <a:solidFill>
                <a:srgbClr val="FF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4429124" y="3143248"/>
            <a:ext cx="357190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4464843" y="4572008"/>
            <a:ext cx="357190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chema_sluchoveho_cid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7356" y="1643050"/>
            <a:ext cx="5429288" cy="4684091"/>
          </a:xfrm>
          <a:prstGeom prst="rect">
            <a:avLst/>
          </a:prstGeom>
          <a:effectLst>
            <a:outerShdw blurRad="6731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00034" y="0"/>
            <a:ext cx="8229600" cy="141920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SCHÉMA SLUCHOVÉHO ČIDLA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00034" y="0"/>
            <a:ext cx="8229600" cy="141920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NAPIŠ SPRÁVNĚ PÍSMENO </a:t>
            </a: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K </a:t>
            </a: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POPISKŮM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 descr="ucho.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071678"/>
            <a:ext cx="5671955" cy="392909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072198" y="2500306"/>
            <a:ext cx="314701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UŠNÍ BOLTEC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……………</a:t>
            </a: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ZEVNÍ ZVUKOVOD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…………</a:t>
            </a: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BUBÍNEK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………………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00034" y="0"/>
            <a:ext cx="8229600" cy="141920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NAPIŠ SPRÁVNĚ PÍSMENO </a:t>
            </a: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K </a:t>
            </a: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POPISKŮM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 descr="ucho.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071678"/>
            <a:ext cx="5671955" cy="392909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643570" y="2214554"/>
            <a:ext cx="3299301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UŠNÍ BOLTEC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</a:t>
            </a: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ZEVNÍ ZVUKOVOD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</a:t>
            </a: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BUBÍNEK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124</TotalTime>
  <Words>548</Words>
  <Application>Microsoft Office PowerPoint</Application>
  <PresentationFormat>Předvádění na obrazovce (4:3)</PresentationFormat>
  <Paragraphs>176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Dum</cp:lastModifiedBy>
  <cp:revision>18</cp:revision>
  <dcterms:created xsi:type="dcterms:W3CDTF">2012-04-04T12:47:48Z</dcterms:created>
  <dcterms:modified xsi:type="dcterms:W3CDTF">2012-09-20T11:32:33Z</dcterms:modified>
</cp:coreProperties>
</file>