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9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1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21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2426" y="2895600"/>
            <a:ext cx="4572000" cy="1368798"/>
          </a:xfrm>
        </p:spPr>
        <p:txBody>
          <a:bodyPr>
            <a:normAutofit/>
          </a:bodyPr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0" y="4743451"/>
            <a:ext cx="9144000" cy="21145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0" y="4714875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BDE83-2717-4992-AED0-8350FDB0011D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5658253-95C3-49E4-A35A-5BC051B997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52426" y="457200"/>
            <a:ext cx="7680960" cy="2438399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defRPr kumimoji="0" lang="en-US" sz="6000" b="1" i="0" u="none" strike="noStrike" kern="1200" cap="none" spc="0" normalizeH="0" baseline="0" noProof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7680960" cy="4724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7EBDE83-2717-4992-AED0-8350FDB0011D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A5658253-95C3-49E4-A35A-5BC051B997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ubtitle 2"/>
          <p:cNvSpPr>
            <a:spLocks noGrp="1"/>
          </p:cNvSpPr>
          <p:nvPr>
            <p:ph type="subTitle" idx="1"/>
          </p:nvPr>
        </p:nvSpPr>
        <p:spPr>
          <a:xfrm>
            <a:off x="352426" y="4003302"/>
            <a:ext cx="4572000" cy="1178298"/>
          </a:xfrm>
        </p:spPr>
        <p:txBody>
          <a:bodyPr>
            <a:normAutofit/>
          </a:bodyPr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BDE83-2717-4992-AED0-8350FDB0011D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5658253-95C3-49E4-A35A-5BC051B997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9144000" cy="182880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-4439" y="182880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itle 13"/>
          <p:cNvSpPr>
            <a:spLocks noGrp="1"/>
          </p:cNvSpPr>
          <p:nvPr>
            <p:ph type="title"/>
          </p:nvPr>
        </p:nvSpPr>
        <p:spPr>
          <a:xfrm>
            <a:off x="354366" y="1990078"/>
            <a:ext cx="8439912" cy="1984248"/>
          </a:xfrm>
        </p:spPr>
        <p:txBody>
          <a:bodyPr>
            <a:noAutofit/>
          </a:bodyPr>
          <a:lstStyle>
            <a:lvl1pPr>
              <a:defRPr kumimoji="0" lang="en-US" sz="6000" b="1" i="0" u="none" strike="noStrike" kern="1200" cap="none" spc="0" normalizeH="0" baseline="0" noProof="0" dirty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901184" y="1463040"/>
            <a:ext cx="3886200" cy="428853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3886200" cy="428853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7" name="Title 2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97EBDE83-2717-4992-AED0-8350FDB0011D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5658253-95C3-49E4-A35A-5BC051B997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886200" cy="509587"/>
          </a:xfrm>
        </p:spPr>
        <p:txBody>
          <a:bodyPr>
            <a:normAutofit/>
          </a:bodyPr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5"/>
          </p:nvPr>
        </p:nvSpPr>
        <p:spPr>
          <a:xfrm>
            <a:off x="4900613" y="1463040"/>
            <a:ext cx="3886200" cy="509587"/>
          </a:xfrm>
        </p:spPr>
        <p:txBody>
          <a:bodyPr>
            <a:normAutofit/>
          </a:bodyPr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Content Placeholder 11"/>
          <p:cNvSpPr>
            <a:spLocks noGrp="1"/>
          </p:cNvSpPr>
          <p:nvPr>
            <p:ph sz="quarter" idx="14"/>
          </p:nvPr>
        </p:nvSpPr>
        <p:spPr>
          <a:xfrm>
            <a:off x="4900613" y="2011680"/>
            <a:ext cx="3886200" cy="373684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2011680"/>
            <a:ext cx="3886200" cy="373684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30" name="Title 2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97EBDE83-2717-4992-AED0-8350FDB0011D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5658253-95C3-49E4-A35A-5BC051B997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9" name="Footer Placeholder 28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BDE83-2717-4992-AED0-8350FDB0011D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5658253-95C3-49E4-A35A-5BC051B997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BDE83-2717-4992-AED0-8350FDB0011D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5658253-95C3-49E4-A35A-5BC051B997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2" name="Straight Connector 2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itle 2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381375" cy="3967162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600" b="0" i="1" spc="0" baseline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105275" y="1463040"/>
            <a:ext cx="4681538" cy="396849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97EBDE83-2717-4992-AED0-8350FDB0011D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5658253-95C3-49E4-A35A-5BC051B997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229224" y="0"/>
            <a:ext cx="3914775" cy="5657850"/>
          </a:xfrm>
        </p:spPr>
        <p:txBody>
          <a:bodyPr anchor="ctr" anchorCtr="0"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352426" y="1600199"/>
            <a:ext cx="4572000" cy="3593237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600" i="1">
                <a:solidFill>
                  <a:schemeClr val="tx1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Placeholder 1"/>
          <p:cNvSpPr>
            <a:spLocks noGrp="1"/>
          </p:cNvSpPr>
          <p:nvPr>
            <p:ph type="title"/>
          </p:nvPr>
        </p:nvSpPr>
        <p:spPr>
          <a:xfrm>
            <a:off x="352425" y="275208"/>
            <a:ext cx="4572000" cy="1324992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7EBDE83-2717-4992-AED0-8350FDB0011D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A5658253-95C3-49E4-A35A-5BC051B997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BDE83-2717-4992-AED0-8350FDB0011D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58253-95C3-49E4-A35A-5BC051B997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BDE83-2717-4992-AED0-8350FDB0011D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58253-95C3-49E4-A35A-5BC051B997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52426" y="1463040"/>
            <a:ext cx="76809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52426" y="6543676"/>
            <a:ext cx="146685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fld id="{97EBDE83-2717-4992-AED0-8350FDB0011D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809749" y="6543676"/>
            <a:ext cx="4086225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="1" i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6700" y="6543676"/>
            <a:ext cx="87630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fld id="{A5658253-95C3-49E4-A35A-5BC051B9972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0" r:id="rId1"/>
    <p:sldLayoutId id="2147483751" r:id="rId2"/>
    <p:sldLayoutId id="2147483752" r:id="rId3"/>
    <p:sldLayoutId id="2147483753" r:id="rId4"/>
    <p:sldLayoutId id="2147483754" r:id="rId5"/>
    <p:sldLayoutId id="2147483755" r:id="rId6"/>
    <p:sldLayoutId id="2147483756" r:id="rId7"/>
    <p:sldLayoutId id="2147483757" r:id="rId8"/>
    <p:sldLayoutId id="2147483758" r:id="rId9"/>
    <p:sldLayoutId id="2147483759" r:id="rId10"/>
    <p:sldLayoutId id="2147483760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4000" b="0" kern="1200" cap="none" spc="0" baseline="0">
          <a:solidFill>
            <a:schemeClr val="tx1"/>
          </a:solidFill>
          <a:latin typeface="+mj-lt"/>
          <a:ea typeface="+mj-ea"/>
          <a:cs typeface="Tunga" pitchFamily="2"/>
        </a:defRPr>
      </a:lvl1pPr>
    </p:titleStyle>
    <p:bodyStyle>
      <a:lvl1pPr marL="0" indent="0" algn="l" defTabSz="914400" rtl="0" eaLnBrk="1" latinLnBrk="0" hangingPunct="1">
        <a:spcBef>
          <a:spcPts val="1200"/>
        </a:spcBef>
        <a:spcAft>
          <a:spcPts val="0"/>
        </a:spcAft>
        <a:buClr>
          <a:schemeClr val="accent5"/>
        </a:buClr>
        <a:buFont typeface="Arial" pitchFamily="34" charset="0"/>
        <a:buNone/>
        <a:defRPr sz="18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171450" indent="-171450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2pPr>
      <a:lvl3pPr marL="344488" indent="-165100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517525" indent="-169863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4pPr>
      <a:lvl5pPr marL="688975" indent="-173038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8686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06984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24358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40817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Vestonicka_venuse_edit.jpg" TargetMode="External"/><Relationship Id="rId2" Type="http://schemas.openxmlformats.org/officeDocument/2006/relationships/hyperlink" Target="http://cs.wikipedia.org/wiki/Soubor:Stonehenge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Altamira,_boar.JPG" TargetMode="External"/><Relationship Id="rId4" Type="http://schemas.openxmlformats.org/officeDocument/2006/relationships/hyperlink" Target="http://cs.wikipedia.org/wiki/Soubor:Altamira,_bison,_museum_02.JPG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2426" y="2708920"/>
            <a:ext cx="8252022" cy="1872208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Název školy: ZŠ Karla Klíče v Hostinném</a:t>
            </a:r>
          </a:p>
          <a:p>
            <a:r>
              <a:rPr lang="cs-CZ" dirty="0"/>
              <a:t>Autor: Alena </a:t>
            </a:r>
            <a:r>
              <a:rPr lang="cs-CZ" dirty="0" err="1"/>
              <a:t>Pavolková</a:t>
            </a:r>
            <a:endParaRPr lang="cs-CZ" dirty="0"/>
          </a:p>
          <a:p>
            <a:r>
              <a:rPr lang="cs-CZ" dirty="0"/>
              <a:t>Název</a:t>
            </a:r>
            <a:r>
              <a:rPr lang="cs-CZ"/>
              <a:t>: </a:t>
            </a:r>
            <a:r>
              <a:rPr lang="cs-CZ" smtClean="0"/>
              <a:t>VY_32_INOVACE_08_B_1_Pravěk </a:t>
            </a:r>
            <a:r>
              <a:rPr lang="cs-CZ" dirty="0" smtClean="0"/>
              <a:t>– Doba kamenná</a:t>
            </a:r>
            <a:endParaRPr lang="cs-CZ" dirty="0"/>
          </a:p>
          <a:p>
            <a:r>
              <a:rPr lang="cs-CZ" dirty="0"/>
              <a:t>Téma: Dějiny výtvarného umění</a:t>
            </a:r>
          </a:p>
          <a:p>
            <a:r>
              <a:rPr lang="cs-CZ" dirty="0"/>
              <a:t>Číslo projektu: CZ.1.07/1.4.00/21.21.2131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8824" y="1412776"/>
            <a:ext cx="7680960" cy="105077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Pravěk - Doba kamenná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4869160"/>
            <a:ext cx="7587536" cy="1471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48256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400" dirty="0"/>
              <a:t>Doba </a:t>
            </a:r>
            <a:r>
              <a:rPr lang="cs-CZ" sz="2400" dirty="0" smtClean="0"/>
              <a:t>kamenná (3 500 000 – 2200 př. n. l.)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/>
              <a:t> </a:t>
            </a:r>
            <a:r>
              <a:rPr lang="cs-CZ" sz="2400" dirty="0" smtClean="0"/>
              <a:t>                       - </a:t>
            </a:r>
            <a:r>
              <a:rPr lang="cs-CZ" sz="2400" dirty="0"/>
              <a:t>paleolit </a:t>
            </a:r>
          </a:p>
          <a:p>
            <a:r>
              <a:rPr lang="cs-CZ" sz="2400" dirty="0"/>
              <a:t>                             - mezolit</a:t>
            </a:r>
          </a:p>
          <a:p>
            <a:r>
              <a:rPr lang="cs-CZ" sz="2400" dirty="0"/>
              <a:t>                             - </a:t>
            </a:r>
            <a:r>
              <a:rPr lang="cs-CZ" sz="2400" dirty="0" smtClean="0"/>
              <a:t>neolit</a:t>
            </a:r>
            <a:endParaRPr lang="cs-CZ" sz="2400" dirty="0"/>
          </a:p>
          <a:p>
            <a:r>
              <a:rPr lang="cs-CZ" sz="2400" dirty="0"/>
              <a:t>                             - </a:t>
            </a:r>
            <a:r>
              <a:rPr lang="cs-CZ" sz="2400" dirty="0" err="1"/>
              <a:t>eneolit</a:t>
            </a:r>
            <a:endParaRPr lang="cs-CZ" sz="2400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/>
              <a:t>Doba bronzová </a:t>
            </a:r>
            <a:r>
              <a:rPr lang="cs-CZ" sz="2400" dirty="0" smtClean="0"/>
              <a:t>(2 200 – 750 př. n. l.)</a:t>
            </a:r>
            <a:endParaRPr lang="cs-CZ" sz="2400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/>
              <a:t>Doba </a:t>
            </a:r>
            <a:r>
              <a:rPr lang="cs-CZ" sz="2400" dirty="0" smtClean="0"/>
              <a:t>železná (750 – 0 př. n. l.)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400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Periodizace pravěku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49432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23528" y="1124744"/>
            <a:ext cx="7680960" cy="5156448"/>
          </a:xfrm>
        </p:spPr>
        <p:txBody>
          <a:bodyPr>
            <a:norm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/>
              <a:t>P</a:t>
            </a:r>
            <a:r>
              <a:rPr lang="cs-CZ" sz="2400" dirty="0" smtClean="0"/>
              <a:t>očátek vzniku výtvarného umění je nejasný a každý z vědců jej datuje jinak</a:t>
            </a:r>
          </a:p>
          <a:p>
            <a:endParaRPr lang="cs-CZ" sz="2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Obecně se počátek uměleckých projevů spojuje s výskytem člověka zručného (Homo </a:t>
            </a:r>
            <a:r>
              <a:rPr lang="cs-CZ" sz="2400" dirty="0" err="1" smtClean="0"/>
              <a:t>habilis</a:t>
            </a:r>
            <a:r>
              <a:rPr lang="cs-CZ" sz="2400" dirty="0" smtClean="0"/>
              <a:t>), protože se u něho potvrdila existence myšlení na úrovni představ a fantazie (což umožňuje výrobu předmětů), nelze však říci, že by se jednalo o umění v pravém slova smyslu</a:t>
            </a:r>
          </a:p>
          <a:p>
            <a:endParaRPr lang="cs-CZ" sz="2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Umění se rozvíjí společně s vývojem člověka – předměty se stávají dokonalejšími a postupně vznikají i ryze umělecká díla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71480" y="260648"/>
            <a:ext cx="7680960" cy="66542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Projevy výtvarného umění v pravěku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47750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Lidské obydlí (resp. </a:t>
            </a:r>
            <a:r>
              <a:rPr lang="cs-CZ" sz="2000" dirty="0"/>
              <a:t>o</a:t>
            </a:r>
            <a:r>
              <a:rPr lang="cs-CZ" sz="2000" dirty="0" smtClean="0"/>
              <a:t>bydlí jednotlivých vývojových stupňů člověka) se mění od jeskyní až po dřevěné a následně kamenné stavby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0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Kromě staveb určených k bydlení se nalezly také stavby určené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k náboženským obřadním úkonům – </a:t>
            </a:r>
            <a:r>
              <a:rPr lang="cs-CZ" sz="2000" b="1" u="sng" dirty="0" smtClean="0"/>
              <a:t>Megalitické stavby</a:t>
            </a:r>
          </a:p>
          <a:p>
            <a:r>
              <a:rPr lang="cs-CZ" sz="2000" b="1" dirty="0" smtClean="0"/>
              <a:t>           - </a:t>
            </a:r>
            <a:r>
              <a:rPr lang="cs-CZ" sz="2000" dirty="0" smtClean="0"/>
              <a:t>název z řeckého </a:t>
            </a:r>
            <a:r>
              <a:rPr lang="cs-CZ" sz="2000" i="1" dirty="0" err="1" smtClean="0"/>
              <a:t>megas</a:t>
            </a:r>
            <a:r>
              <a:rPr lang="cs-CZ" sz="2000" i="1" dirty="0" smtClean="0"/>
              <a:t> </a:t>
            </a:r>
            <a:r>
              <a:rPr lang="cs-CZ" sz="2000" dirty="0" smtClean="0"/>
              <a:t>(velký) a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lithos</a:t>
            </a:r>
            <a:r>
              <a:rPr lang="cs-CZ" sz="2000" i="1" dirty="0" smtClean="0"/>
              <a:t> </a:t>
            </a:r>
            <a:r>
              <a:rPr lang="cs-CZ" sz="2000" dirty="0" smtClean="0"/>
              <a:t>(kámen)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- sloužily pravděpodobně ke kultovním obřadům, pohřbívání, či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jako astronomické observatoře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- mezi nejznámější patří </a:t>
            </a:r>
            <a:r>
              <a:rPr lang="cs-CZ" sz="2000" b="1" dirty="0" err="1" smtClean="0"/>
              <a:t>Stonehenge</a:t>
            </a:r>
            <a:r>
              <a:rPr lang="cs-CZ" sz="2000" b="1" dirty="0" smtClean="0"/>
              <a:t> </a:t>
            </a:r>
            <a:r>
              <a:rPr lang="cs-CZ" sz="2000" dirty="0" smtClean="0"/>
              <a:t>nebo </a:t>
            </a:r>
            <a:r>
              <a:rPr lang="cs-CZ" sz="2000" b="1" dirty="0" smtClean="0"/>
              <a:t>Alej v </a:t>
            </a:r>
            <a:r>
              <a:rPr lang="cs-CZ" sz="2000" b="1" dirty="0" err="1" smtClean="0"/>
              <a:t>Carnaku</a:t>
            </a:r>
            <a:endParaRPr lang="cs-CZ" sz="2000" b="1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Architektura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87912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476672"/>
            <a:ext cx="8899243" cy="592446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 rot="20395155">
            <a:off x="141875" y="905352"/>
            <a:ext cx="1805302" cy="461665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FFC000"/>
                </a:solidFill>
              </a:rPr>
              <a:t>Stonehenge</a:t>
            </a:r>
            <a:endParaRPr lang="cs-CZ" sz="24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28663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23528" y="1340768"/>
            <a:ext cx="7680960" cy="4724400"/>
          </a:xfrm>
        </p:spPr>
        <p:txBody>
          <a:bodyPr>
            <a:no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Sošky vytvářené z hlíny, kamene, kostí, parohů, klů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Dvojí tématika: 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        </a:t>
            </a:r>
            <a:r>
              <a:rPr lang="cs-CZ" sz="2000" b="1" dirty="0" smtClean="0"/>
              <a:t> - lovecká </a:t>
            </a:r>
            <a:r>
              <a:rPr lang="cs-CZ" sz="2000" dirty="0" smtClean="0"/>
              <a:t>– plastiky zvířat, rytiny lovu  v kamenech, parozích</a:t>
            </a:r>
          </a:p>
          <a:p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         - </a:t>
            </a:r>
            <a:r>
              <a:rPr lang="cs-CZ" sz="2000" b="1" dirty="0" smtClean="0"/>
              <a:t>sošky žen </a:t>
            </a:r>
            <a:r>
              <a:rPr lang="cs-CZ" sz="2000" dirty="0" smtClean="0"/>
              <a:t>– souvisí s uctíváním kultu ženy jako ochránkyně a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                       pokračovatelka rodu</a:t>
            </a:r>
            <a:r>
              <a:rPr lang="cs-CZ" sz="2000" b="1" dirty="0" smtClean="0"/>
              <a:t>        </a:t>
            </a:r>
          </a:p>
          <a:p>
            <a:r>
              <a:rPr lang="cs-CZ" sz="2000" b="1" dirty="0"/>
              <a:t> </a:t>
            </a:r>
            <a:r>
              <a:rPr lang="cs-CZ" sz="2000" b="1" dirty="0" smtClean="0"/>
              <a:t>                                - </a:t>
            </a:r>
            <a:r>
              <a:rPr lang="cs-CZ" sz="2000" dirty="0" smtClean="0"/>
              <a:t>označují se jako </a:t>
            </a:r>
            <a:r>
              <a:rPr lang="cs-CZ" sz="2000" b="1" u="sng" dirty="0" err="1" smtClean="0"/>
              <a:t>venuše</a:t>
            </a:r>
            <a:r>
              <a:rPr lang="cs-CZ" sz="2000" dirty="0" smtClean="0"/>
              <a:t> – pojmenovány bývají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                         podle místa naleziště (např. Věstonická,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                        Petřkovická)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                - typické znaky: zdůrazněné ženské tvary (prsa,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                                                    boky)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Sochařství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53803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91880" y="0"/>
            <a:ext cx="3511627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67545" y="692696"/>
            <a:ext cx="2520280" cy="1200329"/>
          </a:xfrm>
          <a:prstGeom prst="rect">
            <a:avLst/>
          </a:prstGeom>
          <a:solidFill>
            <a:schemeClr val="bg1"/>
          </a:solidFill>
          <a:ln w="190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Věstonická </a:t>
            </a:r>
            <a:r>
              <a:rPr lang="cs-CZ" b="1" dirty="0" err="1" smtClean="0">
                <a:solidFill>
                  <a:srgbClr val="FFC000"/>
                </a:solidFill>
              </a:rPr>
              <a:t>venuše</a:t>
            </a:r>
            <a:r>
              <a:rPr lang="cs-CZ" b="1" dirty="0" smtClean="0">
                <a:solidFill>
                  <a:srgbClr val="FFC000"/>
                </a:solidFill>
              </a:rPr>
              <a:t> nalezena mezi Velkými Věstonicemi a Pavlovem</a:t>
            </a:r>
            <a:endParaRPr lang="cs-CZ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68621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Nejrozšířenější je malba na stěnách jeskyní – nejznámější naleziště jsou jeskyně </a:t>
            </a:r>
            <a:r>
              <a:rPr lang="cs-CZ" sz="2000" b="1" dirty="0" smtClean="0"/>
              <a:t>Altamira</a:t>
            </a:r>
            <a:r>
              <a:rPr lang="cs-CZ" sz="2000" dirty="0" smtClean="0"/>
              <a:t> (ve Španělsku), </a:t>
            </a:r>
            <a:r>
              <a:rPr lang="cs-CZ" sz="2000" b="1" dirty="0" err="1" smtClean="0"/>
              <a:t>Lascaux</a:t>
            </a:r>
            <a:r>
              <a:rPr lang="cs-CZ" sz="2000" dirty="0" smtClean="0"/>
              <a:t> (ve Francii)</a:t>
            </a:r>
          </a:p>
          <a:p>
            <a:endParaRPr lang="cs-CZ" sz="20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Materiál – barvy – drcené nerosty smíchané s tuky, vodou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                     - krev zvěře</a:t>
            </a:r>
          </a:p>
          <a:p>
            <a:r>
              <a:rPr lang="cs-CZ" sz="2000" dirty="0" smtClean="0"/>
              <a:t>                       - štětce – z chlupů, štětin zvěře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                     - místo štětců používali také prsty, otisky rukou</a:t>
            </a:r>
          </a:p>
          <a:p>
            <a:endParaRPr lang="cs-CZ" sz="20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Tématika – lovecká – obvykle zobrazen lov bizonů, zubrů, koní,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                              divokých prasat, laní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Malířství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3329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95936" y="260648"/>
            <a:ext cx="5040560" cy="378042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4488" y="3645024"/>
            <a:ext cx="4064000" cy="30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44488" y="285769"/>
            <a:ext cx="3726789" cy="369332"/>
          </a:xfrm>
          <a:prstGeom prst="rect">
            <a:avLst/>
          </a:prstGeom>
          <a:noFill/>
          <a:ln w="19050"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Zobrazení bizona v jeskyni Altamira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62625" y="4440769"/>
            <a:ext cx="4773871" cy="369332"/>
          </a:xfrm>
          <a:prstGeom prst="rect">
            <a:avLst/>
          </a:prstGeom>
          <a:noFill/>
          <a:ln w="19050"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Zobrazení divokého prasete v jeskyni Altamira</a:t>
            </a:r>
            <a:endParaRPr lang="cs-CZ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37720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	Tato prezentace je určena k výkladu o umění doby kamenné pro vzdělávací obor Výtvarná výchova, případně ji lze využít jako doplňkový materiál pro vzdělávací oblast Dějepis.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Žáci se seznámí s periodizací pravěku, s počátky vzniku umění, s uměleckými projevy architektury, sochařství a malířství a s nejznámějšími nalezišti pravěkých předmětů a uměleckých děl.</a:t>
            </a:r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62707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err="1"/>
              <a:t>Stonehenge</a:t>
            </a:r>
            <a:r>
              <a:rPr lang="cs-CZ" dirty="0"/>
              <a:t>. In: &lt;i&gt;</a:t>
            </a:r>
            <a:r>
              <a:rPr lang="cs-CZ" dirty="0" err="1"/>
              <a:t>Wikipedia</a:t>
            </a:r>
            <a:r>
              <a:rPr lang="cs-CZ" dirty="0"/>
              <a:t>&lt;/i&gt;: &lt;i&gt;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&lt;/i&gt;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2012-09-18].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cs.wikipedia.org/wiki/Soubor:Stonehenge.jpg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Věstonická </a:t>
            </a:r>
            <a:r>
              <a:rPr lang="cs-CZ" dirty="0" err="1"/>
              <a:t>venuše</a:t>
            </a:r>
            <a:r>
              <a:rPr lang="cs-CZ" dirty="0"/>
              <a:t>. In: &lt;i&gt;</a:t>
            </a:r>
            <a:r>
              <a:rPr lang="cs-CZ" dirty="0" err="1"/>
              <a:t>Wikipedia</a:t>
            </a:r>
            <a:r>
              <a:rPr lang="cs-CZ" dirty="0"/>
              <a:t>&lt;/i&gt;: &lt;i&gt;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&lt;/i&gt;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2012-09-18].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cs.wikipedia.org/wiki/Soubor:Vestonicka_venuse_edit.jpg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Altamira, bizon. In: &lt;i&gt;</a:t>
            </a:r>
            <a:r>
              <a:rPr lang="cs-CZ" dirty="0" err="1"/>
              <a:t>Wikipedia</a:t>
            </a:r>
            <a:r>
              <a:rPr lang="cs-CZ" dirty="0"/>
              <a:t>&lt;/i&gt;: &lt;i&gt;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&lt;/i&gt;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2012-09-18]. Dostupné z: </a:t>
            </a:r>
            <a:r>
              <a:rPr lang="cs-CZ" dirty="0">
                <a:hlinkClick r:id="rId4"/>
              </a:rPr>
              <a:t>http://cs.wikipedia.org/wiki/Soubor:Altamira,_bison,_</a:t>
            </a:r>
            <a:r>
              <a:rPr lang="cs-CZ" dirty="0" smtClean="0">
                <a:hlinkClick r:id="rId4"/>
              </a:rPr>
              <a:t>museum_02.JPG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Altamira, divoké prase. In: &lt;i&gt;</a:t>
            </a:r>
            <a:r>
              <a:rPr lang="cs-CZ" dirty="0" err="1"/>
              <a:t>Wikipedia</a:t>
            </a:r>
            <a:r>
              <a:rPr lang="cs-CZ" dirty="0"/>
              <a:t>&lt;/i&gt;: &lt;i&gt;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&lt;/i&gt;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2012-09-18]. Dostupné z: </a:t>
            </a:r>
            <a:r>
              <a:rPr lang="cs-CZ" dirty="0">
                <a:hlinkClick r:id="rId5"/>
              </a:rPr>
              <a:t>http://cs.wikipedia.org/wiki/Soubor:Altamira,_</a:t>
            </a:r>
            <a:r>
              <a:rPr lang="cs-CZ" dirty="0" smtClean="0">
                <a:hlinkClick r:id="rId5"/>
              </a:rPr>
              <a:t>boar.JPG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81394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05607672"/>
              </p:ext>
            </p:extLst>
          </p:nvPr>
        </p:nvGraphicFramePr>
        <p:xfrm>
          <a:off x="1524000" y="1397000"/>
          <a:ext cx="6096000" cy="3606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Identifikační tabulka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Autor: Alena </a:t>
                      </a:r>
                      <a:r>
                        <a:rPr lang="cs-CZ" dirty="0" err="1" smtClean="0"/>
                        <a:t>Pavolková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Vytvořeno dne:</a:t>
                      </a:r>
                      <a:r>
                        <a:rPr lang="cs-CZ" baseline="0" dirty="0" smtClean="0"/>
                        <a:t> 30.10. 2011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 dne: 1.11. 2011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třídě:</a:t>
                      </a:r>
                      <a:r>
                        <a:rPr lang="cs-CZ" baseline="0" dirty="0" smtClean="0"/>
                        <a:t> 6.A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Vzdělávací oblast: Umění a kultura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Vzdělávací obor: Výtvarná výchova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Tematická oblast: Dějiny výtvarného umění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Téma: Pravěk</a:t>
                      </a:r>
                      <a:r>
                        <a:rPr lang="cs-CZ" baseline="0" dirty="0" smtClean="0"/>
                        <a:t> – Doba kamenná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Klíčová slova: Pravěk, doba</a:t>
                      </a:r>
                      <a:r>
                        <a:rPr lang="cs-CZ" baseline="0" dirty="0" smtClean="0"/>
                        <a:t> kamenná, megalitické stavby, </a:t>
                      </a:r>
                      <a:r>
                        <a:rPr lang="cs-CZ" baseline="0" dirty="0" err="1" smtClean="0"/>
                        <a:t>Stonehenge</a:t>
                      </a:r>
                      <a:r>
                        <a:rPr lang="cs-CZ" baseline="0" dirty="0" smtClean="0"/>
                        <a:t>, </a:t>
                      </a:r>
                      <a:r>
                        <a:rPr lang="cs-CZ" baseline="0" dirty="0" err="1" smtClean="0"/>
                        <a:t>venuše</a:t>
                      </a:r>
                      <a:r>
                        <a:rPr lang="cs-CZ" baseline="0" dirty="0" smtClean="0"/>
                        <a:t>, Věstonická </a:t>
                      </a:r>
                      <a:r>
                        <a:rPr lang="cs-CZ" baseline="0" dirty="0" err="1" smtClean="0"/>
                        <a:t>venuše</a:t>
                      </a:r>
                      <a:r>
                        <a:rPr lang="cs-CZ" baseline="0" dirty="0" smtClean="0"/>
                        <a:t>, Altamira, </a:t>
                      </a:r>
                      <a:r>
                        <a:rPr lang="cs-CZ" baseline="0" dirty="0" err="1" smtClean="0"/>
                        <a:t>Lascaux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592683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ylar">
  <a:themeElements>
    <a:clrScheme name="Mylar">
      <a:dk1>
        <a:srgbClr val="000000"/>
      </a:dk1>
      <a:lt1>
        <a:srgbClr val="FFFFFF"/>
      </a:lt1>
      <a:dk2>
        <a:srgbClr val="656162"/>
      </a:dk2>
      <a:lt2>
        <a:srgbClr val="E0DACC"/>
      </a:lt2>
      <a:accent1>
        <a:srgbClr val="4A5A7A"/>
      </a:accent1>
      <a:accent2>
        <a:srgbClr val="F7BD40"/>
      </a:accent2>
      <a:accent3>
        <a:srgbClr val="975C00"/>
      </a:accent3>
      <a:accent4>
        <a:srgbClr val="754D41"/>
      </a:accent4>
      <a:accent5>
        <a:srgbClr val="838995"/>
      </a:accent5>
      <a:accent6>
        <a:srgbClr val="687B66"/>
      </a:accent6>
      <a:hlink>
        <a:srgbClr val="B5740B"/>
      </a:hlink>
      <a:folHlink>
        <a:srgbClr val="7483A0"/>
      </a:folHlink>
    </a:clrScheme>
    <a:fontScheme name="Mylar">
      <a:maj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ylar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50800" dist="25400" dir="13500000">
              <a:srgbClr val="000000">
                <a:alpha val="75000"/>
              </a:srgbClr>
            </a:innerShdw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25400" h="508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tint val="100000"/>
                <a:shade val="30000"/>
                <a:alpha val="100000"/>
                <a:satMod val="25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lumMod val="80000"/>
              </a:schemeClr>
              <a:schemeClr val="phClr">
                <a:tint val="50000"/>
                <a:lumMod val="1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TC101790491[[fn=Mylar]]</Template>
  <TotalTime>271</TotalTime>
  <Words>658</Words>
  <Application>Microsoft Office PowerPoint</Application>
  <PresentationFormat>Předvádění na obrazovce (4:3)</PresentationFormat>
  <Paragraphs>76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Mylar</vt:lpstr>
      <vt:lpstr>Pravěk - Doba kamenná</vt:lpstr>
      <vt:lpstr>Periodizace pravěku</vt:lpstr>
      <vt:lpstr>Projevy výtvarného umění v pravěku</vt:lpstr>
      <vt:lpstr>Architektura</vt:lpstr>
      <vt:lpstr>Snímek 5</vt:lpstr>
      <vt:lpstr>Sochařství</vt:lpstr>
      <vt:lpstr>Snímek 7</vt:lpstr>
      <vt:lpstr>Malířství</vt:lpstr>
      <vt:lpstr>Snímek 9</vt:lpstr>
      <vt:lpstr>Anotace</vt:lpstr>
      <vt:lpstr>Použité zdroje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Doba kamenná</dc:title>
  <dc:creator>Alena Pavolková</dc:creator>
  <cp:lastModifiedBy>Vaše jméno</cp:lastModifiedBy>
  <cp:revision>15</cp:revision>
  <dcterms:created xsi:type="dcterms:W3CDTF">2012-09-17T17:59:17Z</dcterms:created>
  <dcterms:modified xsi:type="dcterms:W3CDTF">2012-09-20T13:26:19Z</dcterms:modified>
</cp:coreProperties>
</file>