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5" r:id="rId2"/>
    <p:sldId id="257" r:id="rId3"/>
    <p:sldId id="260" r:id="rId4"/>
    <p:sldId id="266" r:id="rId5"/>
    <p:sldId id="258" r:id="rId6"/>
    <p:sldId id="268" r:id="rId7"/>
    <p:sldId id="269" r:id="rId8"/>
    <p:sldId id="270" r:id="rId9"/>
    <p:sldId id="272" r:id="rId10"/>
    <p:sldId id="271" r:id="rId11"/>
    <p:sldId id="27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4660"/>
  </p:normalViewPr>
  <p:slideViewPr>
    <p:cSldViewPr>
      <p:cViewPr>
        <p:scale>
          <a:sx n="75" d="100"/>
          <a:sy n="75" d="100"/>
        </p:scale>
        <p:origin x="-1182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F9CEA4-0B5C-4935-8D9D-7744AADBE317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015A7-5452-42B6-88EF-62507139E5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0591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74CCF-55A0-4146-8577-CB815227DC69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B5BE0C5-3539-4453-9F1D-6E16C86412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74CCF-55A0-4146-8577-CB815227DC69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B5BE0C5-3539-4453-9F1D-6E16C86412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74CCF-55A0-4146-8577-CB815227DC69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BE0C5-3539-4453-9F1D-6E16C864123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74CCF-55A0-4146-8577-CB815227DC69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BE0C5-3539-4453-9F1D-6E16C86412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74CCF-55A0-4146-8577-CB815227DC69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B5BE0C5-3539-4453-9F1D-6E16C864123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74CCF-55A0-4146-8577-CB815227DC69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BE0C5-3539-4453-9F1D-6E16C86412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74CCF-55A0-4146-8577-CB815227DC69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BE0C5-3539-4453-9F1D-6E16C86412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74CCF-55A0-4146-8577-CB815227DC69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BE0C5-3539-4453-9F1D-6E16C86412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74CCF-55A0-4146-8577-CB815227DC69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BE0C5-3539-4453-9F1D-6E16C864123C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74CCF-55A0-4146-8577-CB815227DC69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BE0C5-3539-4453-9F1D-6E16C86412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74CCF-55A0-4146-8577-CB815227DC69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BE0C5-3539-4453-9F1D-6E16C86412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8F74CCF-55A0-4146-8577-CB815227DC69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B5BE0C5-3539-4453-9F1D-6E16C864123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ollier_de_Penne.jpg" TargetMode="External"/><Relationship Id="rId2" Type="http://schemas.openxmlformats.org/officeDocument/2006/relationships/hyperlink" Target="http://cs.wikipedia.org/wiki/Soubor:HrnekUK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Linsenflasche_Matzhausen.jpg" TargetMode="External"/><Relationship Id="rId5" Type="http://schemas.openxmlformats.org/officeDocument/2006/relationships/hyperlink" Target="http://cs.wikipedia.org/wiki/Soubor:Dun_Carloway.jpg" TargetMode="External"/><Relationship Id="rId4" Type="http://schemas.openxmlformats.org/officeDocument/2006/relationships/hyperlink" Target="http://slavonie.org/2012/06/15/doklady-tradic-doby-bronzove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7504" y="2780928"/>
            <a:ext cx="8458200" cy="1584176"/>
          </a:xfrm>
        </p:spPr>
        <p:txBody>
          <a:bodyPr>
            <a:noAutofit/>
          </a:bodyPr>
          <a:lstStyle/>
          <a:p>
            <a:r>
              <a:rPr lang="cs-CZ" sz="2000" dirty="0"/>
              <a:t>Název školy: ZŠ Karla Klíče v Hostinném</a:t>
            </a:r>
            <a:br>
              <a:rPr lang="cs-CZ" sz="2000" dirty="0"/>
            </a:br>
            <a:r>
              <a:rPr lang="cs-CZ" sz="2000" dirty="0"/>
              <a:t>Autor: Alena </a:t>
            </a:r>
            <a:r>
              <a:rPr lang="cs-CZ" sz="2000" dirty="0" err="1"/>
              <a:t>Pavolková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Název:  </a:t>
            </a:r>
            <a:r>
              <a:rPr lang="cs-CZ" sz="2000" dirty="0" smtClean="0"/>
              <a:t>VY_32_INOVACE_08_B_2_ Doba bronzová a </a:t>
            </a:r>
            <a:r>
              <a:rPr lang="cs-CZ" sz="2000" dirty="0" smtClean="0"/>
              <a:t>železná</a:t>
            </a:r>
            <a:br>
              <a:rPr lang="cs-CZ" sz="2000" dirty="0" smtClean="0"/>
            </a:br>
            <a:r>
              <a:rPr lang="cs-CZ" sz="2000" dirty="0" smtClean="0"/>
              <a:t>Téma: </a:t>
            </a:r>
            <a:r>
              <a:rPr lang="cs-CZ" sz="2000" smtClean="0"/>
              <a:t>dějiny výtvarného umění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CZ.1.07/1.4.00/21.21.2131</a:t>
            </a:r>
            <a:br>
              <a:rPr lang="cs-CZ" sz="2000" dirty="0"/>
            </a:b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1124744"/>
            <a:ext cx="8458200" cy="914400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DOBA BRONZOVÁ  A ŽELEZNÁ</a:t>
            </a:r>
            <a:endParaRPr lang="cs-CZ" sz="3600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568" y="4869548"/>
            <a:ext cx="7473984" cy="1422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3199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0"/>
            <a:ext cx="8668072" cy="4811365"/>
          </a:xfrm>
        </p:spPr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Základním mezníkem pro vznik doby bronzové je </a:t>
            </a:r>
            <a:r>
              <a:rPr lang="cs-CZ" b="1" dirty="0" smtClean="0"/>
              <a:t>vynález slitiny bronzu a schopnost ji zpracovat </a:t>
            </a:r>
            <a:r>
              <a:rPr lang="cs-CZ" dirty="0" smtClean="0"/>
              <a:t>a s tím související rozvrstvování obyvatel a následně </a:t>
            </a:r>
            <a:r>
              <a:rPr lang="cs-CZ" b="1" dirty="0" smtClean="0"/>
              <a:t>vznik prvních států </a:t>
            </a:r>
            <a:r>
              <a:rPr lang="cs-CZ" dirty="0" smtClean="0"/>
              <a:t>(na našem území knížectví)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Počátek doby bronzové je </a:t>
            </a:r>
            <a:r>
              <a:rPr lang="cs-CZ" b="1" dirty="0" smtClean="0"/>
              <a:t>rozdílný pro jednotlivé oblasti světa</a:t>
            </a:r>
            <a:r>
              <a:rPr lang="cs-CZ" dirty="0" smtClean="0"/>
              <a:t> – záviselo na životních podmínkách dané lokality – nejrozvinutější byla oblast Předního Východu a Egejského moře, kde díky úrodné půdě vznikaly první státy (Egypt, Mezopotámie, Řecko, Řím…)</a:t>
            </a:r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Doba bronzová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0168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548680"/>
            <a:ext cx="8686800" cy="55314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Architektura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Osídlování výšinných poloh (zatím bez opevnění) – zřejmě známka existence vyšší společnosti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Stavba nadzemních domů s kůlovými konstrukcemi a sedlovou střechou</a:t>
            </a:r>
          </a:p>
          <a:p>
            <a:pPr>
              <a:buFont typeface="Arial" pitchFamily="34" charset="0"/>
              <a:buChar char="•"/>
            </a:pPr>
            <a:endParaRPr lang="cs-CZ" dirty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Dokázána existence jam na obilí („sklepy“)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257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04664"/>
            <a:ext cx="8686800" cy="6453336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Keramika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Vysoká kvalita keramických nádob – kvalitně vypálené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Nádoby potažené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tuhou (grafitem) 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leštěné – vytvářely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kovový dojem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(typické pro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Únětickou kulturu)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628800"/>
            <a:ext cx="4477080" cy="507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1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4800" y="116632"/>
            <a:ext cx="4191000" cy="620796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b="1" dirty="0" smtClean="0"/>
              <a:t>Bronzové nástroje a šperky</a:t>
            </a:r>
            <a:endParaRPr lang="cs-CZ" sz="2400" b="1" dirty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052736"/>
            <a:ext cx="3224863" cy="2441697"/>
          </a:xfrm>
          <a:prstGeom prst="rect">
            <a:avLst/>
          </a:prstGeom>
        </p:spPr>
      </p:pic>
      <p:pic>
        <p:nvPicPr>
          <p:cNvPr id="9" name="Zástupný symbol pro obsah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140968"/>
            <a:ext cx="5614451" cy="3609290"/>
          </a:xfrm>
        </p:spPr>
      </p:pic>
      <p:sp>
        <p:nvSpPr>
          <p:cNvPr id="10" name="TextovéPole 9"/>
          <p:cNvSpPr txBox="1"/>
          <p:nvPr/>
        </p:nvSpPr>
        <p:spPr>
          <a:xfrm>
            <a:off x="3563888" y="1484783"/>
            <a:ext cx="448295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Drahé bonzové nástroje a šperky </a:t>
            </a:r>
          </a:p>
          <a:p>
            <a:r>
              <a:rPr lang="cs-CZ" dirty="0" smtClean="0"/>
              <a:t>Byly nalezeny v tzv. </a:t>
            </a:r>
            <a:r>
              <a:rPr lang="cs-CZ" b="1" dirty="0" smtClean="0"/>
              <a:t>depotech</a:t>
            </a:r>
            <a:r>
              <a:rPr lang="cs-CZ" dirty="0" smtClean="0"/>
              <a:t> – poklady</a:t>
            </a:r>
          </a:p>
          <a:p>
            <a:r>
              <a:rPr lang="cs-CZ" dirty="0"/>
              <a:t>z</a:t>
            </a:r>
            <a:r>
              <a:rPr lang="cs-CZ" dirty="0" smtClean="0"/>
              <a:t>akopané do země buď z rituálních </a:t>
            </a:r>
          </a:p>
          <a:p>
            <a:r>
              <a:rPr lang="cs-CZ" dirty="0"/>
              <a:t>d</a:t>
            </a:r>
            <a:r>
              <a:rPr lang="cs-CZ" dirty="0" smtClean="0"/>
              <a:t>ůvodů, nebo pro uschování před nepřáteli.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14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Doba železná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Počátek spjat s nalezením železné rudy a s rozvojem dovednosti ji získat a zpracovat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Vznikají železné hutě – těžiště, z nichž se železo získávalo</a:t>
            </a:r>
          </a:p>
          <a:p>
            <a:pPr>
              <a:buFont typeface="Arial" pitchFamily="34" charset="0"/>
              <a:buChar char="•"/>
            </a:pPr>
            <a:endParaRPr lang="cs-CZ" dirty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67023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548680"/>
            <a:ext cx="8686800" cy="553144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u="sng" dirty="0" smtClean="0"/>
              <a:t>Architektura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Pevnější dřevěné stavby s kůlovou konstrukcí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Odděluje se část obytná a užitková – skladiště pro úrodu, zemní jámy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Objevují se první </a:t>
            </a:r>
          </a:p>
          <a:p>
            <a:pPr marL="0" indent="0">
              <a:buNone/>
            </a:pPr>
            <a:r>
              <a:rPr lang="cs-CZ" dirty="0" smtClean="0"/>
              <a:t>   kamenné věže –</a:t>
            </a:r>
          </a:p>
          <a:p>
            <a:pPr marL="0" indent="0">
              <a:buNone/>
            </a:pPr>
            <a:r>
              <a:rPr lang="cs-CZ" dirty="0" smtClean="0"/>
              <a:t>   naznačují již zcela</a:t>
            </a:r>
          </a:p>
          <a:p>
            <a:pPr marL="0" indent="0">
              <a:buNone/>
            </a:pPr>
            <a:r>
              <a:rPr lang="cs-CZ" dirty="0" smtClean="0"/>
              <a:t>   patrné rozvrstvení</a:t>
            </a:r>
          </a:p>
          <a:p>
            <a:pPr marL="0" indent="0">
              <a:buNone/>
            </a:pPr>
            <a:r>
              <a:rPr lang="cs-CZ" dirty="0" smtClean="0"/>
              <a:t>   společnosti</a:t>
            </a:r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492896"/>
            <a:ext cx="4752528" cy="35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5838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04664"/>
            <a:ext cx="8686800" cy="5891485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Keramika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Stává se nejen účelovým předmětem, ale přijímá také ozdobnou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funkci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Existují různé druhy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zdobení keramiky</a:t>
            </a:r>
          </a:p>
          <a:p>
            <a:pPr marL="0" indent="0">
              <a:buNone/>
            </a:pPr>
            <a:r>
              <a:rPr lang="cs-CZ" dirty="0" smtClean="0"/>
              <a:t>     - vytlačovaná,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vypichovaná, vyrývaná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556792"/>
            <a:ext cx="3969623" cy="4831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3352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Tato prezentace je určena k výkladu o umění doby bronzové a železné pro vzdělávací předmět výtvarná výchova, případně jej lze použít jako doplňkový materiál pro vzdělávací oblast Dějepis.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Žáci se seznámí s okolnostmi vzniku jednotlivých období pravěku, se základními uměleckými projevy obou období.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22314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cs-CZ" dirty="0"/>
              <a:t>Únětická keramika. In: &lt;i&gt;</a:t>
            </a:r>
            <a:r>
              <a:rPr lang="cs-CZ" dirty="0" err="1"/>
              <a:t>Wikipedia</a:t>
            </a:r>
            <a:r>
              <a:rPr lang="cs-CZ" dirty="0"/>
              <a:t>&lt;/i&gt;: &lt;i&gt;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&lt;/i&gt;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2012-09-19].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cs.wikipedia.org/wiki/Soubor:HrnekUK2.jpg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Bronzový </a:t>
            </a:r>
            <a:r>
              <a:rPr lang="cs-CZ" dirty="0"/>
              <a:t>šperk. In: &lt;i&gt;</a:t>
            </a:r>
            <a:r>
              <a:rPr lang="cs-CZ" dirty="0" err="1"/>
              <a:t>Wikipedia</a:t>
            </a:r>
            <a:r>
              <a:rPr lang="cs-CZ" dirty="0"/>
              <a:t>&lt;/i&gt;: &lt;i&gt;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&lt;/i&gt;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2012-09-19]. 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cs.wikipedia.org/wiki/Soubor:Collier_de_Penne.jpg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>
              <a:buFont typeface="Arial" pitchFamily="34" charset="0"/>
              <a:buChar char="•"/>
            </a:pPr>
            <a:r>
              <a:rPr lang="cs-CZ" dirty="0"/>
              <a:t>Doklady tradic doby bronzové. In: &lt;i&gt;Slavonie&lt;/i&gt; [online]. 2012 [cit. 2012-09-19]. Dostupné z: </a:t>
            </a:r>
            <a:r>
              <a:rPr lang="cs-CZ" dirty="0">
                <a:hlinkClick r:id="rId4"/>
              </a:rPr>
              <a:t>http://slavonie.org/2012/06/15/doklady-tradic-doby-bronzove</a:t>
            </a:r>
            <a:r>
              <a:rPr lang="cs-CZ" dirty="0" smtClean="0">
                <a:hlinkClick r:id="rId4"/>
              </a:rPr>
              <a:t>/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Kamenná </a:t>
            </a:r>
            <a:r>
              <a:rPr lang="cs-CZ" dirty="0"/>
              <a:t>věž. In: &lt;i&gt;</a:t>
            </a:r>
            <a:r>
              <a:rPr lang="cs-CZ" dirty="0" err="1"/>
              <a:t>Wikipedia</a:t>
            </a:r>
            <a:r>
              <a:rPr lang="cs-CZ" dirty="0"/>
              <a:t>&lt;/i&gt;: &lt;i&gt;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&lt;/i&gt;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2012-09-19]. Dostupné z: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cs.wikipedia.org/wiki/Soubor:Dun_Carloway.jpg</a:t>
            </a:r>
            <a:endParaRPr lang="cs-CZ" dirty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Keramika </a:t>
            </a:r>
            <a:r>
              <a:rPr lang="cs-CZ" dirty="0"/>
              <a:t>doby železné. In: &lt;i&gt;</a:t>
            </a:r>
            <a:r>
              <a:rPr lang="cs-CZ" dirty="0" err="1"/>
              <a:t>Wikipedia</a:t>
            </a:r>
            <a:r>
              <a:rPr lang="cs-CZ" dirty="0"/>
              <a:t>&lt;/i&gt;: &lt;i&gt;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&lt;/i&gt;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2012-09-19]. Dostupné z: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cs.wikipedia.org/wiki/Soubor:Linsenflasche_Matzhausen.jpg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0661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554521"/>
              </p:ext>
            </p:extLst>
          </p:nvPr>
        </p:nvGraphicFramePr>
        <p:xfrm>
          <a:off x="1524000" y="1397000"/>
          <a:ext cx="60960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92016"/>
                <a:gridCol w="2903984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Identifikační tabulka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Autor: Alena </a:t>
                      </a:r>
                      <a:r>
                        <a:rPr lang="cs-CZ" dirty="0" err="1" smtClean="0"/>
                        <a:t>Pavolková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Vytvořeno</a:t>
                      </a:r>
                      <a:r>
                        <a:rPr lang="cs-CZ" baseline="0" dirty="0" smtClean="0"/>
                        <a:t> dne: 8.11.2011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baseline="0" dirty="0" smtClean="0"/>
                        <a:t> dne: 9.11. 2011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třídě: 6. B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Vzdělávací oblast: Umění</a:t>
                      </a:r>
                      <a:r>
                        <a:rPr lang="cs-CZ" baseline="0" dirty="0" smtClean="0"/>
                        <a:t> a kultura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Vzdělávací obor: Výtvarná výchova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Tematický</a:t>
                      </a:r>
                      <a:r>
                        <a:rPr lang="cs-CZ" baseline="0" dirty="0" smtClean="0"/>
                        <a:t> celek: Dějiny výtvarného umění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Téma: Pravěk</a:t>
                      </a:r>
                      <a:r>
                        <a:rPr lang="cs-CZ" baseline="0" dirty="0" smtClean="0"/>
                        <a:t> – Doba bronzová, Doba železná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Klíčová slova: Doba</a:t>
                      </a:r>
                      <a:r>
                        <a:rPr lang="cs-CZ" baseline="0" dirty="0" smtClean="0"/>
                        <a:t> bronzová, </a:t>
                      </a:r>
                      <a:r>
                        <a:rPr lang="cs-CZ" baseline="0" smtClean="0"/>
                        <a:t>doba železná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98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627</TotalTime>
  <Words>519</Words>
  <Application>Microsoft Office PowerPoint</Application>
  <PresentationFormat>Předvádění na obrazovce (4:3)</PresentationFormat>
  <Paragraphs>72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Název školy: ZŠ Karla Klíče v Hostinném Autor: Alena Pavolková Název:  VY_32_INOVACE_08_B_2_ Doba bronzová a železná Téma: dějiny výtvarného umění Číslo projektu: CZ.1.07/1.4.00/21.21.2131  </vt:lpstr>
      <vt:lpstr>Doba bronzová</vt:lpstr>
      <vt:lpstr>Prezentace aplikace PowerPoint</vt:lpstr>
      <vt:lpstr>Prezentace aplikace PowerPoint</vt:lpstr>
      <vt:lpstr>Prezentace aplikace PowerPoint</vt:lpstr>
      <vt:lpstr>Doba železná</vt:lpstr>
      <vt:lpstr>Prezentace aplikace PowerPoint</vt:lpstr>
      <vt:lpstr>Prezentace aplikace PowerPoint</vt:lpstr>
      <vt:lpstr>Anotace</vt:lpstr>
      <vt:lpstr>Použité zdroje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Doba bronzová</dc:title>
  <dc:creator>Alena Pavolková</dc:creator>
  <cp:lastModifiedBy>Alena Pavolková</cp:lastModifiedBy>
  <cp:revision>26</cp:revision>
  <dcterms:created xsi:type="dcterms:W3CDTF">2012-01-10T06:18:38Z</dcterms:created>
  <dcterms:modified xsi:type="dcterms:W3CDTF">2012-09-20T10:51:32Z</dcterms:modified>
</cp:coreProperties>
</file>