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7" r:id="rId1"/>
  </p:sldMasterIdLst>
  <p:sldIdLst>
    <p:sldId id="256" r:id="rId2"/>
    <p:sldId id="257" r:id="rId3"/>
    <p:sldId id="258" r:id="rId4"/>
    <p:sldId id="260" r:id="rId5"/>
    <p:sldId id="261" r:id="rId6"/>
    <p:sldId id="263" r:id="rId7"/>
    <p:sldId id="264" r:id="rId8"/>
    <p:sldId id="266" r:id="rId9"/>
    <p:sldId id="265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236" y="1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E4FB0A-9CDB-4DBC-B8EF-8FDE9119E7A4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FE53B00-23C4-4BA5-8B93-C4EECA3AFC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E4FB0A-9CDB-4DBC-B8EF-8FDE9119E7A4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FE53B00-23C4-4BA5-8B93-C4EECA3AFC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E4FB0A-9CDB-4DBC-B8EF-8FDE9119E7A4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E53B00-23C4-4BA5-8B93-C4EECA3AFC3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E4FB0A-9CDB-4DBC-B8EF-8FDE9119E7A4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E53B00-23C4-4BA5-8B93-C4EECA3AFC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E4FB0A-9CDB-4DBC-B8EF-8FDE9119E7A4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DFE53B00-23C4-4BA5-8B93-C4EECA3AFC39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E4FB0A-9CDB-4DBC-B8EF-8FDE9119E7A4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E53B00-23C4-4BA5-8B93-C4EECA3AFC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E4FB0A-9CDB-4DBC-B8EF-8FDE9119E7A4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E53B00-23C4-4BA5-8B93-C4EECA3AFC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E4FB0A-9CDB-4DBC-B8EF-8FDE9119E7A4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E53B00-23C4-4BA5-8B93-C4EECA3AFC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E4FB0A-9CDB-4DBC-B8EF-8FDE9119E7A4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E53B00-23C4-4BA5-8B93-C4EECA3AFC39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E4FB0A-9CDB-4DBC-B8EF-8FDE9119E7A4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E53B00-23C4-4BA5-8B93-C4EECA3AFC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E4FB0A-9CDB-4DBC-B8EF-8FDE9119E7A4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E53B00-23C4-4BA5-8B93-C4EECA3AFC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FE4FB0A-9CDB-4DBC-B8EF-8FDE9119E7A4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FE53B00-23C4-4BA5-8B93-C4EECA3AFC3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8" r:id="rId1"/>
    <p:sldLayoutId id="2147483739" r:id="rId2"/>
    <p:sldLayoutId id="2147483740" r:id="rId3"/>
    <p:sldLayoutId id="2147483741" r:id="rId4"/>
    <p:sldLayoutId id="2147483742" r:id="rId5"/>
    <p:sldLayoutId id="2147483743" r:id="rId6"/>
    <p:sldLayoutId id="2147483744" r:id="rId7"/>
    <p:sldLayoutId id="2147483745" r:id="rId8"/>
    <p:sldLayoutId id="2147483746" r:id="rId9"/>
    <p:sldLayoutId id="2147483747" r:id="rId10"/>
    <p:sldLayoutId id="2147483748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Code-de-Hammurabi-1.jpg" TargetMode="External"/><Relationship Id="rId3" Type="http://schemas.openxmlformats.org/officeDocument/2006/relationships/hyperlink" Target="http://cs.wikipedia.org/wiki/Soubor:Ancient_ziggurat_at_Ali_Air_Base_Iraq_2005.jpg" TargetMode="External"/><Relationship Id="rId7" Type="http://schemas.openxmlformats.org/officeDocument/2006/relationships/hyperlink" Target="http://cs.wikipedia.org/wiki/Soubor:Pergamonmuseum_Ishtartor_06.jpg" TargetMode="External"/><Relationship Id="rId2" Type="http://schemas.openxmlformats.org/officeDocument/2006/relationships/hyperlink" Target="http://historika.fabulator.cz/Mezopot%C3%A1mie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Bull_statuette_Louvre_AO2151.jpg" TargetMode="External"/><Relationship Id="rId5" Type="http://schemas.openxmlformats.org/officeDocument/2006/relationships/hyperlink" Target="http://cs.wikipedia.org/wiki/Soubor:Mesopotamia_male_worshiper_2750-2600_B.C.jpg" TargetMode="External"/><Relationship Id="rId4" Type="http://schemas.openxmlformats.org/officeDocument/2006/relationships/hyperlink" Target="http://www.ucebnice-dejepisu.ic.cz/img/c/big/795px-Brueghel-tower-of-babel.jpg" TargetMode="External"/><Relationship Id="rId9" Type="http://schemas.openxmlformats.org/officeDocument/2006/relationships/hyperlink" Target="http://cs.wikipedia.org/wiki/Soubor:Cuneiform_script.jpg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7504" y="2924944"/>
            <a:ext cx="8458200" cy="1584176"/>
          </a:xfrm>
        </p:spPr>
        <p:txBody>
          <a:bodyPr>
            <a:normAutofit fontScale="90000"/>
          </a:bodyPr>
          <a:lstStyle/>
          <a:p>
            <a:r>
              <a:rPr lang="cs-CZ" sz="2000" dirty="0">
                <a:latin typeface="+mn-lt"/>
              </a:rPr>
              <a:t>Název školy: ZŠ Karla Klíče v Hostinném</a:t>
            </a:r>
            <a:br>
              <a:rPr lang="cs-CZ" sz="2000" dirty="0">
                <a:latin typeface="+mn-lt"/>
              </a:rPr>
            </a:br>
            <a:r>
              <a:rPr lang="cs-CZ" sz="2000" dirty="0">
                <a:latin typeface="+mn-lt"/>
              </a:rPr>
              <a:t>Autor: Alena </a:t>
            </a:r>
            <a:r>
              <a:rPr lang="cs-CZ" sz="2000" dirty="0" err="1">
                <a:latin typeface="+mn-lt"/>
              </a:rPr>
              <a:t>Pavolková</a:t>
            </a:r>
            <a:r>
              <a:rPr lang="cs-CZ" sz="2000" dirty="0">
                <a:latin typeface="+mn-lt"/>
              </a:rPr>
              <a:t/>
            </a:r>
            <a:br>
              <a:rPr lang="cs-CZ" sz="2000" dirty="0">
                <a:latin typeface="+mn-lt"/>
              </a:rPr>
            </a:br>
            <a:r>
              <a:rPr lang="cs-CZ" sz="2000" dirty="0">
                <a:latin typeface="+mn-lt"/>
              </a:rPr>
              <a:t>Název</a:t>
            </a:r>
            <a:r>
              <a:rPr lang="cs-CZ" sz="2000">
                <a:latin typeface="+mn-lt"/>
              </a:rPr>
              <a:t>:  </a:t>
            </a:r>
            <a:r>
              <a:rPr lang="cs-CZ" sz="2000" smtClean="0">
                <a:latin typeface="+mn-lt"/>
              </a:rPr>
              <a:t>VY_32_INOVACE_08_B_3_ </a:t>
            </a:r>
            <a:r>
              <a:rPr lang="cs-CZ" sz="2000" dirty="0">
                <a:latin typeface="+mn-lt"/>
              </a:rPr>
              <a:t>STAROVĚKÉ STÁTY </a:t>
            </a:r>
            <a:r>
              <a:rPr lang="cs-CZ" sz="2000" dirty="0" smtClean="0">
                <a:latin typeface="+mn-lt"/>
              </a:rPr>
              <a:t>– </a:t>
            </a:r>
            <a:r>
              <a:rPr lang="cs-CZ" sz="2000" dirty="0" err="1" smtClean="0">
                <a:latin typeface="+mn-lt"/>
              </a:rPr>
              <a:t>mEZOPOTÁMIE</a:t>
            </a:r>
            <a:r>
              <a:rPr lang="cs-CZ" sz="2000" dirty="0" smtClean="0">
                <a:latin typeface="+mn-lt"/>
              </a:rPr>
              <a:t/>
            </a:r>
            <a:br>
              <a:rPr lang="cs-CZ" sz="2000" dirty="0" smtClean="0">
                <a:latin typeface="+mn-lt"/>
              </a:rPr>
            </a:br>
            <a:r>
              <a:rPr lang="cs-CZ" sz="2000" dirty="0" smtClean="0">
                <a:latin typeface="+mn-lt"/>
              </a:rPr>
              <a:t>Téma: Dějiny výtvarného umění</a:t>
            </a:r>
            <a:r>
              <a:rPr lang="cs-CZ" sz="2000" dirty="0">
                <a:latin typeface="+mn-lt"/>
              </a:rPr>
              <a:t/>
            </a:r>
            <a:br>
              <a:rPr lang="cs-CZ" sz="2000" dirty="0">
                <a:latin typeface="+mn-lt"/>
              </a:rPr>
            </a:br>
            <a:r>
              <a:rPr lang="cs-CZ" sz="2000" dirty="0">
                <a:latin typeface="+mn-lt"/>
              </a:rPr>
              <a:t>Číslo projektu: CZ.1.07/1.4.00/21.21.2131</a:t>
            </a:r>
            <a:r>
              <a:rPr lang="cs-CZ" dirty="0">
                <a:latin typeface="+mn-lt"/>
              </a:rPr>
              <a:t/>
            </a:r>
            <a:br>
              <a:rPr lang="cs-CZ" dirty="0">
                <a:latin typeface="+mn-lt"/>
              </a:rPr>
            </a:br>
            <a:endParaRPr lang="cs-CZ" dirty="0">
              <a:latin typeface="+mn-lt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1916832"/>
            <a:ext cx="8458200" cy="914400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latin typeface="+mj-lt"/>
              </a:rPr>
              <a:t>STAROVĚKÉ STÁTY - MEZOPOTÁMIE</a:t>
            </a:r>
            <a:endParaRPr lang="cs-CZ" sz="3600" b="1" dirty="0">
              <a:latin typeface="+mj-lt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5229200"/>
            <a:ext cx="7473950" cy="1427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57479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+mn-lt"/>
              </a:rPr>
              <a:t>Starověká Mezopotámie</a:t>
            </a:r>
            <a:endParaRPr lang="cs-CZ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§"/>
            </a:pPr>
            <a:r>
              <a:rPr lang="cs-CZ" sz="2400" dirty="0" smtClean="0"/>
              <a:t>Vznikla na území Přední Asie v oblasti řek Eufrat a Tigris</a:t>
            </a:r>
          </a:p>
          <a:p>
            <a:pPr>
              <a:buFont typeface="Wingdings" pitchFamily="2" charset="2"/>
              <a:buChar char="§"/>
            </a:pPr>
            <a:endParaRPr lang="cs-CZ" sz="2400" dirty="0"/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Úrodná země vznikala z naplaveného bahna a  jílu z pravidelně se opakujících záplav</a:t>
            </a:r>
          </a:p>
          <a:p>
            <a:pPr>
              <a:buFont typeface="Wingdings" pitchFamily="2" charset="2"/>
              <a:buChar char="§"/>
            </a:pPr>
            <a:endParaRPr lang="cs-CZ" sz="2400" dirty="0" smtClean="0"/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Říše byla často obléhána cizími kmeny a byla tedy pod nadvládou různých kmenů</a:t>
            </a:r>
          </a:p>
          <a:p>
            <a:pPr>
              <a:buFont typeface="Wingdings" pitchFamily="2" charset="2"/>
              <a:buChar char="§"/>
            </a:pPr>
            <a:endParaRPr lang="cs-CZ" dirty="0" smtClean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1988840"/>
            <a:ext cx="3456384" cy="3240360"/>
          </a:xfrm>
        </p:spPr>
      </p:pic>
    </p:spTree>
    <p:extLst>
      <p:ext uri="{BB962C8B-B14F-4D97-AF65-F5344CB8AC3E}">
        <p14:creationId xmlns:p14="http://schemas.microsoft.com/office/powerpoint/2010/main" val="25692693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Výtvarné umění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u="sng" dirty="0" smtClean="0"/>
              <a:t>Architektura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Rozvinutá stavba měst: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Ur, </a:t>
            </a:r>
            <a:r>
              <a:rPr lang="cs-CZ" sz="2400" dirty="0" err="1" smtClean="0"/>
              <a:t>Uruk</a:t>
            </a:r>
            <a:r>
              <a:rPr lang="cs-CZ" sz="2400" dirty="0" smtClean="0"/>
              <a:t>, </a:t>
            </a:r>
            <a:r>
              <a:rPr lang="cs-CZ" sz="2400" dirty="0" err="1" smtClean="0"/>
              <a:t>Lagaš</a:t>
            </a:r>
            <a:r>
              <a:rPr lang="cs-CZ" sz="2400" dirty="0" smtClean="0"/>
              <a:t>, </a:t>
            </a:r>
            <a:r>
              <a:rPr lang="cs-CZ" sz="2400" dirty="0" err="1" smtClean="0"/>
              <a:t>Nippur</a:t>
            </a:r>
            <a:r>
              <a:rPr lang="cs-CZ" sz="2400" dirty="0" smtClean="0"/>
              <a:t>, </a:t>
            </a:r>
            <a:r>
              <a:rPr lang="cs-CZ" sz="2400" dirty="0" err="1" smtClean="0"/>
              <a:t>Kiš</a:t>
            </a:r>
            <a:r>
              <a:rPr lang="cs-CZ" sz="2400" dirty="0" smtClean="0"/>
              <a:t>, Babylon</a:t>
            </a:r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Budování zavodňovacích a odvodňovacích kanálů  pro možnosti zemědělství i jako dopravní spoj</a:t>
            </a:r>
          </a:p>
          <a:p>
            <a:pPr>
              <a:buFontTx/>
              <a:buChar char="-"/>
            </a:pPr>
            <a:endParaRPr lang="cs-CZ" sz="2400" dirty="0"/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Bohaté sítě ulic, hradeb a vodních příkopů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>
              <a:buFontTx/>
              <a:buChar char="-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114483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Font typeface="Wingdings" pitchFamily="2" charset="2"/>
              <a:buChar char="§"/>
            </a:pPr>
            <a:r>
              <a:rPr lang="cs-CZ" dirty="0" smtClean="0"/>
              <a:t>Stavba chrámů – tzv. </a:t>
            </a:r>
            <a:r>
              <a:rPr lang="cs-CZ" b="1" dirty="0" smtClean="0"/>
              <a:t>zikkurat</a:t>
            </a:r>
            <a:r>
              <a:rPr lang="cs-CZ" u="sng" dirty="0" smtClean="0"/>
              <a:t>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- poschoďové věže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stavěné na vysokých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terasách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- centra veškerého dění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- nejznámější je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Babylonská věž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- </a:t>
            </a:r>
            <a:r>
              <a:rPr lang="cs-CZ" dirty="0" err="1" smtClean="0"/>
              <a:t>Semiramidiny</a:t>
            </a:r>
            <a:r>
              <a:rPr lang="cs-CZ" dirty="0" smtClean="0"/>
              <a:t> visuté zahrady</a:t>
            </a:r>
          </a:p>
          <a:p>
            <a:pPr marL="0" indent="0">
              <a:buNone/>
            </a:pPr>
            <a:r>
              <a:rPr lang="cs-CZ" dirty="0" smtClean="0"/>
              <a:t>   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1268760"/>
            <a:ext cx="3672408" cy="2592288"/>
          </a:xfrm>
        </p:spPr>
      </p:pic>
      <p:sp>
        <p:nvSpPr>
          <p:cNvPr id="8" name="TextovéPole 7"/>
          <p:cNvSpPr txBox="1"/>
          <p:nvPr/>
        </p:nvSpPr>
        <p:spPr>
          <a:xfrm rot="20654283">
            <a:off x="6115429" y="3205040"/>
            <a:ext cx="26435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Zikkurat ve městě Ur</a:t>
            </a:r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97153" y="4005064"/>
            <a:ext cx="3755390" cy="2516124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 rot="1488731">
            <a:off x="4859762" y="5815390"/>
            <a:ext cx="1684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Babylonská</a:t>
            </a:r>
            <a:r>
              <a:rPr lang="cs-CZ" dirty="0" smtClean="0">
                <a:solidFill>
                  <a:srgbClr val="FFFF00"/>
                </a:solidFill>
              </a:rPr>
              <a:t> věž</a:t>
            </a:r>
            <a:endParaRPr lang="cs-CZ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5879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04800" y="1052736"/>
            <a:ext cx="4191000" cy="580526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200" b="1" u="sng" dirty="0" smtClean="0"/>
              <a:t>Sochařství</a:t>
            </a:r>
          </a:p>
          <a:p>
            <a:pPr>
              <a:buFont typeface="Wingdings" pitchFamily="2" charset="2"/>
              <a:buChar char="§"/>
            </a:pPr>
            <a:r>
              <a:rPr lang="cs-CZ" sz="2200" dirty="0" smtClean="0"/>
              <a:t>Materiál – kov, kámen, hlína</a:t>
            </a:r>
            <a:endParaRPr lang="cs-CZ" sz="2200" dirty="0"/>
          </a:p>
          <a:p>
            <a:pPr marL="0" indent="0">
              <a:buNone/>
            </a:pPr>
            <a:endParaRPr lang="cs-CZ" sz="2200" dirty="0" smtClean="0"/>
          </a:p>
          <a:p>
            <a:pPr>
              <a:buFont typeface="Wingdings" pitchFamily="2" charset="2"/>
              <a:buChar char="§"/>
            </a:pPr>
            <a:r>
              <a:rPr lang="cs-CZ" sz="2200" dirty="0" smtClean="0"/>
              <a:t>Portréty vládců, bohů, </a:t>
            </a:r>
            <a:r>
              <a:rPr lang="cs-CZ" sz="2200" dirty="0"/>
              <a:t>d</a:t>
            </a:r>
            <a:r>
              <a:rPr lang="cs-CZ" sz="2200" dirty="0" smtClean="0"/>
              <a:t>robné sošky</a:t>
            </a:r>
          </a:p>
          <a:p>
            <a:pPr>
              <a:buFontTx/>
              <a:buChar char="-"/>
            </a:pPr>
            <a:endParaRPr lang="cs-CZ" sz="2200" dirty="0" smtClean="0"/>
          </a:p>
          <a:p>
            <a:pPr>
              <a:buFont typeface="Wingdings" pitchFamily="2" charset="2"/>
              <a:buChar char="§"/>
            </a:pPr>
            <a:r>
              <a:rPr lang="cs-CZ" sz="2200" dirty="0" smtClean="0"/>
              <a:t>Reliéfní zobrazení – zobrazení důležitých událostí, náboženských výjevů</a:t>
            </a:r>
          </a:p>
          <a:p>
            <a:pPr marL="0" indent="0">
              <a:buNone/>
            </a:pPr>
            <a:endParaRPr lang="cs-CZ" sz="2200" dirty="0"/>
          </a:p>
          <a:p>
            <a:pPr>
              <a:buFont typeface="Wingdings" pitchFamily="2" charset="2"/>
              <a:buChar char="§"/>
            </a:pPr>
            <a:r>
              <a:rPr lang="cs-CZ" sz="2200" dirty="0" smtClean="0"/>
              <a:t>Umělecké předměty ze zlata, slonoviny, perel</a:t>
            </a:r>
          </a:p>
          <a:p>
            <a:pPr>
              <a:buFontTx/>
              <a:buChar char="-"/>
            </a:pPr>
            <a:endParaRPr lang="cs-CZ" sz="2200" dirty="0" smtClean="0"/>
          </a:p>
          <a:p>
            <a:pPr>
              <a:buFont typeface="Wingdings" pitchFamily="2" charset="2"/>
              <a:buChar char="§"/>
            </a:pPr>
            <a:r>
              <a:rPr lang="cs-CZ" sz="2200" dirty="0" smtClean="0"/>
              <a:t> Zdobení hudebních nástrojů zvířecími hlavami</a:t>
            </a: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09704" y="515890"/>
            <a:ext cx="2952328" cy="395401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1960" y="3968066"/>
            <a:ext cx="3168352" cy="27291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40789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cs-CZ" sz="4600" b="1" u="sng" dirty="0" smtClean="0"/>
              <a:t>Malířství</a:t>
            </a:r>
          </a:p>
          <a:p>
            <a:pPr>
              <a:buFontTx/>
              <a:buChar char="-"/>
            </a:pPr>
            <a:r>
              <a:rPr lang="cs-CZ" sz="4600" b="1" dirty="0" smtClean="0"/>
              <a:t>Nástěnné malby </a:t>
            </a:r>
            <a:r>
              <a:rPr lang="cs-CZ" sz="4600" dirty="0" smtClean="0"/>
              <a:t>zobrazující náboženské  rituály – např. obětování býka apod.</a:t>
            </a:r>
          </a:p>
          <a:p>
            <a:pPr>
              <a:buFontTx/>
              <a:buChar char="-"/>
            </a:pPr>
            <a:endParaRPr lang="cs-CZ" sz="4600" dirty="0" smtClean="0"/>
          </a:p>
          <a:p>
            <a:pPr>
              <a:buFont typeface="Wingdings" pitchFamily="2" charset="2"/>
              <a:buChar char="§"/>
            </a:pPr>
            <a:r>
              <a:rPr lang="cs-CZ" sz="4600" dirty="0" smtClean="0"/>
              <a:t>Bohatě zdobené </a:t>
            </a:r>
            <a:r>
              <a:rPr lang="cs-CZ" sz="4600" b="1" dirty="0" smtClean="0"/>
              <a:t>městské</a:t>
            </a:r>
          </a:p>
          <a:p>
            <a:pPr marL="0" indent="0">
              <a:buNone/>
            </a:pPr>
            <a:r>
              <a:rPr lang="cs-CZ" sz="4600" b="1" dirty="0" smtClean="0"/>
              <a:t>   brány </a:t>
            </a:r>
          </a:p>
          <a:p>
            <a:pPr marL="0" indent="0">
              <a:buNone/>
            </a:pPr>
            <a:r>
              <a:rPr lang="cs-CZ" sz="4600" dirty="0"/>
              <a:t> </a:t>
            </a:r>
            <a:r>
              <a:rPr lang="cs-CZ" sz="4600" dirty="0" smtClean="0"/>
              <a:t>  - mozaiky z drahých kamenů</a:t>
            </a:r>
          </a:p>
          <a:p>
            <a:pPr marL="0" indent="0">
              <a:buNone/>
            </a:pPr>
            <a:r>
              <a:rPr lang="cs-CZ" sz="4600" dirty="0"/>
              <a:t> </a:t>
            </a:r>
            <a:r>
              <a:rPr lang="cs-CZ" sz="4600" dirty="0" smtClean="0"/>
              <a:t>  - nejznámější – </a:t>
            </a:r>
            <a:r>
              <a:rPr lang="cs-CZ" sz="4600" dirty="0" err="1" smtClean="0"/>
              <a:t>Ištařina</a:t>
            </a:r>
            <a:r>
              <a:rPr lang="cs-CZ" sz="4600" dirty="0" smtClean="0"/>
              <a:t> brána</a:t>
            </a:r>
          </a:p>
          <a:p>
            <a:pPr marL="0" indent="0">
              <a:buNone/>
            </a:pPr>
            <a:r>
              <a:rPr lang="cs-CZ" sz="4600" dirty="0"/>
              <a:t> </a:t>
            </a:r>
            <a:r>
              <a:rPr lang="cs-CZ" sz="4600" dirty="0" smtClean="0"/>
              <a:t>     - věnovaná bohyni plodnosti </a:t>
            </a:r>
          </a:p>
          <a:p>
            <a:pPr marL="0" indent="0">
              <a:buNone/>
            </a:pPr>
            <a:r>
              <a:rPr lang="cs-CZ" sz="4600" dirty="0"/>
              <a:t> </a:t>
            </a:r>
            <a:r>
              <a:rPr lang="cs-CZ" sz="4600" dirty="0" smtClean="0"/>
              <a:t>       </a:t>
            </a:r>
            <a:r>
              <a:rPr lang="cs-CZ" sz="4600" dirty="0" err="1" smtClean="0"/>
              <a:t>Ištar</a:t>
            </a:r>
            <a:r>
              <a:rPr lang="cs-CZ" sz="4600" dirty="0" smtClean="0"/>
              <a:t>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</a:t>
            </a: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1988840"/>
            <a:ext cx="3816424" cy="3816424"/>
          </a:xfrm>
        </p:spPr>
      </p:pic>
      <p:sp>
        <p:nvSpPr>
          <p:cNvPr id="6" name="TextovéPole 5"/>
          <p:cNvSpPr txBox="1"/>
          <p:nvPr/>
        </p:nvSpPr>
        <p:spPr>
          <a:xfrm>
            <a:off x="6084168" y="5927060"/>
            <a:ext cx="26626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Ištařina</a:t>
            </a:r>
            <a:r>
              <a:rPr lang="cs-CZ" dirty="0" smtClean="0"/>
              <a:t> brána v Babylonu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84995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b="1" u="sng" dirty="0" smtClean="0"/>
              <a:t>Písmo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Nejprve </a:t>
            </a:r>
            <a:r>
              <a:rPr lang="cs-CZ" b="1" dirty="0" smtClean="0"/>
              <a:t>obrázkové</a:t>
            </a:r>
            <a:r>
              <a:rPr lang="cs-CZ" dirty="0" smtClean="0"/>
              <a:t> (piktografické) psané ve sloupcích</a:t>
            </a:r>
          </a:p>
          <a:p>
            <a:pPr>
              <a:buFontTx/>
              <a:buChar char="-"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Později </a:t>
            </a:r>
            <a:r>
              <a:rPr lang="cs-CZ" b="1" dirty="0" smtClean="0"/>
              <a:t>klínové písmo </a:t>
            </a:r>
            <a:r>
              <a:rPr lang="cs-CZ" dirty="0" smtClean="0"/>
              <a:t>psané ve vodorovných řádcích</a:t>
            </a:r>
          </a:p>
          <a:p>
            <a:pPr>
              <a:buFontTx/>
              <a:buChar char="-"/>
            </a:pPr>
            <a:endParaRPr lang="cs-CZ" dirty="0"/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 vyrýváno rákosovým perem do hliněných destiček</a:t>
            </a:r>
          </a:p>
          <a:p>
            <a:pPr>
              <a:buFontTx/>
              <a:buChar char="-"/>
            </a:pPr>
            <a:endParaRPr lang="cs-CZ" dirty="0"/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nejznámějšími písemnými památkami – </a:t>
            </a:r>
            <a:r>
              <a:rPr lang="cs-CZ" dirty="0" err="1" smtClean="0"/>
              <a:t>Chammurapiho</a:t>
            </a:r>
            <a:r>
              <a:rPr lang="cs-CZ" dirty="0" smtClean="0"/>
              <a:t> zákon a Epos o </a:t>
            </a:r>
            <a:r>
              <a:rPr lang="cs-CZ" dirty="0" err="1" smtClean="0"/>
              <a:t>Gilgamešovi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7984" y="3701563"/>
            <a:ext cx="2340385" cy="3140928"/>
          </a:xfrm>
        </p:spPr>
      </p:pic>
      <p:sp>
        <p:nvSpPr>
          <p:cNvPr id="7" name="TextovéPole 6"/>
          <p:cNvSpPr txBox="1"/>
          <p:nvPr/>
        </p:nvSpPr>
        <p:spPr>
          <a:xfrm rot="832886">
            <a:off x="4510467" y="6216170"/>
            <a:ext cx="23165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rgbClr val="FFFF00"/>
                </a:solidFill>
              </a:rPr>
              <a:t>Chammurapiho</a:t>
            </a:r>
            <a:r>
              <a:rPr lang="cs-CZ" dirty="0" smtClean="0">
                <a:solidFill>
                  <a:srgbClr val="FFFF00"/>
                </a:solidFill>
              </a:rPr>
              <a:t> zákon</a:t>
            </a: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40785" y="116632"/>
            <a:ext cx="3000375" cy="4762500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7446167" y="5014168"/>
            <a:ext cx="15496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Klínové písmo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995768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Tato prezentace je určena k výkladu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o </a:t>
            </a:r>
            <a:r>
              <a:rPr lang="cs-CZ" dirty="0"/>
              <a:t>s</a:t>
            </a:r>
            <a:r>
              <a:rPr lang="cs-CZ" dirty="0" smtClean="0"/>
              <a:t>tarověkém státě Mezopotámii </a:t>
            </a:r>
            <a:r>
              <a:rPr lang="cs-CZ" dirty="0"/>
              <a:t>pro vzdělávací obor Výtvarná výchova, případně Dějepis. Žáci se </a:t>
            </a:r>
            <a:r>
              <a:rPr lang="cs-CZ" dirty="0" smtClean="0"/>
              <a:t>seznámí s architekturou, sochařstvím</a:t>
            </a:r>
            <a:r>
              <a:rPr lang="cs-CZ" dirty="0"/>
              <a:t>, malířstvím a písmem </a:t>
            </a:r>
            <a:r>
              <a:rPr lang="cs-CZ" dirty="0" smtClean="0"/>
              <a:t>Mezopotámie.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604293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115198"/>
          </a:xfrm>
        </p:spPr>
        <p:txBody>
          <a:bodyPr>
            <a:normAutofit fontScale="62500" lnSpcReduction="20000"/>
          </a:bodyPr>
          <a:lstStyle/>
          <a:p>
            <a:r>
              <a:rPr lang="cs-CZ" sz="1900" dirty="0"/>
              <a:t>PROKOP, Vladimír. &lt;i&gt;Kapitoly z Dějin výtvarného umění&lt;/i&gt;. vyd. 2. Sokolov: O.K. Soft, 2008. ISBN Brož. </a:t>
            </a:r>
          </a:p>
          <a:p>
            <a:pPr marL="0" indent="0">
              <a:buNone/>
            </a:pPr>
            <a:endParaRPr lang="cs-CZ" sz="1900" dirty="0" smtClean="0"/>
          </a:p>
          <a:p>
            <a:r>
              <a:rPr lang="cs-CZ" sz="1900" dirty="0" smtClean="0"/>
              <a:t>Úrodný půlměsíc. </a:t>
            </a:r>
            <a:r>
              <a:rPr lang="cs-CZ" sz="1900" dirty="0"/>
              <a:t>In: &lt;i&gt;Dějepisný web Historika&lt;/i&gt; [online]. 2010 - 2011 [cit. 2012-09-16]. Dostupné z: </a:t>
            </a:r>
            <a:r>
              <a:rPr lang="cs-CZ" sz="1900" dirty="0">
                <a:hlinkClick r:id="rId2"/>
              </a:rPr>
              <a:t>http://</a:t>
            </a:r>
            <a:r>
              <a:rPr lang="cs-CZ" sz="1900" dirty="0" smtClean="0">
                <a:hlinkClick r:id="rId2"/>
              </a:rPr>
              <a:t>historika.fabulator.cz/Mezopot%C3%A1mie.html</a:t>
            </a:r>
            <a:endParaRPr lang="cs-CZ" sz="1900" dirty="0" smtClean="0"/>
          </a:p>
          <a:p>
            <a:endParaRPr lang="cs-CZ" sz="1900" dirty="0"/>
          </a:p>
          <a:p>
            <a:r>
              <a:rPr lang="cs-CZ" sz="1900" dirty="0"/>
              <a:t>Zikkurat v městě Ur. In: &lt;i&gt;</a:t>
            </a:r>
            <a:r>
              <a:rPr lang="cs-CZ" sz="1900" dirty="0" err="1"/>
              <a:t>Wikipedia</a:t>
            </a:r>
            <a:r>
              <a:rPr lang="cs-CZ" sz="1900" dirty="0"/>
              <a:t>&lt;/i&gt;: &lt;i&gt;</a:t>
            </a:r>
            <a:r>
              <a:rPr lang="cs-CZ" sz="1900" dirty="0" err="1"/>
              <a:t>the</a:t>
            </a:r>
            <a:r>
              <a:rPr lang="cs-CZ" sz="1900" dirty="0"/>
              <a:t> free </a:t>
            </a:r>
            <a:r>
              <a:rPr lang="cs-CZ" sz="1900" dirty="0" err="1"/>
              <a:t>encyclopedia</a:t>
            </a:r>
            <a:r>
              <a:rPr lang="cs-CZ" sz="1900" dirty="0"/>
              <a:t>&lt;/i&gt; [online]. San Francisco (CA): </a:t>
            </a:r>
            <a:r>
              <a:rPr lang="cs-CZ" sz="1900" dirty="0" err="1"/>
              <a:t>Wikimedia</a:t>
            </a:r>
            <a:r>
              <a:rPr lang="cs-CZ" sz="1900" dirty="0"/>
              <a:t> </a:t>
            </a:r>
            <a:r>
              <a:rPr lang="cs-CZ" sz="1900" dirty="0" err="1"/>
              <a:t>Foundation</a:t>
            </a:r>
            <a:r>
              <a:rPr lang="cs-CZ" sz="1900" dirty="0"/>
              <a:t>, 2001- [cit. 2012-09-17]. Dostupné z: </a:t>
            </a:r>
            <a:r>
              <a:rPr lang="cs-CZ" sz="1900" dirty="0">
                <a:hlinkClick r:id="rId3"/>
              </a:rPr>
              <a:t>http://</a:t>
            </a:r>
            <a:r>
              <a:rPr lang="cs-CZ" sz="1900" dirty="0" smtClean="0">
                <a:hlinkClick r:id="rId3"/>
              </a:rPr>
              <a:t>cs.wikipedia.org/wiki/Soubor:Ancient_ziggurat_at_Ali_Air_Base_Iraq_2005.jpg</a:t>
            </a:r>
            <a:endParaRPr lang="cs-CZ" sz="1900" dirty="0" smtClean="0"/>
          </a:p>
          <a:p>
            <a:pPr marL="0" indent="0">
              <a:buNone/>
            </a:pPr>
            <a:endParaRPr lang="cs-CZ" sz="1900" dirty="0"/>
          </a:p>
          <a:p>
            <a:r>
              <a:rPr lang="cs-CZ" sz="1900" dirty="0"/>
              <a:t>Babylonská věž. In: &lt;i&gt;Www.ucebnice-dejepisu.ic.cz&lt;/i&gt; [online]. 2011 [cit. 2012-09-17]. Dostupné z: </a:t>
            </a:r>
            <a:r>
              <a:rPr lang="cs-CZ" sz="1900" dirty="0">
                <a:hlinkClick r:id="rId4"/>
              </a:rPr>
              <a:t>http://</a:t>
            </a:r>
            <a:r>
              <a:rPr lang="cs-CZ" sz="1900" dirty="0" smtClean="0">
                <a:hlinkClick r:id="rId4"/>
              </a:rPr>
              <a:t>www.ucebnice-dejepisu.ic.cz/img/c/big/795px-Brueghel-tower-of-babel.jpg</a:t>
            </a:r>
            <a:endParaRPr lang="cs-CZ" sz="1900" dirty="0" smtClean="0"/>
          </a:p>
          <a:p>
            <a:endParaRPr lang="cs-CZ" sz="1900" dirty="0" smtClean="0"/>
          </a:p>
          <a:p>
            <a:r>
              <a:rPr lang="cs-CZ" sz="1900" dirty="0"/>
              <a:t>Alabastrová figura. In: &lt;i&gt;</a:t>
            </a:r>
            <a:r>
              <a:rPr lang="cs-CZ" sz="1900" dirty="0" err="1"/>
              <a:t>Wikipedia</a:t>
            </a:r>
            <a:r>
              <a:rPr lang="cs-CZ" sz="1900" dirty="0"/>
              <a:t>&lt;/i&gt;: &lt;i&gt;</a:t>
            </a:r>
            <a:r>
              <a:rPr lang="cs-CZ" sz="1900" dirty="0" err="1"/>
              <a:t>the</a:t>
            </a:r>
            <a:r>
              <a:rPr lang="cs-CZ" sz="1900" dirty="0"/>
              <a:t> free </a:t>
            </a:r>
            <a:r>
              <a:rPr lang="cs-CZ" sz="1900" dirty="0" err="1"/>
              <a:t>encyclopedia</a:t>
            </a:r>
            <a:r>
              <a:rPr lang="cs-CZ" sz="1900" dirty="0"/>
              <a:t>&lt;/i&gt; [online]. San Francisco (CA): </a:t>
            </a:r>
            <a:r>
              <a:rPr lang="cs-CZ" sz="1900" dirty="0" err="1"/>
              <a:t>Wikimedia</a:t>
            </a:r>
            <a:r>
              <a:rPr lang="cs-CZ" sz="1900" dirty="0"/>
              <a:t> </a:t>
            </a:r>
            <a:r>
              <a:rPr lang="cs-CZ" sz="1900" dirty="0" err="1"/>
              <a:t>Foundation</a:t>
            </a:r>
            <a:r>
              <a:rPr lang="cs-CZ" sz="1900" dirty="0"/>
              <a:t>, 2001- [cit. 2012-09-17]. Dostupné z: </a:t>
            </a:r>
            <a:r>
              <a:rPr lang="cs-CZ" sz="1900" dirty="0">
                <a:hlinkClick r:id="rId5"/>
              </a:rPr>
              <a:t>http://</a:t>
            </a:r>
            <a:r>
              <a:rPr lang="cs-CZ" sz="1900" dirty="0" smtClean="0">
                <a:hlinkClick r:id="rId5"/>
              </a:rPr>
              <a:t>cs.wikipedia.org/wiki/Soubor:Mesopotamia_male_worshiper_2750-2600_B.C.jpg</a:t>
            </a:r>
            <a:endParaRPr lang="cs-CZ" sz="1900" dirty="0" smtClean="0"/>
          </a:p>
          <a:p>
            <a:pPr marL="0" indent="0">
              <a:buNone/>
            </a:pPr>
            <a:endParaRPr lang="cs-CZ" sz="1900" dirty="0"/>
          </a:p>
          <a:p>
            <a:r>
              <a:rPr lang="cs-CZ" sz="1900" dirty="0"/>
              <a:t>Socha býka. In: &lt;i&gt;</a:t>
            </a:r>
            <a:r>
              <a:rPr lang="cs-CZ" sz="1900" dirty="0" err="1"/>
              <a:t>Wikipedia</a:t>
            </a:r>
            <a:r>
              <a:rPr lang="cs-CZ" sz="1900" dirty="0"/>
              <a:t>&lt;/i&gt;: &lt;i&gt;</a:t>
            </a:r>
            <a:r>
              <a:rPr lang="cs-CZ" sz="1900" dirty="0" err="1"/>
              <a:t>the</a:t>
            </a:r>
            <a:r>
              <a:rPr lang="cs-CZ" sz="1900" dirty="0"/>
              <a:t> free </a:t>
            </a:r>
            <a:r>
              <a:rPr lang="cs-CZ" sz="1900" dirty="0" err="1"/>
              <a:t>encyclopedia</a:t>
            </a:r>
            <a:r>
              <a:rPr lang="cs-CZ" sz="1900" dirty="0"/>
              <a:t>&lt;/i&gt; [online]. San Francisco (CA): </a:t>
            </a:r>
            <a:r>
              <a:rPr lang="cs-CZ" sz="1900" dirty="0" err="1"/>
              <a:t>Wikimedia</a:t>
            </a:r>
            <a:r>
              <a:rPr lang="cs-CZ" sz="1900" dirty="0"/>
              <a:t> </a:t>
            </a:r>
            <a:r>
              <a:rPr lang="cs-CZ" sz="1900" dirty="0" err="1"/>
              <a:t>Foundation</a:t>
            </a:r>
            <a:r>
              <a:rPr lang="cs-CZ" sz="1900" dirty="0"/>
              <a:t>, 2001- [cit. 2012-09-17]. Dostupné z: </a:t>
            </a:r>
            <a:r>
              <a:rPr lang="cs-CZ" sz="1900" dirty="0">
                <a:hlinkClick r:id="rId6"/>
              </a:rPr>
              <a:t>http://</a:t>
            </a:r>
            <a:r>
              <a:rPr lang="cs-CZ" sz="1900" dirty="0" smtClean="0">
                <a:hlinkClick r:id="rId6"/>
              </a:rPr>
              <a:t>cs.wikipedia.org/wiki/Soubor:Bull_statuette_Louvre_AO2151.jpg</a:t>
            </a:r>
            <a:endParaRPr lang="cs-CZ" sz="1900" dirty="0" smtClean="0"/>
          </a:p>
          <a:p>
            <a:endParaRPr lang="cs-CZ" sz="1900" dirty="0" smtClean="0"/>
          </a:p>
          <a:p>
            <a:r>
              <a:rPr lang="cs-CZ" sz="1900" dirty="0" err="1"/>
              <a:t>Ištařina</a:t>
            </a:r>
            <a:r>
              <a:rPr lang="cs-CZ" sz="1900" dirty="0"/>
              <a:t> brána. In: &lt;i&gt;</a:t>
            </a:r>
            <a:r>
              <a:rPr lang="cs-CZ" sz="1900" dirty="0" err="1"/>
              <a:t>Wikipedia</a:t>
            </a:r>
            <a:r>
              <a:rPr lang="cs-CZ" sz="1900" dirty="0"/>
              <a:t>&lt;/i&gt;: &lt;i&gt;</a:t>
            </a:r>
            <a:r>
              <a:rPr lang="cs-CZ" sz="1900" dirty="0" err="1"/>
              <a:t>the</a:t>
            </a:r>
            <a:r>
              <a:rPr lang="cs-CZ" sz="1900" dirty="0"/>
              <a:t> free </a:t>
            </a:r>
            <a:r>
              <a:rPr lang="cs-CZ" sz="1900" dirty="0" err="1"/>
              <a:t>encyclopedia</a:t>
            </a:r>
            <a:r>
              <a:rPr lang="cs-CZ" sz="1900" dirty="0"/>
              <a:t>&lt;/i&gt; [online]. San Francisco (CA): </a:t>
            </a:r>
            <a:r>
              <a:rPr lang="cs-CZ" sz="1900" dirty="0" err="1"/>
              <a:t>Wikimedia</a:t>
            </a:r>
            <a:r>
              <a:rPr lang="cs-CZ" sz="1900" dirty="0"/>
              <a:t> </a:t>
            </a:r>
            <a:r>
              <a:rPr lang="cs-CZ" sz="1900" dirty="0" err="1"/>
              <a:t>Foundation</a:t>
            </a:r>
            <a:r>
              <a:rPr lang="cs-CZ" sz="1900" dirty="0"/>
              <a:t>, 2001- [cit. 2012-09-17]. Dostupné z: </a:t>
            </a:r>
            <a:r>
              <a:rPr lang="cs-CZ" sz="1900" dirty="0">
                <a:hlinkClick r:id="rId7"/>
              </a:rPr>
              <a:t>http://</a:t>
            </a:r>
            <a:r>
              <a:rPr lang="cs-CZ" sz="1900" dirty="0" smtClean="0">
                <a:hlinkClick r:id="rId7"/>
              </a:rPr>
              <a:t>cs.wikipedia.org/wiki/Soubor:Pergamonmuseum_Ishtartor_06.jpg</a:t>
            </a:r>
            <a:endParaRPr lang="cs-CZ" sz="1900" dirty="0"/>
          </a:p>
          <a:p>
            <a:endParaRPr lang="cs-CZ" sz="1900" dirty="0"/>
          </a:p>
          <a:p>
            <a:r>
              <a:rPr lang="cs-CZ" sz="1900" dirty="0" smtClean="0"/>
              <a:t>Chamurappiho </a:t>
            </a:r>
            <a:r>
              <a:rPr lang="cs-CZ" sz="1900" dirty="0"/>
              <a:t>zákon. In: &lt;i&gt;</a:t>
            </a:r>
            <a:r>
              <a:rPr lang="cs-CZ" sz="1900" dirty="0" err="1"/>
              <a:t>Wikipedia</a:t>
            </a:r>
            <a:r>
              <a:rPr lang="cs-CZ" sz="1900" dirty="0"/>
              <a:t>&lt;/i&gt;: &lt;i&gt;</a:t>
            </a:r>
            <a:r>
              <a:rPr lang="cs-CZ" sz="1900" dirty="0" err="1"/>
              <a:t>the</a:t>
            </a:r>
            <a:r>
              <a:rPr lang="cs-CZ" sz="1900" dirty="0"/>
              <a:t> free </a:t>
            </a:r>
            <a:r>
              <a:rPr lang="cs-CZ" sz="1900" dirty="0" err="1"/>
              <a:t>encyclopedia</a:t>
            </a:r>
            <a:r>
              <a:rPr lang="cs-CZ" sz="1900" dirty="0"/>
              <a:t>&lt;/i&gt; [online]. San Francisco (CA): </a:t>
            </a:r>
            <a:r>
              <a:rPr lang="cs-CZ" sz="1900" dirty="0" err="1"/>
              <a:t>Wikimedia</a:t>
            </a:r>
            <a:r>
              <a:rPr lang="cs-CZ" sz="1900" dirty="0"/>
              <a:t> </a:t>
            </a:r>
            <a:r>
              <a:rPr lang="cs-CZ" sz="1900" dirty="0" err="1"/>
              <a:t>Foundation</a:t>
            </a:r>
            <a:r>
              <a:rPr lang="cs-CZ" sz="1900" dirty="0"/>
              <a:t>, 2001- [cit. 2012-09-17]. Dostupné z: </a:t>
            </a:r>
            <a:r>
              <a:rPr lang="cs-CZ" sz="1900" dirty="0">
                <a:hlinkClick r:id="rId8"/>
              </a:rPr>
              <a:t>http://</a:t>
            </a:r>
            <a:r>
              <a:rPr lang="cs-CZ" sz="1900" dirty="0" smtClean="0">
                <a:hlinkClick r:id="rId8"/>
              </a:rPr>
              <a:t>cs.wikipedia.org/wiki/Soubor:Code-de-Hammurabi-1.jpg</a:t>
            </a:r>
            <a:endParaRPr lang="cs-CZ" sz="1900" dirty="0"/>
          </a:p>
          <a:p>
            <a:pPr marL="0" indent="0">
              <a:buNone/>
            </a:pPr>
            <a:endParaRPr lang="cs-CZ" sz="1900" dirty="0"/>
          </a:p>
          <a:p>
            <a:r>
              <a:rPr lang="cs-CZ" sz="1900" dirty="0"/>
              <a:t>Klínové písmo. In: &lt;i&gt;</a:t>
            </a:r>
            <a:r>
              <a:rPr lang="cs-CZ" sz="1900" dirty="0" err="1"/>
              <a:t>Wikipedia</a:t>
            </a:r>
            <a:r>
              <a:rPr lang="cs-CZ" sz="1900" dirty="0"/>
              <a:t>&lt;/i&gt;: &lt;i&gt;</a:t>
            </a:r>
            <a:r>
              <a:rPr lang="cs-CZ" sz="1900" dirty="0" err="1"/>
              <a:t>the</a:t>
            </a:r>
            <a:r>
              <a:rPr lang="cs-CZ" sz="1900" dirty="0"/>
              <a:t> free </a:t>
            </a:r>
            <a:r>
              <a:rPr lang="cs-CZ" sz="1900" dirty="0" err="1"/>
              <a:t>encyclopedia</a:t>
            </a:r>
            <a:r>
              <a:rPr lang="cs-CZ" sz="1900" dirty="0"/>
              <a:t>&lt;/i&gt; [online]. San Francisco (CA): </a:t>
            </a:r>
            <a:r>
              <a:rPr lang="cs-CZ" sz="1900" dirty="0" err="1"/>
              <a:t>Wikimedia</a:t>
            </a:r>
            <a:r>
              <a:rPr lang="cs-CZ" sz="1900" dirty="0"/>
              <a:t> </a:t>
            </a:r>
            <a:r>
              <a:rPr lang="cs-CZ" sz="1900" dirty="0" err="1"/>
              <a:t>Foundation</a:t>
            </a:r>
            <a:r>
              <a:rPr lang="cs-CZ" sz="1900" dirty="0"/>
              <a:t>, 2001- [cit. 2012-09-17]. Dostupné z: </a:t>
            </a:r>
            <a:r>
              <a:rPr lang="cs-CZ" sz="1900" dirty="0">
                <a:hlinkClick r:id="rId9"/>
              </a:rPr>
              <a:t>http://</a:t>
            </a:r>
            <a:r>
              <a:rPr lang="cs-CZ" sz="1900" dirty="0" smtClean="0">
                <a:hlinkClick r:id="rId9"/>
              </a:rPr>
              <a:t>cs.wikipedia.org/wiki/Soubor:Cuneiform_script.jpg</a:t>
            </a:r>
            <a:endParaRPr lang="cs-CZ" sz="1900" dirty="0" smtClean="0"/>
          </a:p>
          <a:p>
            <a:pPr marL="0" indent="0">
              <a:buNone/>
            </a:pPr>
            <a:endParaRPr lang="cs-CZ" sz="1800" dirty="0"/>
          </a:p>
          <a:p>
            <a:endParaRPr lang="cs-CZ" sz="1800" dirty="0"/>
          </a:p>
          <a:p>
            <a:endParaRPr lang="cs-CZ" sz="18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880607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62125707"/>
              </p:ext>
            </p:extLst>
          </p:nvPr>
        </p:nvGraphicFramePr>
        <p:xfrm>
          <a:off x="1524000" y="1397000"/>
          <a:ext cx="6096000" cy="3606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Identifikační tabulka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Autor: Alena </a:t>
                      </a:r>
                      <a:r>
                        <a:rPr lang="cs-CZ" dirty="0" err="1" smtClean="0"/>
                        <a:t>Pavolková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r>
                        <a:rPr lang="cs-CZ" smtClean="0"/>
                        <a:t>:</a:t>
                      </a:r>
                      <a:r>
                        <a:rPr lang="cs-CZ" baseline="0" smtClean="0"/>
                        <a:t> 10.1</a:t>
                      </a:r>
                      <a:r>
                        <a:rPr lang="cs-CZ" baseline="0" dirty="0" smtClean="0"/>
                        <a:t>. 2012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Odpilotováno</a:t>
                      </a:r>
                      <a:r>
                        <a:rPr lang="cs-CZ" dirty="0" smtClean="0"/>
                        <a:t> dne: 17.1. 2012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třídě: 6.A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Vzdělávací oblast: Umění a kultura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Vzdělávací obor: Výtvarná výchova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Tematický okruh: Dějiny výtvarného</a:t>
                      </a:r>
                      <a:r>
                        <a:rPr lang="cs-CZ" baseline="0" dirty="0" smtClean="0"/>
                        <a:t> umění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Téma: Starověké státy - Mezopotámie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Klíčová slova: Mezopotámie, Babylon, Ur, </a:t>
                      </a:r>
                      <a:r>
                        <a:rPr lang="cs-CZ" dirty="0" err="1" smtClean="0"/>
                        <a:t>Uruk</a:t>
                      </a:r>
                      <a:r>
                        <a:rPr lang="cs-CZ" dirty="0" smtClean="0"/>
                        <a:t>, zikkurat, </a:t>
                      </a:r>
                      <a:r>
                        <a:rPr lang="cs-CZ" dirty="0" err="1" smtClean="0"/>
                        <a:t>Ištařina</a:t>
                      </a:r>
                      <a:r>
                        <a:rPr lang="cs-CZ" dirty="0" smtClean="0"/>
                        <a:t> brána, klínové písmo, </a:t>
                      </a:r>
                      <a:r>
                        <a:rPr lang="cs-CZ" dirty="0" err="1" smtClean="0"/>
                        <a:t>Chammurapiho</a:t>
                      </a:r>
                      <a:r>
                        <a:rPr lang="cs-CZ" dirty="0" smtClean="0"/>
                        <a:t> zákon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469711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1440</TotalTime>
  <Words>671</Words>
  <Application>Microsoft Office PowerPoint</Application>
  <PresentationFormat>Předvádění na obrazovce (4:3)</PresentationFormat>
  <Paragraphs>99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Název školy: ZŠ Karla Klíče v Hostinném Autor: Alena Pavolková Název:  VY_32_INOVACE_08_B_3_ STAROVĚKÉ STÁTY – mEZOPOTÁMIE Téma: Dějiny výtvarného umění Číslo projektu: CZ.1.07/1.4.00/21.21.2131 </vt:lpstr>
      <vt:lpstr>Starověká Mezopotámie</vt:lpstr>
      <vt:lpstr>Výtvarné umění</vt:lpstr>
      <vt:lpstr>Prezentace aplikace PowerPoint</vt:lpstr>
      <vt:lpstr>Prezentace aplikace PowerPoint</vt:lpstr>
      <vt:lpstr>Prezentace aplikace PowerPoint</vt:lpstr>
      <vt:lpstr>Prezentace aplikace PowerPoint</vt:lpstr>
      <vt:lpstr>Anotace</vt:lpstr>
      <vt:lpstr>Použité zdroje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Starověké státy</dc:title>
  <dc:creator>Alena Pavolková</dc:creator>
  <cp:lastModifiedBy>Alena Pavolková</cp:lastModifiedBy>
  <cp:revision>30</cp:revision>
  <dcterms:created xsi:type="dcterms:W3CDTF">2012-01-10T08:44:48Z</dcterms:created>
  <dcterms:modified xsi:type="dcterms:W3CDTF">2012-09-20T10:17:03Z</dcterms:modified>
</cp:coreProperties>
</file>