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6" r:id="rId1"/>
  </p:sldMasterIdLst>
  <p:notesMasterIdLst>
    <p:notesMasterId r:id="rId17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9" r:id="rId14"/>
    <p:sldId id="268" r:id="rId15"/>
    <p:sldId id="270" r:id="rId16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45000"/>
      <a:buFont typeface="StarSymbol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31800" indent="-2159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45000"/>
      <a:buFont typeface="StarSymbol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647700" indent="-2159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45000"/>
      <a:buFont typeface="StarSymbol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863600" indent="-2159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45000"/>
      <a:buFont typeface="StarSymbol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079500" indent="-2159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45000"/>
      <a:buFont typeface="StarSymbol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416" y="-90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3525" cy="400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Lucida Sans Unicode" charset="0"/>
                <a:cs typeface="Lucida Sans Unicode" charset="0"/>
              </a:defRPr>
            </a:lvl1pPr>
          </a:lstStyle>
          <a:p>
            <a:endParaRPr lang="en-GB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Lucida Sans Unicode" charset="0"/>
                <a:cs typeface="Lucida Sans Unicode" charset="0"/>
              </a:defRPr>
            </a:lvl1pPr>
          </a:lstStyle>
          <a:p>
            <a:endParaRPr lang="en-GB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Lucida Sans Unicode" charset="0"/>
                <a:cs typeface="Lucida Sans Unicode" charset="0"/>
              </a:defRPr>
            </a:lvl1pPr>
          </a:lstStyle>
          <a:p>
            <a:endParaRPr lang="en-GB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Lucida Sans Unicode" charset="0"/>
                <a:cs typeface="Lucida Sans Unicode" charset="0"/>
              </a:defRPr>
            </a:lvl1pPr>
          </a:lstStyle>
          <a:p>
            <a:fld id="{3844DCCF-7A67-4CE0-82DB-A8A0A36CFF26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98007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190A47E-76C4-41D2-817A-84E8F4B6110C}" type="slidenum">
              <a:rPr lang="en-GB"/>
              <a:pPr/>
              <a:t>2</a:t>
            </a:fld>
            <a:endParaRPr lang="en-GB"/>
          </a:p>
        </p:txBody>
      </p:sp>
      <p:sp>
        <p:nvSpPr>
          <p:cNvPr id="1433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1002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433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E6DB61D3-2120-4368-9C0F-1F0926035221}" type="slidenum">
              <a:rPr lang="en-GB"/>
              <a:pPr/>
              <a:t>3</a:t>
            </a:fld>
            <a:endParaRPr lang="en-GB"/>
          </a:p>
        </p:txBody>
      </p:sp>
      <p:sp>
        <p:nvSpPr>
          <p:cNvPr id="1536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1002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536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721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9D915A3-3CAA-4D93-8AD8-162C7987C202}" type="slidenum">
              <a:rPr lang="en-GB"/>
              <a:pPr/>
              <a:t>4</a:t>
            </a:fld>
            <a:endParaRPr lang="en-GB"/>
          </a:p>
        </p:txBody>
      </p:sp>
      <p:sp>
        <p:nvSpPr>
          <p:cNvPr id="1638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1002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638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721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036F339-81BF-4660-8576-771EB2E973BB}" type="slidenum">
              <a:rPr lang="en-GB"/>
              <a:pPr/>
              <a:t>5</a:t>
            </a:fld>
            <a:endParaRPr lang="en-GB"/>
          </a:p>
        </p:txBody>
      </p:sp>
      <p:sp>
        <p:nvSpPr>
          <p:cNvPr id="1740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1002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741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721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0EEA41CC-395D-428F-B404-BADF43B42B12}" type="slidenum">
              <a:rPr lang="en-GB"/>
              <a:pPr/>
              <a:t>6</a:t>
            </a:fld>
            <a:endParaRPr lang="en-GB"/>
          </a:p>
        </p:txBody>
      </p:sp>
      <p:sp>
        <p:nvSpPr>
          <p:cNvPr id="1843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1002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843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721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37A420C-9D2C-4318-B88A-188A3DF0983C}" type="slidenum">
              <a:rPr lang="en-GB"/>
              <a:pPr/>
              <a:t>7</a:t>
            </a:fld>
            <a:endParaRPr lang="en-GB"/>
          </a:p>
        </p:txBody>
      </p:sp>
      <p:sp>
        <p:nvSpPr>
          <p:cNvPr id="1945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1002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5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721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6853DC4A-9A1D-4455-B009-B96D862E2A01}" type="slidenum">
              <a:rPr lang="en-GB"/>
              <a:pPr/>
              <a:t>8</a:t>
            </a:fld>
            <a:endParaRPr lang="en-GB"/>
          </a:p>
        </p:txBody>
      </p:sp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1002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721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A8309D4-75AC-4890-A9E3-6B1A3CBDE4C9}" type="slidenum">
              <a:rPr lang="en-GB"/>
              <a:pPr/>
              <a:t>9</a:t>
            </a:fld>
            <a:endParaRPr lang="en-GB"/>
          </a:p>
        </p:txBody>
      </p:sp>
      <p:sp>
        <p:nvSpPr>
          <p:cNvPr id="2150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1002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150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721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619858E-CAE9-4C72-B329-30E3B8E74986}" type="slidenum">
              <a:rPr lang="en-GB"/>
              <a:pPr/>
              <a:t>10</a:t>
            </a:fld>
            <a:endParaRPr lang="en-GB"/>
          </a:p>
        </p:txBody>
      </p:sp>
      <p:sp>
        <p:nvSpPr>
          <p:cNvPr id="2252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1002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253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721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01088D1D-3AF7-46F0-855C-D17CFF700316}" type="slidenum">
              <a:rPr lang="en-GB"/>
              <a:pPr/>
              <a:t>11</a:t>
            </a:fld>
            <a:endParaRPr lang="en-GB"/>
          </a:p>
        </p:txBody>
      </p:sp>
      <p:sp>
        <p:nvSpPr>
          <p:cNvPr id="2355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1002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355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721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022AB2C8-467D-4D85-BB94-52E888B68F2A}" type="slidenum">
              <a:rPr lang="en-GB"/>
              <a:pPr/>
              <a:t>12</a:t>
            </a:fld>
            <a:endParaRPr lang="en-GB"/>
          </a:p>
        </p:txBody>
      </p:sp>
      <p:sp>
        <p:nvSpPr>
          <p:cNvPr id="2457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1002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457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721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04031" y="4078349"/>
            <a:ext cx="9156568" cy="1259946"/>
          </a:xfrm>
        </p:spPr>
        <p:txBody>
          <a:bodyPr>
            <a:noAutofit/>
          </a:bodyPr>
          <a:lstStyle>
            <a:lvl1pPr marL="0" indent="0" algn="ctr">
              <a:buNone/>
              <a:defRPr sz="2400" spc="110" baseline="0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504031" y="1580424"/>
            <a:ext cx="9156568" cy="2183906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53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613546" y="3913357"/>
            <a:ext cx="3276203" cy="1750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190876" y="3913357"/>
            <a:ext cx="3276203" cy="1750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5005418" y="3887095"/>
            <a:ext cx="50403" cy="50398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BFF4A-3C98-4F53-A901-96854D12654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504031" y="1679928"/>
            <a:ext cx="9072563" cy="503978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86189C7C-141C-407F-B398-CCBBDA8EC70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74716-8363-41F3-9AA9-0149D642720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6047" y="3863834"/>
            <a:ext cx="8736542" cy="1511935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53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6047" y="5466229"/>
            <a:ext cx="8736542" cy="1085489"/>
          </a:xfrm>
        </p:spPr>
        <p:txBody>
          <a:bodyPr anchor="t"/>
          <a:lstStyle>
            <a:lvl1pPr marL="0" indent="0">
              <a:buNone/>
              <a:defRPr sz="2200" spc="110" baseline="0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756047" y="5420074"/>
            <a:ext cx="8736542" cy="474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A5364-5DD9-4063-977E-633519B02E5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504031" y="1679928"/>
            <a:ext cx="4475798" cy="503978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5124317" y="1679928"/>
            <a:ext cx="4475798" cy="503978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CC389-759F-474F-93DF-057FC2A21B0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542792"/>
            <a:ext cx="4454027" cy="839964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00794" tIns="50397" rIns="100794" bIns="50397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900" b="1">
                <a:solidFill>
                  <a:schemeClr val="tx2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504031" y="2427182"/>
            <a:ext cx="4452276" cy="4314055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5126068" y="2427182"/>
            <a:ext cx="4452276" cy="4314055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171353"/>
            <a:ext cx="9072563" cy="1259946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5124318" y="1542792"/>
            <a:ext cx="4454027" cy="839964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00794" tIns="50397" rIns="100794" bIns="50397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900" b="1" baseline="0">
                <a:solidFill>
                  <a:schemeClr val="tx2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620608" y="2403288"/>
            <a:ext cx="4133056" cy="1750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241925" y="2403288"/>
            <a:ext cx="4133056" cy="1750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0FB71-873E-4917-8B4E-D17A5048502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3CA57-33A6-4CE7-9AE7-DEA9A8FFC0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504031" y="503978"/>
            <a:ext cx="6888427" cy="6299729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476463" y="1763924"/>
            <a:ext cx="2187496" cy="4115823"/>
          </a:xfrm>
        </p:spPr>
        <p:txBody>
          <a:bodyPr tIns="50397" bIns="50397" anchor="t" anchorCtr="0"/>
          <a:lstStyle>
            <a:lvl1pPr marL="0" indent="0">
              <a:lnSpc>
                <a:spcPct val="125000"/>
              </a:lnSpc>
              <a:spcAft>
                <a:spcPts val="1102"/>
              </a:spcAft>
              <a:buNone/>
              <a:defRPr sz="1800">
                <a:solidFill>
                  <a:schemeClr val="tx2"/>
                </a:solidFill>
              </a:defRPr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7476464" y="503979"/>
            <a:ext cx="2184135" cy="1175949"/>
          </a:xfrm>
        </p:spPr>
        <p:txBody>
          <a:bodyPr lIns="100794" tIns="100794" anchor="b" anchorCtr="0"/>
          <a:lstStyle>
            <a:lvl1pPr algn="l">
              <a:buNone/>
              <a:defRPr sz="2000" b="1" spc="-55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9C11963-BABE-4701-8A83-1AE11B49889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308453" y="503979"/>
            <a:ext cx="2268141" cy="1175949"/>
          </a:xfrm>
        </p:spPr>
        <p:txBody>
          <a:bodyPr lIns="100794" tIns="100794" anchor="b" anchorCtr="0"/>
          <a:lstStyle>
            <a:lvl1pPr algn="l">
              <a:buNone/>
              <a:defRPr sz="2000" b="1" spc="-55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04031" y="503979"/>
            <a:ext cx="6636411" cy="6131736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5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308453" y="1763924"/>
            <a:ext cx="2268141" cy="4871791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102"/>
              </a:spcAft>
              <a:buFontTx/>
              <a:buNone/>
              <a:defRPr sz="1800" b="0">
                <a:solidFill>
                  <a:schemeClr val="tx2"/>
                </a:solidFill>
              </a:defRPr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DC0480C-C56C-413A-B917-5DDC0C6ABDE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38DF1-FEC0-4E73-9584-C3130B60121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453" y="302738"/>
            <a:ext cx="2268141" cy="645022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76A44-1346-4FB1-984D-252D2A27490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70975" cy="1260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503238" y="1768475"/>
            <a:ext cx="4459287" cy="4987925"/>
          </a:xfrm>
        </p:spPr>
        <p:txBody>
          <a:bodyPr/>
          <a:lstStyle/>
          <a:p>
            <a:r>
              <a:rPr lang="cs-CZ" smtClean="0"/>
              <a:t>Kliknutím na ikonu přidáte klipart.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114925" y="1768475"/>
            <a:ext cx="4459288" cy="49879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>
          <a:xfrm>
            <a:off x="503238" y="6886575"/>
            <a:ext cx="2346325" cy="5207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>
          <a:xfrm>
            <a:off x="3448050" y="6886575"/>
            <a:ext cx="3194050" cy="5207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>
          <a:xfrm>
            <a:off x="7227888" y="6886575"/>
            <a:ext cx="2346325" cy="520700"/>
          </a:xfrm>
        </p:spPr>
        <p:txBody>
          <a:bodyPr/>
          <a:lstStyle>
            <a:lvl1pPr>
              <a:defRPr/>
            </a:lvl1pPr>
          </a:lstStyle>
          <a:p>
            <a:fld id="{325DC456-0765-4C4F-A228-D49E75446907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3023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70975" cy="1260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503238" y="1768475"/>
            <a:ext cx="4459287" cy="49879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4925" y="1768475"/>
            <a:ext cx="4459288" cy="49879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>
          <a:xfrm>
            <a:off x="503238" y="6886575"/>
            <a:ext cx="2346325" cy="5207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>
          <a:xfrm>
            <a:off x="3448050" y="6886575"/>
            <a:ext cx="3194050" cy="5207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>
          <a:xfrm>
            <a:off x="7227888" y="6886575"/>
            <a:ext cx="2346325" cy="520700"/>
          </a:xfrm>
        </p:spPr>
        <p:txBody>
          <a:bodyPr/>
          <a:lstStyle>
            <a:lvl1pPr>
              <a:defRPr/>
            </a:lvl1pPr>
          </a:lstStyle>
          <a:p>
            <a:fld id="{CF80093F-0BA7-435F-8A69-BFBCD12232C6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8805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504031" y="1595932"/>
            <a:ext cx="9072563" cy="5157029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6384396" y="6838394"/>
            <a:ext cx="2856177" cy="423342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l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352146" y="6838394"/>
            <a:ext cx="3948245" cy="423342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r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9272075" y="6813993"/>
            <a:ext cx="672042" cy="503978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800" baseline="0">
                <a:solidFill>
                  <a:schemeClr val="tx2"/>
                </a:solidFill>
              </a:defRPr>
            </a:lvl1pPr>
          </a:lstStyle>
          <a:p>
            <a:fld id="{FA4CB17C-280D-485D-A21E-5E2FA842BFA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504031" y="167993"/>
            <a:ext cx="9072563" cy="1343942"/>
          </a:xfrm>
          <a:prstGeom prst="rect">
            <a:avLst/>
          </a:prstGeom>
          <a:ln w="6350" cap="rnd">
            <a:noFill/>
          </a:ln>
        </p:spPr>
        <p:txBody>
          <a:bodyPr vert="horz" lIns="100794" tIns="50397" rIns="100794" bIns="50397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</p:sldLayoutIdLst>
  <p:txStyles>
    <p:titleStyle>
      <a:lvl1pPr algn="l" rtl="0" eaLnBrk="1" latinLnBrk="0" hangingPunct="1">
        <a:spcBef>
          <a:spcPct val="0"/>
        </a:spcBef>
        <a:buNone/>
        <a:defRPr kumimoji="0" lang="en-US" sz="4600" b="0" kern="1200" spc="-11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ts val="661"/>
        </a:spcBef>
        <a:buClr>
          <a:schemeClr val="accent2"/>
        </a:buClr>
        <a:buSzPct val="85000"/>
        <a:buFont typeface="Wingdings 2"/>
        <a:buChar char="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705560" indent="-302383" algn="l" rtl="0" eaLnBrk="1" latinLnBrk="0" hangingPunct="1">
        <a:spcBef>
          <a:spcPts val="331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600" kern="1200">
          <a:solidFill>
            <a:schemeClr val="tx2"/>
          </a:solidFill>
          <a:latin typeface="+mn-lt"/>
          <a:ea typeface="+mn-ea"/>
          <a:cs typeface="+mn-cs"/>
        </a:defRPr>
      </a:lvl2pPr>
      <a:lvl3pPr marL="1108737" indent="-251986" algn="l" rtl="0" eaLnBrk="1" latinLnBrk="0" hangingPunct="1">
        <a:spcBef>
          <a:spcPts val="331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411120" indent="-251986" algn="l" rtl="0" eaLnBrk="1" latinLnBrk="0" hangingPunct="1">
        <a:spcBef>
          <a:spcPts val="331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1713503" indent="-251986" algn="l" rtl="0" eaLnBrk="1" latinLnBrk="0" hangingPunct="1">
        <a:spcBef>
          <a:spcPts val="375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015886" indent="-251986" algn="l" rtl="0" eaLnBrk="1" latinLnBrk="0" hangingPunct="1">
        <a:spcBef>
          <a:spcPts val="375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2217475" indent="-201589" algn="l" rtl="0" eaLnBrk="1" latinLnBrk="0" hangingPunct="1">
        <a:spcBef>
          <a:spcPts val="375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9858" indent="-201589" algn="l" rtl="0" eaLnBrk="1" latinLnBrk="0" hangingPunct="1">
        <a:spcBef>
          <a:spcPts val="375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2822241" indent="-201589" algn="l" rtl="0" eaLnBrk="1" latinLnBrk="0" hangingPunct="1">
        <a:spcBef>
          <a:spcPts val="375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ieronymus_Bosch_055.jpg" TargetMode="External"/><Relationship Id="rId3" Type="http://schemas.openxmlformats.org/officeDocument/2006/relationships/hyperlink" Target="http://cs.wikipedia.org/wiki/Soubor:Kaple_svateho_Jana_Krtitele.jpg" TargetMode="External"/><Relationship Id="rId7" Type="http://schemas.openxmlformats.org/officeDocument/2006/relationships/hyperlink" Target="http://cs.wikipedia.org/wiki/Soubor:Retable_de_l'Agneau_mystique.jpg" TargetMode="External"/><Relationship Id="rId2" Type="http://schemas.openxmlformats.org/officeDocument/2006/relationships/hyperlink" Target="http://cs.wikipedia.org/wiki/Soubor:SvJakub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hartres_1.jpg" TargetMode="External"/><Relationship Id="rId5" Type="http://schemas.openxmlformats.org/officeDocument/2006/relationships/hyperlink" Target="http://cs.wikipedia.org/wiki/Soubor:Reims_Kathedrale.jpg" TargetMode="External"/><Relationship Id="rId4" Type="http://schemas.openxmlformats.org/officeDocument/2006/relationships/hyperlink" Target="http://cs.wikipedia.org/wiki/Soubor:Paris.notre.dame.750pix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5816" y="1835621"/>
            <a:ext cx="8736542" cy="1511935"/>
          </a:xfrm>
        </p:spPr>
        <p:txBody>
          <a:bodyPr/>
          <a:lstStyle/>
          <a:p>
            <a:r>
              <a:rPr lang="cs-CZ" dirty="0" smtClean="0"/>
              <a:t>Gotika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31800" y="3491805"/>
            <a:ext cx="8736542" cy="1944216"/>
          </a:xfrm>
        </p:spPr>
        <p:txBody>
          <a:bodyPr>
            <a:normAutofit fontScale="55000" lnSpcReduction="20000"/>
          </a:bodyPr>
          <a:lstStyle/>
          <a:p>
            <a:r>
              <a:rPr lang="cs-CZ" sz="4200" dirty="0"/>
              <a:t>Název školy: Základní škola Karla Klíče </a:t>
            </a:r>
          </a:p>
          <a:p>
            <a:r>
              <a:rPr lang="cs-CZ" sz="4200" dirty="0"/>
              <a:t>Autor: Alena </a:t>
            </a:r>
            <a:r>
              <a:rPr lang="cs-CZ" sz="4200" dirty="0" err="1"/>
              <a:t>Pavolková</a:t>
            </a:r>
            <a:endParaRPr lang="cs-CZ" sz="4200" dirty="0"/>
          </a:p>
          <a:p>
            <a:r>
              <a:rPr lang="cs-CZ" sz="4200" smtClean="0"/>
              <a:t>Název:VY_32_INOVACE_08_B_7_Gotika</a:t>
            </a:r>
            <a:endParaRPr lang="cs-CZ" sz="4200" dirty="0"/>
          </a:p>
          <a:p>
            <a:r>
              <a:rPr lang="cs-CZ" sz="4200" dirty="0"/>
              <a:t>Téma: Dějiny výtvarného umění</a:t>
            </a:r>
          </a:p>
          <a:p>
            <a:r>
              <a:rPr lang="cs-CZ" sz="4200" dirty="0"/>
              <a:t>Číslo projektu:CZ.1.07/1.4.00/21.21.2131</a:t>
            </a:r>
          </a:p>
          <a:p>
            <a:endParaRPr lang="cs-CZ" dirty="0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448" y="5694242"/>
            <a:ext cx="7704856" cy="1494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8388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idx="1"/>
          </p:nvPr>
        </p:nvSpPr>
        <p:spPr>
          <a:xfrm>
            <a:off x="503238" y="1768475"/>
            <a:ext cx="9072562" cy="4210595"/>
          </a:xfrm>
          <a:ln/>
        </p:spPr>
        <p:txBody>
          <a:bodyPr>
            <a:spAutoFit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en-GB" dirty="0" err="1"/>
              <a:t>umělecký</a:t>
            </a:r>
            <a:r>
              <a:rPr lang="en-GB" dirty="0"/>
              <a:t> </a:t>
            </a:r>
            <a:r>
              <a:rPr lang="en-GB" dirty="0" err="1"/>
              <a:t>směr</a:t>
            </a:r>
            <a:r>
              <a:rPr lang="en-GB" dirty="0"/>
              <a:t> 12. </a:t>
            </a:r>
            <a:r>
              <a:rPr lang="en-GB" dirty="0" err="1"/>
              <a:t>až</a:t>
            </a:r>
            <a:r>
              <a:rPr lang="en-GB" dirty="0"/>
              <a:t> </a:t>
            </a:r>
            <a:r>
              <a:rPr lang="en-GB" dirty="0" smtClean="0"/>
              <a:t>1</a:t>
            </a:r>
            <a:r>
              <a:rPr lang="cs-CZ" dirty="0" smtClean="0"/>
              <a:t>5</a:t>
            </a:r>
            <a:r>
              <a:rPr lang="en-GB" dirty="0" smtClean="0"/>
              <a:t> </a:t>
            </a:r>
            <a:r>
              <a:rPr lang="en-GB" dirty="0" err="1" smtClean="0"/>
              <a:t>stol</a:t>
            </a:r>
            <a:r>
              <a:rPr lang="en-GB" dirty="0" smtClean="0"/>
              <a:t>.</a:t>
            </a:r>
            <a:endParaRPr lang="cs-CZ" dirty="0"/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 smtClean="0"/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Navazuje na sloh románský</a:t>
            </a:r>
          </a:p>
          <a:p>
            <a:pPr marL="0" indent="0"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en-GB" dirty="0"/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en-GB" dirty="0" err="1"/>
              <a:t>Název</a:t>
            </a:r>
            <a:r>
              <a:rPr lang="en-GB" dirty="0"/>
              <a:t> se </a:t>
            </a:r>
            <a:r>
              <a:rPr lang="en-GB" dirty="0" err="1"/>
              <a:t>vztahuje</a:t>
            </a:r>
            <a:r>
              <a:rPr lang="en-GB" dirty="0"/>
              <a:t> </a:t>
            </a:r>
            <a:r>
              <a:rPr lang="en-GB" dirty="0" err="1"/>
              <a:t>ke</a:t>
            </a:r>
            <a:r>
              <a:rPr lang="en-GB" dirty="0"/>
              <a:t> </a:t>
            </a:r>
            <a:r>
              <a:rPr lang="en-GB" dirty="0" err="1"/>
              <a:t>kmenu</a:t>
            </a:r>
            <a:r>
              <a:rPr lang="en-GB" dirty="0"/>
              <a:t> </a:t>
            </a:r>
            <a:r>
              <a:rPr lang="en-GB" dirty="0" err="1" smtClean="0"/>
              <a:t>Gótů</a:t>
            </a:r>
            <a:endParaRPr lang="cs-CZ" dirty="0" smtClean="0"/>
          </a:p>
          <a:p>
            <a:pPr marL="0" indent="0"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en-GB" dirty="0"/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en-GB" dirty="0" err="1"/>
              <a:t>Původně</a:t>
            </a:r>
            <a:r>
              <a:rPr lang="en-GB" dirty="0"/>
              <a:t> </a:t>
            </a:r>
            <a:r>
              <a:rPr lang="en-GB" dirty="0" err="1"/>
              <a:t>hanlivé</a:t>
            </a:r>
            <a:r>
              <a:rPr lang="en-GB" dirty="0"/>
              <a:t> </a:t>
            </a:r>
            <a:r>
              <a:rPr lang="en-GB" dirty="0" err="1"/>
              <a:t>označení</a:t>
            </a:r>
            <a:r>
              <a:rPr lang="en-GB" dirty="0"/>
              <a:t> pro </a:t>
            </a:r>
            <a:r>
              <a:rPr lang="en-GB" dirty="0" err="1"/>
              <a:t>něco</a:t>
            </a:r>
            <a:r>
              <a:rPr lang="en-GB" dirty="0"/>
              <a:t> </a:t>
            </a:r>
            <a:r>
              <a:rPr lang="en-GB" dirty="0" err="1"/>
              <a:t>cizího</a:t>
            </a:r>
            <a:r>
              <a:rPr lang="en-GB" dirty="0"/>
              <a:t> a </a:t>
            </a:r>
            <a:r>
              <a:rPr lang="en-GB" dirty="0" err="1"/>
              <a:t>primitivního</a:t>
            </a:r>
            <a:endParaRPr lang="en-GB" dirty="0"/>
          </a:p>
        </p:txBody>
      </p:sp>
      <p:sp>
        <p:nvSpPr>
          <p:cNvPr id="3073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755611"/>
            <a:ext cx="2160810" cy="809664"/>
          </a:xfrm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en-GB" dirty="0" err="1"/>
              <a:t>Gotika</a:t>
            </a: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755611"/>
            <a:ext cx="3600970" cy="809664"/>
          </a:xfrm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en-GB" dirty="0" err="1"/>
              <a:t>Architektura</a:t>
            </a:r>
            <a:r>
              <a:rPr lang="en-GB" dirty="0"/>
              <a:t> 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body" sz="half" idx="2"/>
          </p:nvPr>
        </p:nvSpPr>
        <p:spPr>
          <a:xfrm>
            <a:off x="5151438" y="1768475"/>
            <a:ext cx="4427537" cy="4989513"/>
          </a:xfrm>
          <a:ln/>
        </p:spPr>
        <p:txBody>
          <a:bodyPr>
            <a:spAutoFit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 dirty="0" err="1"/>
              <a:t>Znaky</a:t>
            </a:r>
            <a:r>
              <a:rPr lang="en-GB" dirty="0"/>
              <a:t>:</a:t>
            </a:r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 dirty="0" err="1"/>
              <a:t>Vertikalismus</a:t>
            </a:r>
            <a:r>
              <a:rPr lang="en-GB" dirty="0">
                <a:cs typeface="Arial" charset="0"/>
              </a:rPr>
              <a:t> </a:t>
            </a:r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 dirty="0" err="1">
                <a:cs typeface="Arial" charset="0"/>
              </a:rPr>
              <a:t>Lomený</a:t>
            </a:r>
            <a:r>
              <a:rPr lang="en-GB" dirty="0">
                <a:cs typeface="Arial" charset="0"/>
              </a:rPr>
              <a:t> </a:t>
            </a:r>
            <a:r>
              <a:rPr lang="en-GB" dirty="0" err="1">
                <a:cs typeface="Arial" charset="0"/>
              </a:rPr>
              <a:t>oblouk</a:t>
            </a:r>
            <a:endParaRPr lang="en-GB" dirty="0">
              <a:cs typeface="Arial" charset="0"/>
            </a:endParaRPr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 dirty="0" err="1">
                <a:cs typeface="Arial" charset="0"/>
              </a:rPr>
              <a:t>Vnější</a:t>
            </a:r>
            <a:r>
              <a:rPr lang="en-GB" dirty="0">
                <a:cs typeface="Arial" charset="0"/>
              </a:rPr>
              <a:t> </a:t>
            </a:r>
            <a:r>
              <a:rPr lang="en-GB" dirty="0" err="1">
                <a:cs typeface="Arial" charset="0"/>
              </a:rPr>
              <a:t>opěrný</a:t>
            </a:r>
            <a:r>
              <a:rPr lang="en-GB" dirty="0">
                <a:cs typeface="Arial" charset="0"/>
              </a:rPr>
              <a:t> </a:t>
            </a:r>
            <a:r>
              <a:rPr lang="en-GB" dirty="0" err="1">
                <a:cs typeface="Arial" charset="0"/>
              </a:rPr>
              <a:t>systém</a:t>
            </a:r>
            <a:r>
              <a:rPr lang="en-GB" dirty="0">
                <a:cs typeface="Arial" charset="0"/>
              </a:rPr>
              <a:t> – </a:t>
            </a:r>
            <a:r>
              <a:rPr lang="en-GB" dirty="0" err="1">
                <a:cs typeface="Arial" charset="0"/>
              </a:rPr>
              <a:t>opěrné</a:t>
            </a:r>
            <a:r>
              <a:rPr lang="en-GB" dirty="0">
                <a:cs typeface="Arial" charset="0"/>
              </a:rPr>
              <a:t> </a:t>
            </a:r>
            <a:r>
              <a:rPr lang="en-GB" dirty="0" err="1">
                <a:cs typeface="Arial" charset="0"/>
              </a:rPr>
              <a:t>oblouky</a:t>
            </a:r>
            <a:r>
              <a:rPr lang="en-GB" dirty="0">
                <a:cs typeface="Arial" charset="0"/>
              </a:rPr>
              <a:t> a </a:t>
            </a:r>
            <a:r>
              <a:rPr lang="en-GB" dirty="0" err="1">
                <a:cs typeface="Arial" charset="0"/>
              </a:rPr>
              <a:t>pilíře</a:t>
            </a:r>
            <a:endParaRPr lang="en-GB" dirty="0">
              <a:cs typeface="Arial" charset="0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00" y="1979637"/>
            <a:ext cx="4679950" cy="4860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24088" y="6865814"/>
            <a:ext cx="3236784" cy="34996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Kostel svatého Jakuba v Brně</a:t>
            </a: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2562" cy="1263650"/>
          </a:xfrm>
          <a:ln/>
        </p:spPr>
        <p:txBody>
          <a:bodyPr>
            <a:spAutoFit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en-GB"/>
              <a:t>   </a:t>
            </a:r>
            <a:br>
              <a:rPr lang="en-GB"/>
            </a:br>
            <a:endParaRPr lang="en-GB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clipArt" sz="half" idx="1"/>
          </p:nvPr>
        </p:nvSpPr>
        <p:spPr>
          <a:xfrm>
            <a:off x="503238" y="1768475"/>
            <a:ext cx="4427537" cy="4989513"/>
          </a:xfrm>
        </p:spPr>
      </p:sp>
      <p:sp>
        <p:nvSpPr>
          <p:cNvPr id="5123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5151438" y="1768475"/>
            <a:ext cx="4427537" cy="4989513"/>
          </a:xfrm>
          <a:ln/>
        </p:spPr>
        <p:txBody>
          <a:bodyPr>
            <a:spAutoFit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/>
              <a:t>Vnitřní opěrný systém – klenební žebra, pilíře</a:t>
            </a: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363" y="1619250"/>
            <a:ext cx="4679950" cy="5062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2562" cy="1263650"/>
          </a:xfrm>
          <a:ln/>
        </p:spPr>
        <p:txBody>
          <a:bodyPr>
            <a:spAutoFit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en-GB"/>
              <a:t>   </a:t>
            </a:r>
            <a:br>
              <a:rPr lang="en-GB"/>
            </a:br>
            <a:endParaRPr lang="en-GB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clipArt" sz="half" idx="1"/>
          </p:nvPr>
        </p:nvSpPr>
        <p:spPr>
          <a:xfrm>
            <a:off x="503238" y="1768475"/>
            <a:ext cx="4427537" cy="4989513"/>
          </a:xfrm>
        </p:spPr>
      </p:sp>
      <p:sp>
        <p:nvSpPr>
          <p:cNvPr id="6147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5151438" y="1768475"/>
            <a:ext cx="4427537" cy="4989513"/>
          </a:xfrm>
          <a:ln/>
        </p:spPr>
        <p:txBody>
          <a:bodyPr>
            <a:spAutoFit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/>
              <a:t>Rozety </a:t>
            </a:r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/>
              <a:t>Chrliče </a:t>
            </a:r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/>
              <a:t>Ornamenty na fasádě</a:t>
            </a:r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/>
              <a:t>Fiály </a:t>
            </a: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038" y="1800225"/>
            <a:ext cx="4432300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755611"/>
            <a:ext cx="7201370" cy="809664"/>
          </a:xfrm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en-GB" dirty="0"/>
              <a:t> </a:t>
            </a:r>
            <a:r>
              <a:rPr lang="en-GB" dirty="0" err="1"/>
              <a:t>Nejznámější</a:t>
            </a:r>
            <a:r>
              <a:rPr lang="en-GB" dirty="0"/>
              <a:t> </a:t>
            </a:r>
            <a:r>
              <a:rPr lang="en-GB" dirty="0" err="1"/>
              <a:t>gotické</a:t>
            </a:r>
            <a:r>
              <a:rPr lang="en-GB" dirty="0"/>
              <a:t> </a:t>
            </a:r>
            <a:r>
              <a:rPr lang="en-GB" dirty="0" err="1"/>
              <a:t>stavby</a:t>
            </a:r>
            <a:r>
              <a:rPr lang="en-GB" dirty="0"/>
              <a:t>    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5151438" y="1768475"/>
            <a:ext cx="4427537" cy="4989513"/>
          </a:xfrm>
          <a:ln/>
        </p:spPr>
        <p:txBody>
          <a:bodyPr>
            <a:spAutoFit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/>
              <a:t>Katedrála Notre Dame v Paříži</a:t>
            </a: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208" y="1907629"/>
            <a:ext cx="4103885" cy="4893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2562" cy="1263650"/>
          </a:xfrm>
          <a:ln/>
        </p:spPr>
        <p:txBody>
          <a:bodyPr>
            <a:spAutoFit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en-GB"/>
              <a:t>   </a:t>
            </a:r>
            <a:br>
              <a:rPr lang="en-GB"/>
            </a:br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lipArt" sz="half" idx="1"/>
          </p:nvPr>
        </p:nvSpPr>
        <p:spPr>
          <a:xfrm>
            <a:off x="503238" y="1768475"/>
            <a:ext cx="4427537" cy="4989513"/>
          </a:xfrm>
        </p:spPr>
      </p:sp>
      <p:sp>
        <p:nvSpPr>
          <p:cNvPr id="8195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5151438" y="1768475"/>
            <a:ext cx="4427537" cy="4989513"/>
          </a:xfrm>
          <a:ln/>
        </p:spPr>
        <p:txBody>
          <a:bodyPr>
            <a:spAutoFit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/>
              <a:t>Notre Dame v Remeši</a:t>
            </a:r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675" y="1439863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2562" cy="1263650"/>
          </a:xfrm>
          <a:ln/>
        </p:spPr>
        <p:txBody>
          <a:bodyPr>
            <a:spAutoFit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en-GB"/>
              <a:t>   </a:t>
            </a:r>
            <a:br>
              <a:rPr lang="en-GB"/>
            </a:br>
            <a:endParaRPr lang="en-GB"/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clipArt" sz="half" idx="1"/>
          </p:nvPr>
        </p:nvSpPr>
        <p:spPr>
          <a:xfrm>
            <a:off x="503238" y="1768475"/>
            <a:ext cx="4427537" cy="4989513"/>
          </a:xfrm>
        </p:spPr>
      </p:sp>
      <p:sp>
        <p:nvSpPr>
          <p:cNvPr id="9219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5151438" y="1768475"/>
            <a:ext cx="4427537" cy="4989513"/>
          </a:xfrm>
          <a:ln/>
        </p:spPr>
        <p:txBody>
          <a:bodyPr>
            <a:spAutoFit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/>
              <a:t>Katedrála v Chartres</a:t>
            </a: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675" y="1665288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idx="1"/>
          </p:nvPr>
        </p:nvSpPr>
        <p:spPr>
          <a:xfrm>
            <a:off x="503238" y="1768475"/>
            <a:ext cx="9072562" cy="4836408"/>
          </a:xfrm>
          <a:ln/>
        </p:spPr>
        <p:txBody>
          <a:bodyPr>
            <a:spAutoFit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en-GB" dirty="0" err="1"/>
              <a:t>Vertikalita</a:t>
            </a:r>
            <a:r>
              <a:rPr lang="en-GB" dirty="0"/>
              <a:t> – </a:t>
            </a:r>
            <a:r>
              <a:rPr lang="en-GB" dirty="0" err="1"/>
              <a:t>zejména</a:t>
            </a:r>
            <a:r>
              <a:rPr lang="en-GB" dirty="0"/>
              <a:t> v </a:t>
            </a:r>
            <a:r>
              <a:rPr lang="en-GB" dirty="0" err="1"/>
              <a:t>zobrazení</a:t>
            </a:r>
            <a:r>
              <a:rPr lang="en-GB" dirty="0"/>
              <a:t> </a:t>
            </a:r>
            <a:r>
              <a:rPr lang="en-GB" dirty="0" err="1" smtClean="0"/>
              <a:t>draperie</a:t>
            </a:r>
            <a:endParaRPr lang="cs-CZ" dirty="0" smtClean="0"/>
          </a:p>
          <a:p>
            <a:pPr marL="0" indent="0"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en-GB" dirty="0"/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en-GB" dirty="0" err="1"/>
              <a:t>Sochy</a:t>
            </a:r>
            <a:r>
              <a:rPr lang="en-GB" dirty="0"/>
              <a:t> </a:t>
            </a:r>
            <a:r>
              <a:rPr lang="en-GB" dirty="0" err="1"/>
              <a:t>přilepeny</a:t>
            </a:r>
            <a:r>
              <a:rPr lang="en-GB" dirty="0"/>
              <a:t> </a:t>
            </a:r>
            <a:r>
              <a:rPr lang="en-GB" dirty="0" err="1"/>
              <a:t>přímo</a:t>
            </a:r>
            <a:r>
              <a:rPr lang="en-GB" dirty="0"/>
              <a:t> </a:t>
            </a:r>
            <a:r>
              <a:rPr lang="en-GB" dirty="0" err="1"/>
              <a:t>ke</a:t>
            </a:r>
            <a:r>
              <a:rPr lang="en-GB" dirty="0"/>
              <a:t> </a:t>
            </a:r>
            <a:r>
              <a:rPr lang="en-GB" dirty="0" err="1" smtClean="0"/>
              <a:t>zdi</a:t>
            </a:r>
            <a:endParaRPr lang="cs-CZ" dirty="0" smtClean="0"/>
          </a:p>
          <a:p>
            <a:pPr marL="0" indent="0"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en-GB" dirty="0"/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en-GB" dirty="0" err="1"/>
              <a:t>Zpodobnění</a:t>
            </a:r>
            <a:r>
              <a:rPr lang="en-GB" dirty="0"/>
              <a:t> </a:t>
            </a:r>
            <a:r>
              <a:rPr lang="en-GB" dirty="0" err="1"/>
              <a:t>Panny</a:t>
            </a:r>
            <a:r>
              <a:rPr lang="en-GB" dirty="0"/>
              <a:t> Marie – </a:t>
            </a:r>
            <a:r>
              <a:rPr lang="en-GB" dirty="0" err="1"/>
              <a:t>madonna</a:t>
            </a:r>
            <a:r>
              <a:rPr lang="en-GB" dirty="0"/>
              <a:t>, </a:t>
            </a:r>
            <a:r>
              <a:rPr lang="en-GB" dirty="0" smtClean="0"/>
              <a:t>pieta</a:t>
            </a:r>
            <a:endParaRPr lang="cs-CZ" dirty="0" smtClean="0"/>
          </a:p>
          <a:p>
            <a:pPr marL="0" indent="0"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en-GB" dirty="0"/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en-GB" dirty="0" err="1"/>
              <a:t>Zpodobení</a:t>
            </a:r>
            <a:r>
              <a:rPr lang="en-GB" dirty="0"/>
              <a:t> </a:t>
            </a:r>
            <a:r>
              <a:rPr lang="en-GB" dirty="0" err="1" smtClean="0"/>
              <a:t>krucifixu</a:t>
            </a:r>
            <a:endParaRPr lang="cs-CZ" dirty="0" smtClean="0"/>
          </a:p>
          <a:p>
            <a:pPr marL="0" indent="0"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en-GB" dirty="0"/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en-GB" dirty="0" err="1"/>
              <a:t>Materiál</a:t>
            </a:r>
            <a:r>
              <a:rPr lang="en-GB" dirty="0"/>
              <a:t> – </a:t>
            </a:r>
            <a:r>
              <a:rPr lang="en-GB" dirty="0" err="1"/>
              <a:t>kámen</a:t>
            </a:r>
            <a:r>
              <a:rPr lang="en-GB" dirty="0"/>
              <a:t>, </a:t>
            </a:r>
            <a:r>
              <a:rPr lang="en-GB" dirty="0" err="1"/>
              <a:t>lipové</a:t>
            </a:r>
            <a:r>
              <a:rPr lang="en-GB" dirty="0"/>
              <a:t> </a:t>
            </a:r>
            <a:r>
              <a:rPr lang="en-GB" dirty="0" err="1"/>
              <a:t>dřevo</a:t>
            </a:r>
            <a:endParaRPr lang="en-GB" dirty="0"/>
          </a:p>
        </p:txBody>
      </p:sp>
      <p:sp>
        <p:nvSpPr>
          <p:cNvPr id="10241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755611"/>
            <a:ext cx="3312938" cy="809664"/>
          </a:xfrm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en-GB" dirty="0" err="1"/>
              <a:t>Sochařství</a:t>
            </a: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755611"/>
            <a:ext cx="2664866" cy="809664"/>
          </a:xfrm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en-GB" dirty="0" err="1"/>
              <a:t>Malířství</a:t>
            </a:r>
            <a:endParaRPr lang="en-GB" dirty="0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503238" y="1768475"/>
            <a:ext cx="4427537" cy="4477335"/>
          </a:xfrm>
          <a:ln/>
        </p:spPr>
        <p:txBody>
          <a:bodyPr>
            <a:spAutoFit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 dirty="0" err="1"/>
              <a:t>Náboženská</a:t>
            </a:r>
            <a:r>
              <a:rPr lang="en-GB" dirty="0"/>
              <a:t> </a:t>
            </a:r>
            <a:r>
              <a:rPr lang="en-GB" dirty="0" err="1"/>
              <a:t>tematika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výjevy</a:t>
            </a:r>
            <a:r>
              <a:rPr lang="en-GB" dirty="0"/>
              <a:t> z </a:t>
            </a:r>
            <a:r>
              <a:rPr lang="en-GB" dirty="0" err="1"/>
              <a:t>běžného</a:t>
            </a:r>
            <a:r>
              <a:rPr lang="en-GB" dirty="0"/>
              <a:t> </a:t>
            </a:r>
            <a:r>
              <a:rPr lang="en-GB" dirty="0" err="1" smtClean="0"/>
              <a:t>života</a:t>
            </a:r>
            <a:endParaRPr lang="cs-CZ" dirty="0" smtClean="0"/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endParaRPr lang="en-GB" dirty="0"/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 dirty="0" err="1"/>
              <a:t>Často</a:t>
            </a:r>
            <a:r>
              <a:rPr lang="en-GB" dirty="0"/>
              <a:t> </a:t>
            </a:r>
            <a:r>
              <a:rPr lang="en-GB" dirty="0" err="1"/>
              <a:t>zobrazováni</a:t>
            </a:r>
            <a:r>
              <a:rPr lang="en-GB" dirty="0"/>
              <a:t> </a:t>
            </a:r>
            <a:r>
              <a:rPr lang="en-GB" dirty="0" err="1"/>
              <a:t>zadavatelé</a:t>
            </a:r>
            <a:r>
              <a:rPr lang="en-GB" dirty="0"/>
              <a:t> </a:t>
            </a:r>
            <a:r>
              <a:rPr lang="en-GB" dirty="0" err="1"/>
              <a:t>zakázek</a:t>
            </a:r>
            <a:r>
              <a:rPr lang="en-GB" dirty="0"/>
              <a:t> – </a:t>
            </a:r>
            <a:r>
              <a:rPr lang="en-GB" dirty="0" err="1" smtClean="0"/>
              <a:t>donátoři</a:t>
            </a:r>
            <a:endParaRPr lang="cs-CZ" dirty="0" smtClean="0"/>
          </a:p>
          <a:p>
            <a:pPr marL="0" indent="0"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endParaRPr lang="en-GB" dirty="0"/>
          </a:p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en-GB" dirty="0" err="1"/>
              <a:t>Nejčastěší</a:t>
            </a:r>
            <a:r>
              <a:rPr lang="en-GB" dirty="0"/>
              <a:t> </a:t>
            </a:r>
            <a:r>
              <a:rPr lang="en-GB" dirty="0" err="1"/>
              <a:t>obrazy</a:t>
            </a:r>
            <a:r>
              <a:rPr lang="en-GB" dirty="0"/>
              <a:t> – </a:t>
            </a:r>
            <a:r>
              <a:rPr lang="en-GB" dirty="0" err="1"/>
              <a:t>deskové</a:t>
            </a:r>
            <a:r>
              <a:rPr lang="en-GB" dirty="0"/>
              <a:t> </a:t>
            </a:r>
            <a:r>
              <a:rPr lang="en-GB" dirty="0" err="1"/>
              <a:t>obrazy</a:t>
            </a:r>
            <a:r>
              <a:rPr lang="en-GB" dirty="0"/>
              <a:t>, </a:t>
            </a:r>
            <a:r>
              <a:rPr lang="en-GB" dirty="0" err="1"/>
              <a:t>fresky</a:t>
            </a:r>
            <a:endParaRPr lang="en-GB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151438" y="1768475"/>
            <a:ext cx="4427537" cy="4989513"/>
          </a:xfrm>
        </p:spPr>
        <p:txBody>
          <a:bodyPr/>
          <a:lstStyle/>
          <a:p>
            <a:pPr marL="342900" indent="-3429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100000"/>
              <a:buFont typeface="Times New Roman" pitchFamily="16" charset="0"/>
              <a:buChar char="•"/>
            </a:pPr>
            <a:endParaRPr lang="cs-CZ">
              <a:latin typeface="Times New Roman" pitchFamily="16" charset="0"/>
            </a:endParaRP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1800225"/>
            <a:ext cx="5040312" cy="4860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47724"/>
            <a:ext cx="9072562" cy="1517551"/>
          </a:xfrm>
          <a:ln/>
        </p:spPr>
        <p:txBody>
          <a:bodyPr>
            <a:spAutoFit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013" y="1619250"/>
            <a:ext cx="9059862" cy="5761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37890" y="539477"/>
            <a:ext cx="3873054" cy="72205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+mj-lt"/>
              </a:rPr>
              <a:t>Jan van </a:t>
            </a:r>
            <a:r>
              <a:rPr lang="cs-CZ" sz="4400" dirty="0" err="1" smtClean="0">
                <a:latin typeface="+mj-lt"/>
              </a:rPr>
              <a:t>Eyck</a:t>
            </a:r>
            <a:endParaRPr lang="cs-CZ" sz="4400" dirty="0"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 rot="772698">
            <a:off x="6723953" y="1146050"/>
            <a:ext cx="2259016" cy="49308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+mj-lt"/>
              </a:rPr>
              <a:t>Gentský oltář</a:t>
            </a:r>
            <a:endParaRPr lang="cs-CZ" sz="2800" dirty="0">
              <a:latin typeface="+mj-lt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idx="1"/>
          </p:nvPr>
        </p:nvSpPr>
        <p:spPr>
          <a:xfrm>
            <a:off x="503238" y="1768475"/>
            <a:ext cx="9072562" cy="4989513"/>
          </a:xfrm>
        </p:spPr>
        <p:txBody>
          <a:bodyPr/>
          <a:lstStyle/>
          <a:p>
            <a:pPr marL="342900" indent="-34290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100000"/>
              <a:buFont typeface="Times New Roman" pitchFamily="16" charset="0"/>
              <a:buChar char="•"/>
            </a:pPr>
            <a:endParaRPr lang="cs-CZ">
              <a:latin typeface="Times New Roman" pitchFamily="16" charset="0"/>
            </a:endParaRPr>
          </a:p>
        </p:txBody>
      </p:sp>
      <p:sp>
        <p:nvSpPr>
          <p:cNvPr id="13313" name="Rectangle 1"/>
          <p:cNvSpPr>
            <a:spLocks noGrp="1" noChangeArrowheads="1"/>
          </p:cNvSpPr>
          <p:nvPr>
            <p:ph type="title"/>
          </p:nvPr>
        </p:nvSpPr>
        <p:spPr>
          <a:xfrm>
            <a:off x="510902" y="467469"/>
            <a:ext cx="5113138" cy="809664"/>
          </a:xfrm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en-GB" dirty="0"/>
              <a:t>Hieronymus Bosch</a:t>
            </a: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439863"/>
            <a:ext cx="9001125" cy="5761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03177" lvl="1" indent="0">
              <a:buNone/>
            </a:pPr>
            <a:r>
              <a:rPr lang="cs-CZ" dirty="0" smtClean="0"/>
              <a:t>	Tato prezentace je určena k výkladu o gotice ve výtvarném umění pro vzdělávací obor výtvarná výchova, popřípadě  jako doplňkový materiál pro vzdělávací obor dějepis.</a:t>
            </a:r>
          </a:p>
          <a:p>
            <a:pPr marL="403177" lvl="1" indent="0">
              <a:buNone/>
            </a:pPr>
            <a:r>
              <a:rPr lang="cs-CZ" dirty="0"/>
              <a:t>	</a:t>
            </a:r>
            <a:r>
              <a:rPr lang="cs-CZ" dirty="0" smtClean="0"/>
              <a:t>Žáci se seznámí se vznikem, hlavními rysy směru a s jeho projevy v architektuře, sochařství a malířství.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4031" y="683493"/>
            <a:ext cx="2808089" cy="828442"/>
          </a:xfrm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780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4031" y="1331564"/>
            <a:ext cx="9072563" cy="6048673"/>
          </a:xfrm>
        </p:spPr>
        <p:txBody>
          <a:bodyPr>
            <a:normAutofit fontScale="47500" lnSpcReduction="20000"/>
          </a:bodyPr>
          <a:lstStyle/>
          <a:p>
            <a:r>
              <a:rPr lang="cs-CZ" sz="3400" dirty="0"/>
              <a:t>PROKOP, Vladimír. &lt;i&gt;Kapitoly z Dějin výtvarného umění&lt;/i&gt;. vyd. 2. Sokolov: O.K. Soft, 2008. ISBN Brož. </a:t>
            </a:r>
            <a:endParaRPr lang="cs-CZ" sz="3400" dirty="0" smtClean="0"/>
          </a:p>
          <a:p>
            <a:r>
              <a:rPr lang="cs-CZ" sz="3400" dirty="0"/>
              <a:t>Kostel svatého Jakuba v Brně. In: &lt;i&gt;</a:t>
            </a:r>
            <a:r>
              <a:rPr lang="cs-CZ" sz="3400" dirty="0" err="1"/>
              <a:t>Wikipedia</a:t>
            </a:r>
            <a:r>
              <a:rPr lang="cs-CZ" sz="3400" dirty="0"/>
              <a:t>&lt;/i&gt;: &lt;i&gt;</a:t>
            </a:r>
            <a:r>
              <a:rPr lang="cs-CZ" sz="3400" dirty="0" err="1"/>
              <a:t>the</a:t>
            </a:r>
            <a:r>
              <a:rPr lang="cs-CZ" sz="3400" dirty="0"/>
              <a:t> free </a:t>
            </a:r>
            <a:r>
              <a:rPr lang="cs-CZ" sz="3400" dirty="0" err="1"/>
              <a:t>encyclopedia</a:t>
            </a:r>
            <a:r>
              <a:rPr lang="cs-CZ" sz="3400" dirty="0"/>
              <a:t>&lt;/i&gt; [online]. San Francisco (CA): </a:t>
            </a:r>
            <a:r>
              <a:rPr lang="cs-CZ" sz="3400" dirty="0" err="1"/>
              <a:t>Wikimedia</a:t>
            </a:r>
            <a:r>
              <a:rPr lang="cs-CZ" sz="3400" dirty="0"/>
              <a:t> </a:t>
            </a:r>
            <a:r>
              <a:rPr lang="cs-CZ" sz="3400" dirty="0" err="1"/>
              <a:t>Foundation</a:t>
            </a:r>
            <a:r>
              <a:rPr lang="cs-CZ" sz="3400" dirty="0"/>
              <a:t>, 2001- [cit. 2012-09-16]. Dostupné z: </a:t>
            </a:r>
            <a:r>
              <a:rPr lang="cs-CZ" sz="3400" dirty="0">
                <a:hlinkClick r:id="rId2"/>
              </a:rPr>
              <a:t>http://</a:t>
            </a:r>
            <a:r>
              <a:rPr lang="cs-CZ" sz="3400" dirty="0" smtClean="0">
                <a:hlinkClick r:id="rId2"/>
              </a:rPr>
              <a:t>cs.wikipedia.org/wiki/Soubor:SvJakub6.jpg</a:t>
            </a:r>
            <a:endParaRPr lang="cs-CZ" sz="3400" dirty="0" smtClean="0"/>
          </a:p>
          <a:p>
            <a:r>
              <a:rPr lang="cs-CZ" sz="3400" dirty="0"/>
              <a:t>Kaple svatého Jana. In: &lt;i&gt;</a:t>
            </a:r>
            <a:r>
              <a:rPr lang="cs-CZ" sz="3400" dirty="0" err="1"/>
              <a:t>Wikipedia</a:t>
            </a:r>
            <a:r>
              <a:rPr lang="cs-CZ" sz="3400" dirty="0"/>
              <a:t>&lt;/i&gt;: &lt;i&gt;</a:t>
            </a:r>
            <a:r>
              <a:rPr lang="cs-CZ" sz="3400" dirty="0" err="1"/>
              <a:t>the</a:t>
            </a:r>
            <a:r>
              <a:rPr lang="cs-CZ" sz="3400" dirty="0"/>
              <a:t> free </a:t>
            </a:r>
            <a:r>
              <a:rPr lang="cs-CZ" sz="3400" dirty="0" err="1"/>
              <a:t>encyclopedia</a:t>
            </a:r>
            <a:r>
              <a:rPr lang="cs-CZ" sz="3400" dirty="0"/>
              <a:t>&lt;/i&gt; [online]. San Francisco (CA): </a:t>
            </a:r>
            <a:r>
              <a:rPr lang="cs-CZ" sz="3400" dirty="0" err="1"/>
              <a:t>Wikimedia</a:t>
            </a:r>
            <a:r>
              <a:rPr lang="cs-CZ" sz="3400" dirty="0"/>
              <a:t> </a:t>
            </a:r>
            <a:r>
              <a:rPr lang="cs-CZ" sz="3400" dirty="0" err="1"/>
              <a:t>Foundation</a:t>
            </a:r>
            <a:r>
              <a:rPr lang="cs-CZ" sz="3400" dirty="0"/>
              <a:t>, 2001- [cit. 2012-09-16]. Dostupné z: </a:t>
            </a:r>
            <a:r>
              <a:rPr lang="cs-CZ" sz="3400" dirty="0">
                <a:hlinkClick r:id="rId3"/>
              </a:rPr>
              <a:t>http://</a:t>
            </a:r>
            <a:r>
              <a:rPr lang="cs-CZ" sz="3400" dirty="0" smtClean="0">
                <a:hlinkClick r:id="rId3"/>
              </a:rPr>
              <a:t>cs.wikipedia.org/wiki/Soubor:Kaple_svateho_Jana_Krtitele.jpg</a:t>
            </a:r>
            <a:endParaRPr lang="cs-CZ" sz="3400" dirty="0" smtClean="0"/>
          </a:p>
          <a:p>
            <a:r>
              <a:rPr lang="cs-CZ" sz="3400" dirty="0"/>
              <a:t>Kaple svatého Jana. In: &lt;i&gt;</a:t>
            </a:r>
            <a:r>
              <a:rPr lang="cs-CZ" sz="3400" dirty="0" err="1"/>
              <a:t>Wikipedia</a:t>
            </a:r>
            <a:r>
              <a:rPr lang="cs-CZ" sz="3400" dirty="0"/>
              <a:t>&lt;/i&gt;: &lt;i&gt;</a:t>
            </a:r>
            <a:r>
              <a:rPr lang="cs-CZ" sz="3400" dirty="0" err="1"/>
              <a:t>the</a:t>
            </a:r>
            <a:r>
              <a:rPr lang="cs-CZ" sz="3400" dirty="0"/>
              <a:t> free </a:t>
            </a:r>
            <a:r>
              <a:rPr lang="cs-CZ" sz="3400" dirty="0" err="1"/>
              <a:t>encyclopedia</a:t>
            </a:r>
            <a:r>
              <a:rPr lang="cs-CZ" sz="3400" dirty="0"/>
              <a:t>&lt;/i&gt; [online]. San Francisco (CA): </a:t>
            </a:r>
            <a:r>
              <a:rPr lang="cs-CZ" sz="3400" dirty="0" err="1"/>
              <a:t>Wikimedia</a:t>
            </a:r>
            <a:r>
              <a:rPr lang="cs-CZ" sz="3400" dirty="0"/>
              <a:t> </a:t>
            </a:r>
            <a:r>
              <a:rPr lang="cs-CZ" sz="3400" dirty="0" err="1"/>
              <a:t>Foundation</a:t>
            </a:r>
            <a:r>
              <a:rPr lang="cs-CZ" sz="3400" dirty="0"/>
              <a:t>, 2001- [cit. 2012-09-16]. Dostupné z: </a:t>
            </a:r>
            <a:r>
              <a:rPr lang="cs-CZ" sz="3400" dirty="0">
                <a:hlinkClick r:id="rId3"/>
              </a:rPr>
              <a:t>http://</a:t>
            </a:r>
            <a:r>
              <a:rPr lang="cs-CZ" sz="3400" dirty="0" smtClean="0">
                <a:hlinkClick r:id="rId3"/>
              </a:rPr>
              <a:t>cs.wikipedia.org/wiki/Soubor:Kaple_svateho_Jana_Krtitele.jpg</a:t>
            </a:r>
            <a:endParaRPr lang="cs-CZ" sz="3400" dirty="0" smtClean="0"/>
          </a:p>
          <a:p>
            <a:r>
              <a:rPr lang="cs-CZ" sz="3400" dirty="0"/>
              <a:t>Katedrála Notre Dame. In: &lt;i&gt;</a:t>
            </a:r>
            <a:r>
              <a:rPr lang="cs-CZ" sz="3400" dirty="0" err="1"/>
              <a:t>Wikipedia</a:t>
            </a:r>
            <a:r>
              <a:rPr lang="cs-CZ" sz="3400" dirty="0"/>
              <a:t>&lt;/i&gt;: &lt;i&gt;</a:t>
            </a:r>
            <a:r>
              <a:rPr lang="cs-CZ" sz="3400" dirty="0" err="1"/>
              <a:t>the</a:t>
            </a:r>
            <a:r>
              <a:rPr lang="cs-CZ" sz="3400" dirty="0"/>
              <a:t> free </a:t>
            </a:r>
            <a:r>
              <a:rPr lang="cs-CZ" sz="3400" dirty="0" err="1"/>
              <a:t>encyclopedia</a:t>
            </a:r>
            <a:r>
              <a:rPr lang="cs-CZ" sz="3400" dirty="0"/>
              <a:t>&lt;/i&gt; [online]. San Francisco (CA): </a:t>
            </a:r>
            <a:r>
              <a:rPr lang="cs-CZ" sz="3400" dirty="0" err="1"/>
              <a:t>Wikimedia</a:t>
            </a:r>
            <a:r>
              <a:rPr lang="cs-CZ" sz="3400" dirty="0"/>
              <a:t> </a:t>
            </a:r>
            <a:r>
              <a:rPr lang="cs-CZ" sz="3400" dirty="0" err="1"/>
              <a:t>Foundation</a:t>
            </a:r>
            <a:r>
              <a:rPr lang="cs-CZ" sz="3400" dirty="0"/>
              <a:t>, 2001- [cit. 2012-09-16]. Dostupné z: </a:t>
            </a:r>
            <a:r>
              <a:rPr lang="cs-CZ" sz="3400" dirty="0">
                <a:hlinkClick r:id="rId4"/>
              </a:rPr>
              <a:t>http://</a:t>
            </a:r>
            <a:r>
              <a:rPr lang="cs-CZ" sz="3400" dirty="0" smtClean="0">
                <a:hlinkClick r:id="rId4"/>
              </a:rPr>
              <a:t>cs.wikipedia.org/wiki/Soubor:Paris.notre.dame.750pix.jpg</a:t>
            </a:r>
            <a:endParaRPr lang="cs-CZ" sz="3400" dirty="0" smtClean="0"/>
          </a:p>
          <a:p>
            <a:r>
              <a:rPr lang="cs-CZ" sz="3400" dirty="0"/>
              <a:t>Katedrála Notre Dame v Remeši. In: &lt;i&gt;</a:t>
            </a:r>
            <a:r>
              <a:rPr lang="cs-CZ" sz="3400" dirty="0" err="1"/>
              <a:t>Wikipedia</a:t>
            </a:r>
            <a:r>
              <a:rPr lang="cs-CZ" sz="3400" dirty="0"/>
              <a:t>&lt;/i&gt;: &lt;i&gt;</a:t>
            </a:r>
            <a:r>
              <a:rPr lang="cs-CZ" sz="3400" dirty="0" err="1"/>
              <a:t>the</a:t>
            </a:r>
            <a:r>
              <a:rPr lang="cs-CZ" sz="3400" dirty="0"/>
              <a:t> free </a:t>
            </a:r>
            <a:r>
              <a:rPr lang="cs-CZ" sz="3400" dirty="0" err="1"/>
              <a:t>encyclopedia</a:t>
            </a:r>
            <a:r>
              <a:rPr lang="cs-CZ" sz="3400" dirty="0"/>
              <a:t>&lt;/i&gt; [online]. San Francisco (CA): </a:t>
            </a:r>
            <a:r>
              <a:rPr lang="cs-CZ" sz="3400" dirty="0" err="1"/>
              <a:t>Wikimedia</a:t>
            </a:r>
            <a:r>
              <a:rPr lang="cs-CZ" sz="3400" dirty="0"/>
              <a:t> </a:t>
            </a:r>
            <a:r>
              <a:rPr lang="cs-CZ" sz="3400" dirty="0" err="1"/>
              <a:t>Foundation</a:t>
            </a:r>
            <a:r>
              <a:rPr lang="cs-CZ" sz="3400" dirty="0"/>
              <a:t>, 2001- [cit. 2012-09-16]. Dostupné z: </a:t>
            </a:r>
            <a:r>
              <a:rPr lang="cs-CZ" sz="3400" dirty="0">
                <a:hlinkClick r:id="rId5"/>
              </a:rPr>
              <a:t>http://</a:t>
            </a:r>
            <a:r>
              <a:rPr lang="cs-CZ" sz="3400" dirty="0" smtClean="0">
                <a:hlinkClick r:id="rId5"/>
              </a:rPr>
              <a:t>cs.wikipedia.org/wiki/Soubor:Reims_Kathedrale.jpg</a:t>
            </a:r>
            <a:endParaRPr lang="cs-CZ" sz="3400" dirty="0" smtClean="0"/>
          </a:p>
          <a:p>
            <a:r>
              <a:rPr lang="cs-CZ" sz="3400" dirty="0"/>
              <a:t>Katedrála v </a:t>
            </a:r>
            <a:r>
              <a:rPr lang="cs-CZ" sz="3400" dirty="0" err="1"/>
              <a:t>Chartres</a:t>
            </a:r>
            <a:r>
              <a:rPr lang="cs-CZ" sz="3400" dirty="0"/>
              <a:t>. In: &lt;i&gt;</a:t>
            </a:r>
            <a:r>
              <a:rPr lang="cs-CZ" sz="3400" dirty="0" err="1"/>
              <a:t>Wikipedia</a:t>
            </a:r>
            <a:r>
              <a:rPr lang="cs-CZ" sz="3400" dirty="0"/>
              <a:t>&lt;/i&gt;: &lt;i&gt;</a:t>
            </a:r>
            <a:r>
              <a:rPr lang="cs-CZ" sz="3400" dirty="0" err="1"/>
              <a:t>the</a:t>
            </a:r>
            <a:r>
              <a:rPr lang="cs-CZ" sz="3400" dirty="0"/>
              <a:t> free </a:t>
            </a:r>
            <a:r>
              <a:rPr lang="cs-CZ" sz="3400" dirty="0" err="1"/>
              <a:t>encyclopedia</a:t>
            </a:r>
            <a:r>
              <a:rPr lang="cs-CZ" sz="3400" dirty="0"/>
              <a:t>&lt;/i&gt; [online]. San Francisco (CA): </a:t>
            </a:r>
            <a:r>
              <a:rPr lang="cs-CZ" sz="3400" dirty="0" err="1"/>
              <a:t>Wikimedia</a:t>
            </a:r>
            <a:r>
              <a:rPr lang="cs-CZ" sz="3400" dirty="0"/>
              <a:t> </a:t>
            </a:r>
            <a:r>
              <a:rPr lang="cs-CZ" sz="3400" dirty="0" err="1"/>
              <a:t>Foundation</a:t>
            </a:r>
            <a:r>
              <a:rPr lang="cs-CZ" sz="3400" dirty="0"/>
              <a:t>, 2001- [cit. 2012-09-16]. Dostupné z: </a:t>
            </a:r>
            <a:r>
              <a:rPr lang="cs-CZ" sz="3400" dirty="0">
                <a:hlinkClick r:id="rId6"/>
              </a:rPr>
              <a:t>http://</a:t>
            </a:r>
            <a:r>
              <a:rPr lang="cs-CZ" sz="3400" dirty="0" smtClean="0">
                <a:hlinkClick r:id="rId6"/>
              </a:rPr>
              <a:t>cs.wikipedia.org/wiki/Soubor:Chartres_1.jpg</a:t>
            </a:r>
            <a:endParaRPr lang="cs-CZ" sz="3400" dirty="0" smtClean="0"/>
          </a:p>
          <a:p>
            <a:r>
              <a:rPr lang="cs-CZ" sz="3400" dirty="0" smtClean="0"/>
              <a:t>Gentský </a:t>
            </a:r>
            <a:r>
              <a:rPr lang="cs-CZ" sz="3400" dirty="0"/>
              <a:t>oltář. In: &lt;i&gt;</a:t>
            </a:r>
            <a:r>
              <a:rPr lang="cs-CZ" sz="3400" dirty="0" err="1"/>
              <a:t>Wikipedia</a:t>
            </a:r>
            <a:r>
              <a:rPr lang="cs-CZ" sz="3400" dirty="0"/>
              <a:t>&lt;/i&gt;: &lt;i&gt;</a:t>
            </a:r>
            <a:r>
              <a:rPr lang="cs-CZ" sz="3400" dirty="0" err="1"/>
              <a:t>the</a:t>
            </a:r>
            <a:r>
              <a:rPr lang="cs-CZ" sz="3400" dirty="0"/>
              <a:t> free </a:t>
            </a:r>
            <a:r>
              <a:rPr lang="cs-CZ" sz="3400" dirty="0" err="1"/>
              <a:t>encyclopedia</a:t>
            </a:r>
            <a:r>
              <a:rPr lang="cs-CZ" sz="3400" dirty="0"/>
              <a:t>&lt;/i&gt; [online]. San Francisco (CA): </a:t>
            </a:r>
            <a:r>
              <a:rPr lang="cs-CZ" sz="3400" dirty="0" err="1"/>
              <a:t>Wikimedia</a:t>
            </a:r>
            <a:r>
              <a:rPr lang="cs-CZ" sz="3400" dirty="0"/>
              <a:t> </a:t>
            </a:r>
            <a:r>
              <a:rPr lang="cs-CZ" sz="3400" dirty="0" err="1"/>
              <a:t>Foundation</a:t>
            </a:r>
            <a:r>
              <a:rPr lang="cs-CZ" sz="3400" dirty="0"/>
              <a:t>, 2001- [cit. 2012-09-16]. Dostupné z: </a:t>
            </a:r>
            <a:r>
              <a:rPr lang="cs-CZ" sz="3400" dirty="0">
                <a:hlinkClick r:id="rId7"/>
              </a:rPr>
              <a:t>http://</a:t>
            </a:r>
            <a:r>
              <a:rPr lang="cs-CZ" sz="3400" dirty="0" smtClean="0">
                <a:hlinkClick r:id="rId7"/>
              </a:rPr>
              <a:t>cs.wikipedia.org/wiki/Soubor:Retable_de_l%27Agneau_mystique.jpg</a:t>
            </a:r>
            <a:endParaRPr lang="cs-CZ" sz="3400" dirty="0" smtClean="0"/>
          </a:p>
          <a:p>
            <a:r>
              <a:rPr lang="cs-CZ" sz="3400" dirty="0"/>
              <a:t>Nesení kříže. In: &lt;i&gt;</a:t>
            </a:r>
            <a:r>
              <a:rPr lang="cs-CZ" sz="3400" dirty="0" err="1"/>
              <a:t>Wikipedia</a:t>
            </a:r>
            <a:r>
              <a:rPr lang="cs-CZ" sz="3400" dirty="0"/>
              <a:t>&lt;/i&gt;: &lt;i&gt;</a:t>
            </a:r>
            <a:r>
              <a:rPr lang="cs-CZ" sz="3400" dirty="0" err="1"/>
              <a:t>the</a:t>
            </a:r>
            <a:r>
              <a:rPr lang="cs-CZ" sz="3400" dirty="0"/>
              <a:t> free </a:t>
            </a:r>
            <a:r>
              <a:rPr lang="cs-CZ" sz="3400" dirty="0" err="1"/>
              <a:t>encyclopedia</a:t>
            </a:r>
            <a:r>
              <a:rPr lang="cs-CZ" sz="3400" dirty="0"/>
              <a:t>&lt;/i&gt; [online]. San Francisco (CA): </a:t>
            </a:r>
            <a:r>
              <a:rPr lang="cs-CZ" sz="3400" dirty="0" err="1"/>
              <a:t>Wikimedia</a:t>
            </a:r>
            <a:r>
              <a:rPr lang="cs-CZ" sz="3400" dirty="0"/>
              <a:t> </a:t>
            </a:r>
            <a:r>
              <a:rPr lang="cs-CZ" sz="3400" dirty="0" err="1"/>
              <a:t>Foundation</a:t>
            </a:r>
            <a:r>
              <a:rPr lang="cs-CZ" sz="3400" dirty="0"/>
              <a:t>, 2001- [cit. 2012-09-16]. Dostupné z: </a:t>
            </a:r>
            <a:r>
              <a:rPr lang="cs-CZ" sz="3400" dirty="0">
                <a:hlinkClick r:id="rId8"/>
              </a:rPr>
              <a:t>http://</a:t>
            </a:r>
            <a:r>
              <a:rPr lang="cs-CZ" sz="3400" dirty="0" smtClean="0">
                <a:hlinkClick r:id="rId8"/>
              </a:rPr>
              <a:t>cs.wikipedia.org/wiki/Soubor:Hieronymus_Bosch_055.jpg</a:t>
            </a:r>
            <a:endParaRPr lang="cs-CZ" sz="3400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3808" y="323453"/>
            <a:ext cx="3858419" cy="972458"/>
          </a:xfrm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51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5016386"/>
              </p:ext>
            </p:extLst>
          </p:nvPr>
        </p:nvGraphicFramePr>
        <p:xfrm>
          <a:off x="1680104" y="1539698"/>
          <a:ext cx="6720418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0209"/>
                <a:gridCol w="3360209"/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Identifikační</a:t>
                      </a:r>
                      <a:r>
                        <a:rPr lang="cs-CZ" baseline="0" dirty="0" smtClean="0"/>
                        <a:t> tabulka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r>
                        <a:rPr lang="cs-CZ" baseline="0" dirty="0" smtClean="0"/>
                        <a:t> Alena </a:t>
                      </a:r>
                      <a:r>
                        <a:rPr lang="cs-CZ" baseline="0" dirty="0" err="1" smtClean="0"/>
                        <a:t>Pavolková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r>
                        <a:rPr lang="cs-CZ" smtClean="0"/>
                        <a:t>: 26.9</a:t>
                      </a:r>
                      <a:r>
                        <a:rPr lang="cs-CZ" dirty="0" smtClean="0"/>
                        <a:t>.</a:t>
                      </a:r>
                      <a:r>
                        <a:rPr lang="cs-CZ" baseline="0" dirty="0" smtClean="0"/>
                        <a:t> 2011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dne: 30.9. 2011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</a:t>
                      </a:r>
                      <a:r>
                        <a:rPr lang="cs-CZ" smtClean="0"/>
                        <a:t>třídě: 7.A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Vzdělávací oblast: Umění a kultura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Vzdělávací obor: Výtvarná</a:t>
                      </a:r>
                      <a:r>
                        <a:rPr lang="cs-CZ" baseline="0" dirty="0" smtClean="0"/>
                        <a:t> výchova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Tematická</a:t>
                      </a:r>
                      <a:r>
                        <a:rPr lang="cs-CZ" baseline="0" dirty="0" smtClean="0"/>
                        <a:t> oblast: Dějiny výtvarného umění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Téma: Gotika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Klíčová slova: Gotika, vertikalismus, Vnější a vnitřní</a:t>
                      </a:r>
                      <a:r>
                        <a:rPr lang="cs-CZ" baseline="0" dirty="0" smtClean="0"/>
                        <a:t> opěrný systém, Jan van </a:t>
                      </a:r>
                      <a:r>
                        <a:rPr lang="cs-CZ" baseline="0" dirty="0" err="1" smtClean="0"/>
                        <a:t>Eyck</a:t>
                      </a:r>
                      <a:r>
                        <a:rPr lang="cs-CZ" baseline="0" dirty="0" smtClean="0"/>
                        <a:t>, Hieronymus Bosch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9953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35</TotalTime>
  <Words>589</Words>
  <Application>Microsoft Office PowerPoint</Application>
  <PresentationFormat>Vlastní</PresentationFormat>
  <Paragraphs>96</Paragraphs>
  <Slides>15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Papír</vt:lpstr>
      <vt:lpstr>Gotika</vt:lpstr>
      <vt:lpstr>Gotika</vt:lpstr>
      <vt:lpstr>Architektura </vt:lpstr>
      <vt:lpstr>    </vt:lpstr>
      <vt:lpstr>    </vt:lpstr>
      <vt:lpstr> Nejznámější gotické stavby     </vt:lpstr>
      <vt:lpstr>    </vt:lpstr>
      <vt:lpstr>    </vt:lpstr>
      <vt:lpstr>Sochařství</vt:lpstr>
      <vt:lpstr>Malířství</vt:lpstr>
      <vt:lpstr> </vt:lpstr>
      <vt:lpstr>Hieronymus Bosch</vt:lpstr>
      <vt:lpstr>Anotace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Gotika</dc:title>
  <dc:creator>Alena Pavolková</dc:creator>
  <cp:lastModifiedBy>Alena Pavolková</cp:lastModifiedBy>
  <cp:revision>9</cp:revision>
  <dcterms:created xsi:type="dcterms:W3CDTF">2012-09-16T20:03:50Z</dcterms:created>
  <dcterms:modified xsi:type="dcterms:W3CDTF">2012-09-20T10:37:00Z</dcterms:modified>
</cp:coreProperties>
</file>