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1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9A650819-D905-4529-B210-CE326ABF43A6}" type="datetimeFigureOut">
              <a:rPr lang="cs-CZ" smtClean="0"/>
              <a:pPr/>
              <a:t>20.9.2012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C69659B-6CA2-439B-968E-6C228771FD0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Charles_Bridge_St_Luitgard's_dream.jpg" TargetMode="External"/><Relationship Id="rId2" Type="http://schemas.openxmlformats.org/officeDocument/2006/relationships/hyperlink" Target="http://cs.wikipedia.org/wiki/Soubor:Praha_Staromestske_namesti_Mikulas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The_Three_Graces,_by_Peter_Paul_Rubens,_from_Prado_in_Google_Earth.jp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933056"/>
            <a:ext cx="6553200" cy="1656184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Název školy: ZŠ Karla Klíče v Hostinném</a:t>
            </a:r>
          </a:p>
          <a:p>
            <a:pPr algn="l"/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Autor: Alena </a:t>
            </a:r>
            <a:r>
              <a:rPr lang="cs-CZ" dirty="0" err="1">
                <a:solidFill>
                  <a:schemeClr val="accent1">
                    <a:lumMod val="50000"/>
                  </a:schemeClr>
                </a:solidFill>
              </a:rPr>
              <a:t>Pavolková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Název</a:t>
            </a:r>
            <a:r>
              <a:rPr lang="cs-CZ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cs-CZ" smtClean="0">
                <a:solidFill>
                  <a:schemeClr val="accent1">
                    <a:lumMod val="50000"/>
                  </a:schemeClr>
                </a:solidFill>
              </a:rPr>
              <a:t>VY_32_INOVACE_08_B_10_BAroko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Téma: Dějiny výtvarného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umění</a:t>
            </a:r>
          </a:p>
          <a:p>
            <a:pPr algn="l"/>
            <a:r>
              <a:rPr lang="cs-CZ" dirty="0">
                <a:solidFill>
                  <a:schemeClr val="accent1">
                    <a:lumMod val="50000"/>
                  </a:schemeClr>
                </a:solidFill>
              </a:rPr>
              <a:t>Číslo projektu: CZ.1.07/1.4.00/21.21.2131</a:t>
            </a:r>
          </a:p>
          <a:p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dirty="0"/>
              <a:t>Číslo projektu: CZ.1.07/1.4.00/21.21.2131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3212977"/>
            <a:ext cx="6629400" cy="648072"/>
          </a:xfrm>
        </p:spPr>
        <p:txBody>
          <a:bodyPr/>
          <a:lstStyle/>
          <a:p>
            <a:r>
              <a:rPr lang="cs-CZ" dirty="0" smtClean="0"/>
              <a:t>Baroko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45223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4678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umělecko</a:t>
            </a:r>
            <a:r>
              <a:rPr lang="cs-CZ" dirty="0"/>
              <a:t>-</a:t>
            </a:r>
            <a:r>
              <a:rPr lang="cs-CZ" dirty="0" smtClean="0"/>
              <a:t>kulturní směr 17. a 1. pol. 18. stol. </a:t>
            </a:r>
          </a:p>
          <a:p>
            <a:endParaRPr lang="cs-CZ" dirty="0"/>
          </a:p>
          <a:p>
            <a:r>
              <a:rPr lang="cs-CZ" dirty="0" smtClean="0"/>
              <a:t>Vznikl v Itálii a rozšířil se dále do celé Evropy</a:t>
            </a:r>
          </a:p>
          <a:p>
            <a:pPr marL="114300" indent="0">
              <a:buNone/>
            </a:pPr>
            <a:endParaRPr lang="cs-CZ" dirty="0" smtClean="0"/>
          </a:p>
          <a:p>
            <a:r>
              <a:rPr lang="cs-CZ" dirty="0" smtClean="0"/>
              <a:t>Název vznikl ze španělského pojmenování perly nepravidelného tvaru, </a:t>
            </a:r>
            <a:r>
              <a:rPr lang="cs-CZ" i="1" dirty="0" err="1" smtClean="0"/>
              <a:t>pérola</a:t>
            </a:r>
            <a:r>
              <a:rPr lang="cs-CZ" i="1" dirty="0" smtClean="0"/>
              <a:t> </a:t>
            </a:r>
            <a:r>
              <a:rPr lang="cs-CZ" i="1" dirty="0" err="1" smtClean="0"/>
              <a:t>barocca</a:t>
            </a:r>
            <a:r>
              <a:rPr lang="cs-CZ" i="1" dirty="0" smtClean="0"/>
              <a:t> </a:t>
            </a:r>
          </a:p>
          <a:p>
            <a:endParaRPr lang="cs-CZ" i="1" dirty="0"/>
          </a:p>
          <a:p>
            <a:r>
              <a:rPr lang="cs-CZ" dirty="0" smtClean="0"/>
              <a:t>Pojmenování bylo původně hanlivé jako vše nabubřelé, nesprávné a směšné</a:t>
            </a:r>
          </a:p>
          <a:p>
            <a:pPr marL="114300" indent="0">
              <a:buNone/>
            </a:pPr>
            <a:endParaRPr lang="cs-CZ" i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29898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rysy baroka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Stírání hranic mezi architekturou, plastikou a malbou – vzniká jednota umění</a:t>
            </a:r>
          </a:p>
          <a:p>
            <a:pPr marL="114300" indent="0">
              <a:buNone/>
            </a:pP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ymetrie – vyklenuté, vyduté zaoblení</a:t>
            </a:r>
          </a:p>
          <a:p>
            <a:endParaRPr lang="cs-CZ" dirty="0" smtClean="0"/>
          </a:p>
          <a:p>
            <a:r>
              <a:rPr lang="cs-CZ" dirty="0" smtClean="0"/>
              <a:t>Nadsazené proporce – kypré tvary, „buclatí andělíčci“</a:t>
            </a:r>
          </a:p>
          <a:p>
            <a:endParaRPr lang="cs-CZ" dirty="0" smtClean="0"/>
          </a:p>
          <a:p>
            <a:r>
              <a:rPr lang="cs-CZ" dirty="0" smtClean="0"/>
              <a:t>Dynamika – postavy v pohybu</a:t>
            </a:r>
          </a:p>
          <a:p>
            <a:endParaRPr lang="cs-CZ" dirty="0" smtClean="0"/>
          </a:p>
          <a:p>
            <a:r>
              <a:rPr lang="cs-CZ" dirty="0" smtClean="0"/>
              <a:t>Dramatičnost- vypjaté situace</a:t>
            </a:r>
          </a:p>
          <a:p>
            <a:endParaRPr lang="cs-CZ" dirty="0" smtClean="0"/>
          </a:p>
          <a:p>
            <a:r>
              <a:rPr lang="cs-CZ" dirty="0" smtClean="0"/>
              <a:t>Tzv. šerosvit – hra světla a stínu a jejich kontrastů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02357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Architektura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Druhy staveb:</a:t>
            </a:r>
          </a:p>
          <a:p>
            <a:pPr marL="114300" indent="0">
              <a:buNone/>
            </a:pPr>
            <a:r>
              <a:rPr lang="cs-CZ" dirty="0" smtClean="0"/>
              <a:t>         - církevní stavby: kostely, kláštery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      - světské stavby: domy pro šlechtu, paláce, 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letohrádky, školy, sirotčince, radnice</a:t>
            </a:r>
          </a:p>
          <a:p>
            <a:pPr marL="114300" indent="0">
              <a:buNone/>
            </a:pPr>
            <a:endParaRPr lang="cs-CZ" dirty="0" smtClean="0"/>
          </a:p>
          <a:p>
            <a:r>
              <a:rPr lang="cs-CZ" dirty="0" smtClean="0"/>
              <a:t>Monumentální stavby, vysoké – navozují dojem blízkosti bohu</a:t>
            </a:r>
          </a:p>
          <a:p>
            <a:endParaRPr lang="cs-CZ" dirty="0"/>
          </a:p>
          <a:p>
            <a:r>
              <a:rPr lang="cs-CZ" dirty="0" smtClean="0"/>
              <a:t>Typický oválný nebo eliptický půdorys</a:t>
            </a:r>
          </a:p>
          <a:p>
            <a:endParaRPr lang="cs-CZ" dirty="0"/>
          </a:p>
          <a:p>
            <a:r>
              <a:rPr lang="cs-CZ" dirty="0" smtClean="0"/>
              <a:t>prohlubování prostoru díky nástěnným malbám – nástěnné a stropní malby</a:t>
            </a:r>
          </a:p>
          <a:p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2921695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6128" y="764704"/>
            <a:ext cx="4649928" cy="683095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/>
              <a:t>Kilián </a:t>
            </a:r>
            <a:r>
              <a:rPr lang="cs-CZ" sz="2400" dirty="0" err="1" smtClean="0"/>
              <a:t>ignác</a:t>
            </a:r>
            <a:r>
              <a:rPr lang="cs-CZ" sz="2400" dirty="0" smtClean="0"/>
              <a:t>  a </a:t>
            </a:r>
            <a:br>
              <a:rPr lang="cs-CZ" sz="2400" dirty="0" smtClean="0"/>
            </a:br>
            <a:r>
              <a:rPr lang="cs-CZ" sz="2400" dirty="0" err="1" smtClean="0"/>
              <a:t>kryštof</a:t>
            </a:r>
            <a:r>
              <a:rPr lang="cs-CZ" sz="2400" dirty="0" smtClean="0"/>
              <a:t> </a:t>
            </a:r>
            <a:r>
              <a:rPr lang="cs-CZ" sz="2400" dirty="0" err="1" smtClean="0"/>
              <a:t>Dietzenhoferové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0"/>
            <a:ext cx="3970784" cy="4373563"/>
          </a:xfrm>
        </p:spPr>
        <p:txBody>
          <a:bodyPr/>
          <a:lstStyle/>
          <a:p>
            <a:r>
              <a:rPr lang="cs-CZ" dirty="0" smtClean="0"/>
              <a:t>Otec a syn</a:t>
            </a:r>
          </a:p>
          <a:p>
            <a:pPr marL="114300" indent="0">
              <a:buNone/>
            </a:pPr>
            <a:endParaRPr lang="cs-CZ" dirty="0" smtClean="0"/>
          </a:p>
          <a:p>
            <a:r>
              <a:rPr lang="cs-CZ" dirty="0" smtClean="0"/>
              <a:t>Čeští stavitelé německého původu</a:t>
            </a:r>
          </a:p>
          <a:p>
            <a:endParaRPr lang="cs-CZ" dirty="0"/>
          </a:p>
          <a:p>
            <a:r>
              <a:rPr lang="cs-CZ" dirty="0" smtClean="0"/>
              <a:t>Zasloužili se o celou řadu českých kostelů (v Olomouci, Kladrubech, Hořicích, Červeném Kostelci)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852596"/>
            <a:ext cx="4124347" cy="549913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97996" y="6382379"/>
            <a:ext cx="5208477" cy="369332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Kostel sv. Mikuláše na Staroměstském náměstí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38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Sochařství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1"/>
            <a:ext cx="8229600" cy="419668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Sochařské objekty: bohatě zdobené fontány, morové sloupy, sochy v parcích a zahradách, sochy svatých v kostelech atd.</a:t>
            </a:r>
          </a:p>
          <a:p>
            <a:pPr marL="114300" indent="0">
              <a:buNone/>
            </a:pPr>
            <a:endParaRPr lang="cs-CZ" dirty="0" smtClean="0"/>
          </a:p>
          <a:p>
            <a:r>
              <a:rPr lang="cs-CZ" dirty="0" smtClean="0"/>
              <a:t>Hlavním znakem jsou rozevláté šaty</a:t>
            </a:r>
          </a:p>
          <a:p>
            <a:endParaRPr lang="cs-CZ" dirty="0"/>
          </a:p>
          <a:p>
            <a:r>
              <a:rPr lang="cs-CZ" dirty="0" smtClean="0"/>
              <a:t>Sochy se stávají součástí staveb</a:t>
            </a:r>
          </a:p>
          <a:p>
            <a:endParaRPr lang="cs-CZ" dirty="0"/>
          </a:p>
          <a:p>
            <a:r>
              <a:rPr lang="cs-CZ" dirty="0" smtClean="0"/>
              <a:t>Bohatě zdobené sochy, reliéfy</a:t>
            </a:r>
          </a:p>
          <a:p>
            <a:endParaRPr lang="cs-CZ" dirty="0"/>
          </a:p>
          <a:p>
            <a:r>
              <a:rPr lang="cs-CZ" dirty="0" smtClean="0"/>
              <a:t>Dynamické postavy až v nepřirozených pozicích</a:t>
            </a:r>
          </a:p>
        </p:txBody>
      </p:sp>
    </p:spTree>
    <p:extLst>
      <p:ext uri="{BB962C8B-B14F-4D97-AF65-F5344CB8AC3E}">
        <p14:creationId xmlns:p14="http://schemas.microsoft.com/office/powerpoint/2010/main" xmlns="" val="411481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Matyáš Bernard Braun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Rakouský sochař a </a:t>
            </a:r>
            <a:r>
              <a:rPr lang="cs-CZ" dirty="0" smtClean="0"/>
              <a:t>řezbář</a:t>
            </a:r>
          </a:p>
          <a:p>
            <a:pPr>
              <a:buNone/>
            </a:pPr>
            <a:r>
              <a:rPr lang="cs-CZ" dirty="0" smtClean="0"/>
              <a:t> </a:t>
            </a:r>
            <a:r>
              <a:rPr lang="cs-CZ" dirty="0" smtClean="0"/>
              <a:t>působící zejména v Čechách</a:t>
            </a:r>
          </a:p>
          <a:p>
            <a:pPr marL="114300" indent="0">
              <a:buNone/>
            </a:pPr>
            <a:endParaRPr lang="cs-CZ" dirty="0" smtClean="0"/>
          </a:p>
          <a:p>
            <a:r>
              <a:rPr lang="cs-CZ" dirty="0" smtClean="0"/>
              <a:t>Autor </a:t>
            </a:r>
            <a:r>
              <a:rPr lang="cs-CZ" dirty="0"/>
              <a:t>a</a:t>
            </a:r>
            <a:r>
              <a:rPr lang="cs-CZ" dirty="0" smtClean="0"/>
              <a:t>legorie 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Ctností a neřestí na Kuksu</a:t>
            </a:r>
          </a:p>
          <a:p>
            <a:endParaRPr lang="cs-CZ" dirty="0"/>
          </a:p>
          <a:p>
            <a:pPr marL="11430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1412776"/>
            <a:ext cx="3582144" cy="472514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 rot="1304253">
            <a:off x="2632260" y="5634606"/>
            <a:ext cx="3240360" cy="646331"/>
          </a:xfrm>
          <a:prstGeom prst="rect">
            <a:avLst/>
          </a:prstGeom>
          <a:noFill/>
          <a:ln w="190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Socha sv. </a:t>
            </a:r>
            <a:r>
              <a:rPr lang="cs-CZ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Luitgardy</a:t>
            </a:r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na Karlově mostě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013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Malířství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Monumentální nástěnné a stropní malby</a:t>
            </a:r>
          </a:p>
          <a:p>
            <a:endParaRPr lang="cs-CZ" dirty="0"/>
          </a:p>
          <a:p>
            <a:r>
              <a:rPr lang="cs-CZ" dirty="0" smtClean="0"/>
              <a:t>Typické je užívání kontrastních barev, které vytváří dojem dramatičnosti a pohybu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614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Petr </a:t>
            </a:r>
            <a:r>
              <a:rPr lang="cs-CZ" sz="2400" dirty="0" err="1" smtClean="0"/>
              <a:t>paul</a:t>
            </a:r>
            <a:r>
              <a:rPr lang="cs-CZ" sz="2400" dirty="0" smtClean="0"/>
              <a:t> </a:t>
            </a:r>
            <a:r>
              <a:rPr lang="cs-CZ" sz="2400" dirty="0" err="1" smtClean="0"/>
              <a:t>rubens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Významný vlámský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  malíř</a:t>
            </a:r>
          </a:p>
          <a:p>
            <a:pPr marL="114300" indent="0">
              <a:buNone/>
            </a:pPr>
            <a:endParaRPr lang="cs-CZ" dirty="0" smtClean="0"/>
          </a:p>
          <a:p>
            <a:r>
              <a:rPr lang="cs-CZ" dirty="0" smtClean="0"/>
              <a:t>Maloval obrazy pro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francouzský královský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dvůr 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476672"/>
            <a:ext cx="4996503" cy="609329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 rot="1587388">
            <a:off x="2782430" y="6018684"/>
            <a:ext cx="1368152" cy="369332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Tři Grácie 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198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Rembrandt van </a:t>
            </a:r>
            <a:r>
              <a:rPr lang="cs-CZ" sz="2400" dirty="0" err="1" smtClean="0"/>
              <a:t>rijn</a:t>
            </a:r>
            <a:endParaRPr lang="cs-CZ" sz="24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55776" y="1340768"/>
            <a:ext cx="6444138" cy="5392585"/>
          </a:xfrm>
        </p:spPr>
      </p:pic>
      <p:sp>
        <p:nvSpPr>
          <p:cNvPr id="5" name="TextovéPole 4"/>
          <p:cNvSpPr txBox="1"/>
          <p:nvPr/>
        </p:nvSpPr>
        <p:spPr>
          <a:xfrm rot="1995103">
            <a:off x="1115616" y="6021288"/>
            <a:ext cx="1572866" cy="369332"/>
          </a:xfrm>
          <a:prstGeom prst="rect">
            <a:avLst/>
          </a:prstGeom>
          <a:noFill/>
          <a:ln w="19050">
            <a:solidFill>
              <a:schemeClr val="accent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Noční hlídka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7504" y="2060848"/>
            <a:ext cx="23762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Nizozemský malíř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Považován za nejlepšího malíře západní Evropy</a:t>
            </a: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56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cs-CZ" dirty="0" smtClean="0"/>
              <a:t>	Tato prezentace je určena k výkladu o baroku ve výtvarném umění pro vzdělávací obor výtvarná výchova. </a:t>
            </a:r>
          </a:p>
          <a:p>
            <a:pPr marL="114300" indent="0">
              <a:buNone/>
            </a:pPr>
            <a:r>
              <a:rPr lang="cs-CZ" dirty="0"/>
              <a:t>	</a:t>
            </a:r>
            <a:r>
              <a:rPr lang="cs-CZ" dirty="0" smtClean="0"/>
              <a:t>Žáci se seznámí se vznikem uměleckého směru baroka, jeho hlavními rysy, hlavními představiteli a jejich stěžejními díly.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8538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Kostel sv. Mikuláše na </a:t>
            </a:r>
            <a:r>
              <a:rPr lang="cs-CZ" dirty="0" err="1"/>
              <a:t>Staroměstkém</a:t>
            </a:r>
            <a:r>
              <a:rPr lang="cs-CZ" dirty="0"/>
              <a:t> náměstí. In: &lt;i&gt;</a:t>
            </a:r>
            <a:r>
              <a:rPr lang="cs-CZ" dirty="0" err="1"/>
              <a:t>Wikipedia</a:t>
            </a:r>
            <a:r>
              <a:rPr lang="cs-CZ" dirty="0"/>
              <a:t>&lt;/i&gt;: &lt;i&gt;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&lt;/i&gt;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2012-09-16]. Dostupné z: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cs.wikipedia.org/wiki/Soubor:Praha_Staromestske_namesti_Mikulas.jpg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Socha sv. </a:t>
            </a:r>
            <a:r>
              <a:rPr lang="cs-CZ" dirty="0" err="1"/>
              <a:t>Luitgardy</a:t>
            </a:r>
            <a:r>
              <a:rPr lang="cs-CZ" dirty="0"/>
              <a:t> na Karlově mostu. In: &lt;i&gt;</a:t>
            </a:r>
            <a:r>
              <a:rPr lang="cs-CZ" dirty="0" err="1"/>
              <a:t>Wikipedia</a:t>
            </a:r>
            <a:r>
              <a:rPr lang="cs-CZ" dirty="0"/>
              <a:t>&lt;/i&gt;: &lt;i&gt;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&lt;/i&gt;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2012-09-16].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cs.wikipedia.org/wiki/Soubor:Charles_Bridge_St_Luitgard%27s_dream.jpg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/>
              <a:t>Tři Grácie. In: &lt;i&gt;</a:t>
            </a:r>
            <a:r>
              <a:rPr lang="cs-CZ" dirty="0" err="1"/>
              <a:t>Wikipedia</a:t>
            </a:r>
            <a:r>
              <a:rPr lang="cs-CZ" dirty="0"/>
              <a:t>&lt;/i&gt;: &lt;i&gt;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&lt;/i&gt;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2012-09-16]. Dostupné z: </a:t>
            </a:r>
            <a:r>
              <a:rPr lang="cs-CZ" dirty="0">
                <a:hlinkClick r:id="rId4"/>
              </a:rPr>
              <a:t>http://cs.wikipedia.org/wiki/Soubor:The_Three_Graces,_by_Peter_Paul_Rubens,_</a:t>
            </a:r>
            <a:r>
              <a:rPr lang="cs-CZ" dirty="0" smtClean="0">
                <a:hlinkClick r:id="rId4"/>
              </a:rPr>
              <a:t>from_Prado_in_Google_Earth.jpg</a:t>
            </a:r>
            <a:endParaRPr lang="cs-CZ" dirty="0"/>
          </a:p>
          <a:p>
            <a:endParaRPr lang="cs-CZ" dirty="0" smtClean="0"/>
          </a:p>
          <a:p>
            <a:r>
              <a:rPr lang="cs-CZ" dirty="0"/>
              <a:t>Socha sv. </a:t>
            </a:r>
            <a:r>
              <a:rPr lang="cs-CZ" dirty="0" err="1"/>
              <a:t>Luitgardy</a:t>
            </a:r>
            <a:r>
              <a:rPr lang="cs-CZ" dirty="0"/>
              <a:t> na Karlově mostu. In: &lt;i&gt;</a:t>
            </a:r>
            <a:r>
              <a:rPr lang="cs-CZ" dirty="0" err="1"/>
              <a:t>Wikipedia</a:t>
            </a:r>
            <a:r>
              <a:rPr lang="cs-CZ" dirty="0"/>
              <a:t>&lt;/i&gt;: &lt;i&gt;</a:t>
            </a:r>
            <a:r>
              <a:rPr lang="cs-CZ" dirty="0" err="1"/>
              <a:t>the</a:t>
            </a:r>
            <a:r>
              <a:rPr lang="cs-CZ" dirty="0"/>
              <a:t> free </a:t>
            </a:r>
            <a:r>
              <a:rPr lang="cs-CZ" dirty="0" err="1"/>
              <a:t>encyclopedia</a:t>
            </a:r>
            <a:r>
              <a:rPr lang="cs-CZ" dirty="0"/>
              <a:t>&lt;/i&gt;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2012-09-16]. 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cs.wikipedia.org/wiki/Soubor:Charles_Bridge_St_Luitgard%27s_dream.jpg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074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99605405"/>
              </p:ext>
            </p:extLst>
          </p:nvPr>
        </p:nvGraphicFramePr>
        <p:xfrm>
          <a:off x="1524000" y="1397000"/>
          <a:ext cx="6096000" cy="388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80048"/>
                <a:gridCol w="2615952"/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Autor: Alena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Pavolková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Vytvořeno dne: 28.9. 2011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 dne</a:t>
                      </a:r>
                      <a:r>
                        <a:rPr lang="cs-CZ" smtClean="0"/>
                        <a:t>: 29.9</a:t>
                      </a:r>
                      <a:r>
                        <a:rPr lang="cs-CZ" dirty="0" smtClean="0"/>
                        <a:t>. 2011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8.A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r>
                        <a:rPr lang="cs-CZ" baseline="0" dirty="0" smtClean="0"/>
                        <a:t> Umění a kultura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Vzdělávací obor: Výtvarná</a:t>
                      </a:r>
                      <a:r>
                        <a:rPr lang="cs-CZ" baseline="0" dirty="0" smtClean="0"/>
                        <a:t> výchova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Tematická oblast: Dějiny výtvarného umění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r>
                        <a:rPr lang="cs-CZ" baseline="0" dirty="0" smtClean="0"/>
                        <a:t> Baroko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cs-CZ" dirty="0" smtClean="0"/>
                        <a:t>Klíčová</a:t>
                      </a:r>
                      <a:r>
                        <a:rPr lang="cs-CZ" baseline="0" dirty="0" smtClean="0"/>
                        <a:t> slova: Baroko, Kilián Ignác a Kryštof </a:t>
                      </a:r>
                      <a:r>
                        <a:rPr lang="cs-CZ" baseline="0" dirty="0" err="1" smtClean="0"/>
                        <a:t>Dietzenhoferové</a:t>
                      </a:r>
                      <a:r>
                        <a:rPr lang="cs-CZ" baseline="0" dirty="0" smtClean="0"/>
                        <a:t>, Matyáš Bernard Braun, Peter Paul </a:t>
                      </a:r>
                      <a:r>
                        <a:rPr lang="cs-CZ" baseline="0" dirty="0" err="1" smtClean="0"/>
                        <a:t>Rubens</a:t>
                      </a:r>
                      <a:r>
                        <a:rPr lang="cs-CZ" baseline="0" dirty="0" smtClean="0"/>
                        <a:t>, Rembrandt van </a:t>
                      </a:r>
                      <a:r>
                        <a:rPr lang="cs-CZ" baseline="0" dirty="0" err="1" smtClean="0"/>
                        <a:t>Rijn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2713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ékárna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Lékárn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80</TotalTime>
  <Words>581</Words>
  <Application>Microsoft Office PowerPoint</Application>
  <PresentationFormat>Předvádění na obrazovce (4:3)</PresentationFormat>
  <Paragraphs>104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Lékárna</vt:lpstr>
      <vt:lpstr>Baroko</vt:lpstr>
      <vt:lpstr>Baroko</vt:lpstr>
      <vt:lpstr>Hlavní rysy baroka</vt:lpstr>
      <vt:lpstr>Architektura</vt:lpstr>
      <vt:lpstr>Kilián ignác  a  kryštof Dietzenhoferové</vt:lpstr>
      <vt:lpstr>Sochařství</vt:lpstr>
      <vt:lpstr>Matyáš Bernard Braun</vt:lpstr>
      <vt:lpstr>Malířství</vt:lpstr>
      <vt:lpstr>Petr paul rubens</vt:lpstr>
      <vt:lpstr>Rembrandt van rijn</vt:lpstr>
      <vt:lpstr>Anotace</vt:lpstr>
      <vt:lpstr>Použité zdroje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Baroko</dc:title>
  <dc:creator>Alena Pavolková</dc:creator>
  <cp:lastModifiedBy>Vaše jméno</cp:lastModifiedBy>
  <cp:revision>12</cp:revision>
  <dcterms:created xsi:type="dcterms:W3CDTF">2012-09-16T20:40:41Z</dcterms:created>
  <dcterms:modified xsi:type="dcterms:W3CDTF">2012-09-20T15:19:59Z</dcterms:modified>
</cp:coreProperties>
</file>