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B4BCFC5-68E8-4121-97C5-D09E08D8F8AA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058325D-0F07-40C3-B5F0-A025E330495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oya_Maja_ubrana2.jpg" TargetMode="External"/><Relationship Id="rId3" Type="http://schemas.openxmlformats.org/officeDocument/2006/relationships/hyperlink" Target="http://cs.wikipedia.org/wiki/Soubor:Lednice,_z%C3%A1mek_(05).jpg" TargetMode="External"/><Relationship Id="rId7" Type="http://schemas.openxmlformats.org/officeDocument/2006/relationships/hyperlink" Target="http://cs.wikipedia.org/wiki/Soubor:Goya_Maja_naga2.jpg" TargetMode="External"/><Relationship Id="rId2" Type="http://schemas.openxmlformats.org/officeDocument/2006/relationships/hyperlink" Target="http://cs.wikipedia.org/wiki/Soubor:Houses.of.parliament.overall.arp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Eug%C3%A8ne_Delacroix_-_La_libert%C3%A9_guidant_le_peuple.jpg" TargetMode="External"/><Relationship Id="rId5" Type="http://schemas.openxmlformats.org/officeDocument/2006/relationships/hyperlink" Target="http://cs.wikipedia.org/wiki/Soubor:Premysl_and_Libuse_Vysehrad_Prague_CZ_815.jpg" TargetMode="External"/><Relationship Id="rId4" Type="http://schemas.openxmlformats.org/officeDocument/2006/relationships/hyperlink" Target="http://cs.wikipedia.org/wiki/Soubor:Jeanne_d'Arc_Rude_Louvre_RF2974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Romantismus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84501" y="3573016"/>
            <a:ext cx="6400800" cy="1752600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cs-CZ" dirty="0"/>
              <a:t>Název školy: ZŠ Karla Klíče v Hostinném</a:t>
            </a:r>
          </a:p>
          <a:p>
            <a:pPr algn="l"/>
            <a:r>
              <a:rPr lang="cs-CZ" dirty="0"/>
              <a:t>Autor: Alena </a:t>
            </a:r>
            <a:r>
              <a:rPr lang="cs-CZ" dirty="0" err="1"/>
              <a:t>Pavolková</a:t>
            </a:r>
            <a:endParaRPr lang="cs-CZ" dirty="0"/>
          </a:p>
          <a:p>
            <a:pPr algn="l"/>
            <a:r>
              <a:rPr lang="cs-CZ" dirty="0"/>
              <a:t>Název</a:t>
            </a:r>
            <a:r>
              <a:rPr lang="cs-CZ"/>
              <a:t>: </a:t>
            </a:r>
            <a:r>
              <a:rPr lang="cs-CZ" smtClean="0"/>
              <a:t>VY_32_INOVACE_08_B_12_Romantismus</a:t>
            </a:r>
            <a:endParaRPr lang="cs-CZ" dirty="0"/>
          </a:p>
          <a:p>
            <a:pPr algn="l"/>
            <a:r>
              <a:rPr lang="cs-CZ" dirty="0"/>
              <a:t>Téma: Dějiny výtvarného umění</a:t>
            </a:r>
          </a:p>
          <a:p>
            <a:pPr algn="l"/>
            <a:r>
              <a:rPr lang="cs-CZ" dirty="0"/>
              <a:t>Číslo projektu: CZ.1.07/1.4.00/21.21.2131</a:t>
            </a:r>
          </a:p>
          <a:p>
            <a:pPr algn="l"/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45224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7617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Umělecký sloh počátku 19. století</a:t>
            </a: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Časově navazuje na klasicismus </a:t>
            </a:r>
          </a:p>
          <a:p>
            <a:pPr marL="0" indent="0">
              <a:buNone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Vznikl v Anglii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Romantismus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5157192"/>
            <a:ext cx="763284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Název romantismus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byl odvozen od slova </a:t>
            </a: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román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, tedy od literárního žánru, který se právě v 18. a 19. století velmi rozvíjel.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266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Reaguje na „bezcitný“, strohý a rozumový klasicismus</a:t>
            </a:r>
          </a:p>
          <a:p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Zdůrazňuje cit, vášeň, nespoutanost, uvolněnost a  osobitý styl</a:t>
            </a:r>
          </a:p>
          <a:p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Záliba v mystice (tajemnu), bizarnosti (podivnostech)</a:t>
            </a:r>
          </a:p>
          <a:p>
            <a:pPr marL="0" indent="0">
              <a:buNone/>
            </a:pPr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Navazuje na středověké slohy - historismus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/>
                </a:solidFill>
              </a:rPr>
              <a:t> </a:t>
            </a:r>
            <a:r>
              <a:rPr lang="cs-CZ" dirty="0" smtClean="0">
                <a:solidFill>
                  <a:schemeClr val="accent1"/>
                </a:solidFill>
              </a:rPr>
              <a:t>        – inspirace hlavně v gotice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dirty="0" smtClean="0"/>
              <a:t>Typické znaky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29076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Napodobování </a:t>
            </a:r>
            <a:r>
              <a:rPr lang="cs-CZ" dirty="0">
                <a:solidFill>
                  <a:schemeClr val="accent1"/>
                </a:solidFill>
              </a:rPr>
              <a:t>gotiky– </a:t>
            </a:r>
            <a:r>
              <a:rPr lang="cs-CZ" dirty="0" smtClean="0">
                <a:solidFill>
                  <a:schemeClr val="accent1"/>
                </a:solidFill>
              </a:rPr>
              <a:t>neogotika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/>
                </a:solidFill>
              </a:rPr>
              <a:t>     </a:t>
            </a:r>
            <a:r>
              <a:rPr lang="cs-CZ" dirty="0">
                <a:solidFill>
                  <a:schemeClr val="accent1"/>
                </a:solidFill>
              </a:rPr>
              <a:t>N</a:t>
            </a:r>
            <a:r>
              <a:rPr lang="cs-CZ" dirty="0" smtClean="0">
                <a:solidFill>
                  <a:schemeClr val="accent1"/>
                </a:solidFill>
              </a:rPr>
              <a:t>apodobování klasicismu– </a:t>
            </a:r>
            <a:r>
              <a:rPr lang="cs-CZ" dirty="0">
                <a:solidFill>
                  <a:schemeClr val="accent1"/>
                </a:solidFill>
              </a:rPr>
              <a:t>neoklasicismus atd. </a:t>
            </a:r>
          </a:p>
          <a:p>
            <a:endParaRPr lang="cs-CZ" dirty="0" smtClean="0">
              <a:solidFill>
                <a:schemeClr val="accent1"/>
              </a:solidFill>
            </a:endParaRPr>
          </a:p>
          <a:p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Anglický park – tvořen tak, aby působil přirozeným dojmem – „volně“ rostlé stromy, keře, jezírka, často vystavěny i umělé zříceniny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dirty="0" smtClean="0"/>
              <a:t>Architektura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01306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476672"/>
            <a:ext cx="6654517" cy="5498504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 rot="547898">
            <a:off x="395534" y="5927556"/>
            <a:ext cx="5200463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Přestavba </a:t>
            </a:r>
            <a:r>
              <a:rPr lang="cs-CZ" dirty="0" err="1" smtClean="0">
                <a:solidFill>
                  <a:schemeClr val="accent1"/>
                </a:solidFill>
              </a:rPr>
              <a:t>Westminterského</a:t>
            </a:r>
            <a:r>
              <a:rPr lang="cs-CZ" dirty="0" smtClean="0">
                <a:solidFill>
                  <a:schemeClr val="accent1"/>
                </a:solidFill>
              </a:rPr>
              <a:t> paláce z pol. 19. stol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659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9091" y="404664"/>
            <a:ext cx="7620000" cy="5715000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 rot="761193">
            <a:off x="85986" y="5934998"/>
            <a:ext cx="5085046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Přestavba zámku Lednice v novogotickém stylu</a:t>
            </a:r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478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Inspirace mýty a bájemi</a:t>
            </a:r>
          </a:p>
          <a:p>
            <a:pPr marL="0" indent="0">
              <a:buNone/>
            </a:pPr>
            <a:endParaRPr lang="cs-CZ" dirty="0" smtClean="0">
              <a:solidFill>
                <a:schemeClr val="accent1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Zobrazování národních hrdinů</a:t>
            </a:r>
          </a:p>
          <a:p>
            <a:pPr marL="0" indent="0">
              <a:buNone/>
            </a:pPr>
            <a:endParaRPr lang="cs-CZ" dirty="0" smtClean="0">
              <a:solidFill>
                <a:schemeClr val="accent1"/>
              </a:solidFill>
            </a:endParaRPr>
          </a:p>
          <a:p>
            <a:r>
              <a:rPr lang="cs-CZ" dirty="0" smtClean="0">
                <a:solidFill>
                  <a:schemeClr val="accent1"/>
                </a:solidFill>
              </a:rPr>
              <a:t>Zobrazování zápasící </a:t>
            </a:r>
            <a:r>
              <a:rPr lang="cs-CZ" dirty="0" smtClean="0">
                <a:solidFill>
                  <a:schemeClr val="accent1"/>
                </a:solidFill>
              </a:rPr>
              <a:t>ho zvěře</a:t>
            </a:r>
            <a:endParaRPr lang="cs-CZ" dirty="0" smtClean="0">
              <a:solidFill>
                <a:schemeClr val="accent1"/>
              </a:solidFill>
            </a:endParaRP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dirty="0" smtClean="0"/>
              <a:t>Sochařství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64352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5" y="260647"/>
            <a:ext cx="3497573" cy="6143337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539552" y="1762655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Autorem Reliéfu Odchod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dobrovolníků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1792, který zdobí Vítězný oblouku</a:t>
            </a:r>
          </a:p>
          <a:p>
            <a:pPr marL="342900" indent="-342900">
              <a:buFontTx/>
              <a:buChar char="-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Proslavil se sochami plnými dynamiky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71600" y="980728"/>
            <a:ext cx="2791149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Francois </a:t>
            </a:r>
            <a:r>
              <a:rPr lang="cs-CZ" sz="3200" dirty="0" err="1" smtClean="0">
                <a:solidFill>
                  <a:schemeClr val="accent1"/>
                </a:solidFill>
              </a:rPr>
              <a:t>Rude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rot="1257427">
            <a:off x="4137594" y="5765075"/>
            <a:ext cx="206819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Socha Jany z Arku</a:t>
            </a:r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11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76672"/>
            <a:ext cx="7632848" cy="5760640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 rot="547755">
            <a:off x="244993" y="5858769"/>
            <a:ext cx="6813084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Josef Václav </a:t>
            </a:r>
            <a:r>
              <a:rPr lang="cs-CZ" sz="2400" dirty="0" err="1" smtClean="0">
                <a:solidFill>
                  <a:schemeClr val="accent1"/>
                </a:solidFill>
              </a:rPr>
              <a:t>Myslbek</a:t>
            </a:r>
            <a:r>
              <a:rPr lang="cs-CZ" sz="2400" dirty="0" smtClean="0">
                <a:solidFill>
                  <a:schemeClr val="accent1"/>
                </a:solidFill>
              </a:rPr>
              <a:t> – sousoší Přemysl a Libuše</a:t>
            </a:r>
            <a:endParaRPr lang="cs-CZ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725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Náměty ze středověkých dějin</a:t>
            </a:r>
          </a:p>
          <a:p>
            <a:endParaRPr lang="cs-CZ" dirty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Znaky: - dramatičnost</a:t>
            </a: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                  -  neklidnost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 smtClean="0">
                <a:solidFill>
                  <a:schemeClr val="tx2"/>
                </a:solidFill>
              </a:rPr>
              <a:t>                 -  tajuplnost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 smtClean="0">
                <a:solidFill>
                  <a:schemeClr val="tx2"/>
                </a:solidFill>
              </a:rPr>
              <a:t>                 -  rozbouřené krajinomalby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dirty="0" smtClean="0"/>
              <a:t>Malířství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06773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1800" y="908720"/>
            <a:ext cx="6228184" cy="5661049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251520" y="1196752"/>
            <a:ext cx="398218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1"/>
                </a:solidFill>
              </a:rPr>
              <a:t>Francouzský m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alíř</a:t>
            </a:r>
          </a:p>
          <a:p>
            <a:r>
              <a:rPr lang="cs-CZ" sz="2400" dirty="0" smtClean="0">
                <a:solidFill>
                  <a:schemeClr val="accent1"/>
                </a:solidFill>
              </a:rPr>
              <a:t> </a:t>
            </a:r>
            <a:endParaRPr lang="cs-CZ" sz="2400" dirty="0">
              <a:solidFill>
                <a:schemeClr val="accent1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2400" dirty="0" smtClean="0">
                <a:solidFill>
                  <a:schemeClr val="accent1"/>
                </a:solidFill>
              </a:rPr>
              <a:t>Jeden z nejvýzn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amnějších</a:t>
            </a:r>
          </a:p>
          <a:p>
            <a:r>
              <a:rPr lang="cs-CZ" sz="2400" dirty="0">
                <a:solidFill>
                  <a:schemeClr val="accent1"/>
                </a:solidFill>
              </a:rPr>
              <a:t> </a:t>
            </a:r>
            <a:r>
              <a:rPr lang="cs-CZ" sz="2400" dirty="0" smtClean="0">
                <a:solidFill>
                  <a:schemeClr val="accent1"/>
                </a:solidFill>
              </a:rPr>
              <a:t>  představitelů </a:t>
            </a:r>
          </a:p>
          <a:p>
            <a:r>
              <a:rPr lang="cs-CZ" sz="2400" dirty="0">
                <a:solidFill>
                  <a:schemeClr val="accent1"/>
                </a:solidFill>
              </a:rPr>
              <a:t> </a:t>
            </a:r>
            <a:r>
              <a:rPr lang="cs-CZ" sz="2400" dirty="0" smtClean="0">
                <a:solidFill>
                  <a:schemeClr val="accent1"/>
                </a:solidFill>
              </a:rPr>
              <a:t>  romantismu</a:t>
            </a:r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rot="656261">
            <a:off x="461513" y="5888114"/>
            <a:ext cx="3562194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Svoboda vedoucí lid na barikády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7446" y="97468"/>
            <a:ext cx="2980303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Eugene Delacroix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839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57600" y="418179"/>
            <a:ext cx="5868144" cy="2896354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9513" y="3668750"/>
            <a:ext cx="5868144" cy="2801732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-28841" y="884699"/>
            <a:ext cx="422263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>
                <a:solidFill>
                  <a:schemeClr val="tx2"/>
                </a:solidFill>
              </a:rPr>
              <a:t>Směs uměleckých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tendencí</a:t>
            </a:r>
          </a:p>
          <a:p>
            <a:r>
              <a:rPr lang="cs-CZ" sz="2400" dirty="0" smtClean="0"/>
              <a:t> </a:t>
            </a:r>
            <a:endParaRPr lang="cs-CZ" sz="2400" dirty="0" smtClean="0">
              <a:solidFill>
                <a:schemeClr val="tx2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2400" dirty="0" smtClean="0">
                <a:solidFill>
                  <a:schemeClr val="tx2"/>
                </a:solidFill>
              </a:rPr>
              <a:t>Těžko zařaditelný</a:t>
            </a:r>
          </a:p>
          <a:p>
            <a:endParaRPr lang="cs-CZ" sz="2400" dirty="0" smtClean="0">
              <a:solidFill>
                <a:schemeClr val="tx2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2400" dirty="0" smtClean="0">
                <a:solidFill>
                  <a:schemeClr val="tx2"/>
                </a:solidFill>
              </a:rPr>
              <a:t>Poslední velký mistr 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umění</a:t>
            </a:r>
          </a:p>
          <a:p>
            <a:pPr marL="285750" indent="-285750">
              <a:buFontTx/>
              <a:buChar char="-"/>
            </a:pPr>
            <a:endParaRPr lang="cs-CZ" dirty="0" smtClean="0"/>
          </a:p>
        </p:txBody>
      </p:sp>
      <p:sp>
        <p:nvSpPr>
          <p:cNvPr id="6" name="TextovéPole 5"/>
          <p:cNvSpPr txBox="1"/>
          <p:nvPr/>
        </p:nvSpPr>
        <p:spPr>
          <a:xfrm rot="20340047">
            <a:off x="7727921" y="2719096"/>
            <a:ext cx="1361270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Nahá  Mája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 rot="19830739">
            <a:off x="736606" y="3861048"/>
            <a:ext cx="1696298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Oblečená Mája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0273" y="620688"/>
            <a:ext cx="2622834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Francisco </a:t>
            </a:r>
            <a:r>
              <a:rPr lang="cs-CZ" sz="2800" dirty="0" err="1" smtClean="0">
                <a:solidFill>
                  <a:schemeClr val="tx2"/>
                </a:solidFill>
              </a:rPr>
              <a:t>Goya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371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5233" y="2218339"/>
            <a:ext cx="6260728" cy="43204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TextovéPole 2"/>
          <p:cNvSpPr txBox="1"/>
          <p:nvPr/>
        </p:nvSpPr>
        <p:spPr>
          <a:xfrm rot="1742094">
            <a:off x="-48668" y="5304615"/>
            <a:ext cx="3911648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Pohled na Pražský hrad od východu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18434" y="1215916"/>
            <a:ext cx="90549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Člen malířského rodu (otec Václav, potomci Josef, Quido, </a:t>
            </a: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 Amalie)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Již silné realistické prvky</a:t>
            </a:r>
          </a:p>
          <a:p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Položil základy re</a:t>
            </a:r>
            <a:r>
              <a:rPr lang="cs-CZ" sz="2400" dirty="0" smtClean="0">
                <a:solidFill>
                  <a:schemeClr val="accent1">
                    <a:lumMod val="50000"/>
                  </a:schemeClr>
                </a:solidFill>
              </a:rPr>
              <a:t>alistické 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   malby v Čechách</a:t>
            </a:r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692696"/>
            <a:ext cx="2645276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Antonín Mánes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42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1"/>
                </a:solidFill>
              </a:rPr>
              <a:t>	Tato prezentace je určena k výkladu o romantismu ve výtvarném umění pro vzdělávací obor Výtvarná výchova.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/>
                </a:solidFill>
              </a:rPr>
              <a:t>	</a:t>
            </a:r>
            <a:r>
              <a:rPr lang="cs-CZ" dirty="0" smtClean="0">
                <a:solidFill>
                  <a:schemeClr val="accent1"/>
                </a:solidFill>
              </a:rPr>
              <a:t>Žáci se seznámí se vznikem směru, jeho hlavními rysy, hlavními představiteli a jejich stěžejními díly.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99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2060849"/>
            <a:ext cx="7745505" cy="46805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300" dirty="0">
                <a:solidFill>
                  <a:schemeClr val="accent1"/>
                </a:solidFill>
              </a:rPr>
              <a:t>PROKOP, Vladimír. &lt;i&gt;Kapitoly z Dějin výtvarného umění&lt;/i&gt;. vyd. 2. Sokolov: O.K. Soft, 2008. ISBN </a:t>
            </a:r>
            <a:r>
              <a:rPr lang="cs-CZ" sz="1300" dirty="0" smtClean="0">
                <a:solidFill>
                  <a:schemeClr val="accent1"/>
                </a:solidFill>
              </a:rPr>
              <a:t>Brož</a:t>
            </a:r>
          </a:p>
          <a:p>
            <a:pPr marL="0" indent="0">
              <a:buNone/>
            </a:pPr>
            <a:endParaRPr lang="cs-CZ" sz="13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300" dirty="0" err="1" smtClean="0">
                <a:solidFill>
                  <a:schemeClr val="accent1"/>
                </a:solidFill>
              </a:rPr>
              <a:t>Westminsterský</a:t>
            </a:r>
            <a:r>
              <a:rPr lang="cs-CZ" sz="1300" dirty="0" smtClean="0">
                <a:solidFill>
                  <a:schemeClr val="accent1"/>
                </a:solidFill>
              </a:rPr>
              <a:t> palác. In: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Wikipedia</a:t>
            </a:r>
            <a:r>
              <a:rPr lang="cs-CZ" sz="1300" dirty="0" smtClean="0">
                <a:solidFill>
                  <a:schemeClr val="accent1"/>
                </a:solidFill>
              </a:rPr>
              <a:t>&lt;/i&gt;: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the</a:t>
            </a:r>
            <a:r>
              <a:rPr lang="cs-CZ" sz="1300" dirty="0" smtClean="0">
                <a:solidFill>
                  <a:schemeClr val="accent1"/>
                </a:solidFill>
              </a:rPr>
              <a:t> free </a:t>
            </a:r>
            <a:r>
              <a:rPr lang="cs-CZ" sz="1300" dirty="0" err="1" smtClean="0">
                <a:solidFill>
                  <a:schemeClr val="accent1"/>
                </a:solidFill>
              </a:rPr>
              <a:t>encyclopedia</a:t>
            </a:r>
            <a:r>
              <a:rPr lang="cs-CZ" sz="1300" dirty="0" smtClean="0">
                <a:solidFill>
                  <a:schemeClr val="accent1"/>
                </a:solidFill>
              </a:rPr>
              <a:t>&lt;/i&gt; [online]. San Francisco (CA): </a:t>
            </a:r>
            <a:r>
              <a:rPr lang="cs-CZ" sz="1300" dirty="0" err="1" smtClean="0">
                <a:solidFill>
                  <a:schemeClr val="accent1"/>
                </a:solidFill>
              </a:rPr>
              <a:t>Wikimedia</a:t>
            </a:r>
            <a:r>
              <a:rPr lang="cs-CZ" sz="1300" dirty="0" smtClean="0">
                <a:solidFill>
                  <a:schemeClr val="accent1"/>
                </a:solidFill>
              </a:rPr>
              <a:t> </a:t>
            </a:r>
            <a:r>
              <a:rPr lang="cs-CZ" sz="1300" dirty="0" err="1" smtClean="0">
                <a:solidFill>
                  <a:schemeClr val="accent1"/>
                </a:solidFill>
              </a:rPr>
              <a:t>Foundation</a:t>
            </a:r>
            <a:r>
              <a:rPr lang="cs-CZ" sz="1300" dirty="0" smtClean="0">
                <a:solidFill>
                  <a:schemeClr val="accent1"/>
                </a:solidFill>
              </a:rPr>
              <a:t>, 2001- [cit. 2012-09-16]. Dostupné z: </a:t>
            </a:r>
            <a:r>
              <a:rPr lang="cs-CZ" sz="1300" dirty="0" smtClean="0">
                <a:solidFill>
                  <a:schemeClr val="accent1"/>
                </a:solidFill>
                <a:hlinkClick r:id="rId2"/>
              </a:rPr>
              <a:t>http://cs.wikipedia.org/wiki/Soubor:Houses.of.parliament.overall.arp.jpg</a:t>
            </a: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300" dirty="0" smtClean="0">
                <a:solidFill>
                  <a:schemeClr val="accent1"/>
                </a:solidFill>
              </a:rPr>
              <a:t>Zámek Lednice. In: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Wikipedia</a:t>
            </a:r>
            <a:r>
              <a:rPr lang="cs-CZ" sz="1300" dirty="0" smtClean="0">
                <a:solidFill>
                  <a:schemeClr val="accent1"/>
                </a:solidFill>
              </a:rPr>
              <a:t>&lt;/i&gt;: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the</a:t>
            </a:r>
            <a:r>
              <a:rPr lang="cs-CZ" sz="1300" dirty="0" smtClean="0">
                <a:solidFill>
                  <a:schemeClr val="accent1"/>
                </a:solidFill>
              </a:rPr>
              <a:t> free </a:t>
            </a:r>
            <a:r>
              <a:rPr lang="cs-CZ" sz="1300" dirty="0" err="1" smtClean="0">
                <a:solidFill>
                  <a:schemeClr val="accent1"/>
                </a:solidFill>
              </a:rPr>
              <a:t>encyclopedia</a:t>
            </a:r>
            <a:r>
              <a:rPr lang="cs-CZ" sz="1300" dirty="0" smtClean="0">
                <a:solidFill>
                  <a:schemeClr val="accent1"/>
                </a:solidFill>
              </a:rPr>
              <a:t>&lt;/i&gt; [online]. San Francisco (CA): </a:t>
            </a:r>
            <a:r>
              <a:rPr lang="cs-CZ" sz="1300" dirty="0" err="1" smtClean="0">
                <a:solidFill>
                  <a:schemeClr val="accent1"/>
                </a:solidFill>
              </a:rPr>
              <a:t>Wikimedia</a:t>
            </a:r>
            <a:r>
              <a:rPr lang="cs-CZ" sz="1300" dirty="0" smtClean="0">
                <a:solidFill>
                  <a:schemeClr val="accent1"/>
                </a:solidFill>
              </a:rPr>
              <a:t> </a:t>
            </a:r>
            <a:r>
              <a:rPr lang="cs-CZ" sz="1300" dirty="0" err="1" smtClean="0">
                <a:solidFill>
                  <a:schemeClr val="accent1"/>
                </a:solidFill>
              </a:rPr>
              <a:t>Foundation</a:t>
            </a:r>
            <a:r>
              <a:rPr lang="cs-CZ" sz="1300" dirty="0" smtClean="0">
                <a:solidFill>
                  <a:schemeClr val="accent1"/>
                </a:solidFill>
              </a:rPr>
              <a:t>, 2001- [cit. 2012-09-16]. Dostupné z: </a:t>
            </a:r>
            <a:r>
              <a:rPr lang="cs-CZ" sz="1300" dirty="0" smtClean="0">
                <a:solidFill>
                  <a:schemeClr val="accent1"/>
                </a:solidFill>
                <a:hlinkClick r:id="rId3"/>
              </a:rPr>
              <a:t>http://cs.wikipedia.org/wiki/Soubor:Lednice,_z%C3%A1mek_(05).jpg</a:t>
            </a: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300" dirty="0" smtClean="0">
                <a:solidFill>
                  <a:schemeClr val="accent1"/>
                </a:solidFill>
              </a:rPr>
              <a:t>Socha Jany z Arku. In: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Wikipedia</a:t>
            </a:r>
            <a:r>
              <a:rPr lang="cs-CZ" sz="1300" dirty="0" smtClean="0">
                <a:solidFill>
                  <a:schemeClr val="accent1"/>
                </a:solidFill>
              </a:rPr>
              <a:t>&lt;/i&gt;: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the</a:t>
            </a:r>
            <a:r>
              <a:rPr lang="cs-CZ" sz="1300" dirty="0" smtClean="0">
                <a:solidFill>
                  <a:schemeClr val="accent1"/>
                </a:solidFill>
              </a:rPr>
              <a:t> free </a:t>
            </a:r>
            <a:r>
              <a:rPr lang="cs-CZ" sz="1300" dirty="0" err="1" smtClean="0">
                <a:solidFill>
                  <a:schemeClr val="accent1"/>
                </a:solidFill>
              </a:rPr>
              <a:t>encyclopedia</a:t>
            </a:r>
            <a:r>
              <a:rPr lang="cs-CZ" sz="1300" dirty="0" smtClean="0">
                <a:solidFill>
                  <a:schemeClr val="accent1"/>
                </a:solidFill>
              </a:rPr>
              <a:t>&lt;/i&gt; [online]. San Francisco (CA): </a:t>
            </a:r>
            <a:r>
              <a:rPr lang="cs-CZ" sz="1300" dirty="0" err="1" smtClean="0">
                <a:solidFill>
                  <a:schemeClr val="accent1"/>
                </a:solidFill>
              </a:rPr>
              <a:t>Wikimedia</a:t>
            </a:r>
            <a:r>
              <a:rPr lang="cs-CZ" sz="1300" dirty="0" smtClean="0">
                <a:solidFill>
                  <a:schemeClr val="accent1"/>
                </a:solidFill>
              </a:rPr>
              <a:t> </a:t>
            </a:r>
            <a:r>
              <a:rPr lang="cs-CZ" sz="1300" dirty="0" err="1" smtClean="0">
                <a:solidFill>
                  <a:schemeClr val="accent1"/>
                </a:solidFill>
              </a:rPr>
              <a:t>Foundation</a:t>
            </a:r>
            <a:r>
              <a:rPr lang="cs-CZ" sz="1300" dirty="0" smtClean="0">
                <a:solidFill>
                  <a:schemeClr val="accent1"/>
                </a:solidFill>
              </a:rPr>
              <a:t>, 2001- [cit. 2012-09-16]. Dostupné z: </a:t>
            </a:r>
            <a:r>
              <a:rPr lang="cs-CZ" sz="1300" dirty="0" smtClean="0">
                <a:solidFill>
                  <a:schemeClr val="accent1"/>
                </a:solidFill>
                <a:hlinkClick r:id="rId4"/>
              </a:rPr>
              <a:t>http://cs.wikipedia.org/wiki/Soubor:Jeanne_d%27Arc_Rude_Louvre_RF2974.jpg</a:t>
            </a: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300" dirty="0" smtClean="0">
                <a:solidFill>
                  <a:schemeClr val="accent1"/>
                </a:solidFill>
              </a:rPr>
              <a:t>Sousoší Přemysl a Libuše. In: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Wikipedia</a:t>
            </a:r>
            <a:r>
              <a:rPr lang="cs-CZ" sz="1300" dirty="0" smtClean="0">
                <a:solidFill>
                  <a:schemeClr val="accent1"/>
                </a:solidFill>
              </a:rPr>
              <a:t>&lt;/i&gt;: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the</a:t>
            </a:r>
            <a:r>
              <a:rPr lang="cs-CZ" sz="1300" dirty="0" smtClean="0">
                <a:solidFill>
                  <a:schemeClr val="accent1"/>
                </a:solidFill>
              </a:rPr>
              <a:t> free </a:t>
            </a:r>
            <a:r>
              <a:rPr lang="cs-CZ" sz="1300" dirty="0" err="1" smtClean="0">
                <a:solidFill>
                  <a:schemeClr val="accent1"/>
                </a:solidFill>
              </a:rPr>
              <a:t>encyclopedia</a:t>
            </a:r>
            <a:r>
              <a:rPr lang="cs-CZ" sz="1300" dirty="0" smtClean="0">
                <a:solidFill>
                  <a:schemeClr val="accent1"/>
                </a:solidFill>
              </a:rPr>
              <a:t>&lt;/i&gt; [online]. San Francisco (CA): </a:t>
            </a:r>
            <a:r>
              <a:rPr lang="cs-CZ" sz="1300" dirty="0" err="1" smtClean="0">
                <a:solidFill>
                  <a:schemeClr val="accent1"/>
                </a:solidFill>
              </a:rPr>
              <a:t>Wikimedia</a:t>
            </a:r>
            <a:r>
              <a:rPr lang="cs-CZ" sz="1300" dirty="0" smtClean="0">
                <a:solidFill>
                  <a:schemeClr val="accent1"/>
                </a:solidFill>
              </a:rPr>
              <a:t> </a:t>
            </a:r>
            <a:r>
              <a:rPr lang="cs-CZ" sz="1300" dirty="0" err="1" smtClean="0">
                <a:solidFill>
                  <a:schemeClr val="accent1"/>
                </a:solidFill>
              </a:rPr>
              <a:t>Foundation</a:t>
            </a:r>
            <a:r>
              <a:rPr lang="cs-CZ" sz="1300" dirty="0" smtClean="0">
                <a:solidFill>
                  <a:schemeClr val="accent1"/>
                </a:solidFill>
              </a:rPr>
              <a:t>, 2001- [cit. 2012-09-16]. Dostupné z: </a:t>
            </a:r>
            <a:r>
              <a:rPr lang="cs-CZ" sz="1300" dirty="0" smtClean="0">
                <a:solidFill>
                  <a:schemeClr val="accent1"/>
                </a:solidFill>
                <a:hlinkClick r:id="rId5"/>
              </a:rPr>
              <a:t>http://cs.wikipedia.org/wiki/Soubor:Premysl_and_Libuse_Vysehrad_Prague_CZ_815.jpg</a:t>
            </a: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300" dirty="0" smtClean="0">
                <a:solidFill>
                  <a:schemeClr val="accent1"/>
                </a:solidFill>
              </a:rPr>
              <a:t>Svoboda vede lid na barikády. In: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Wikipedia</a:t>
            </a:r>
            <a:r>
              <a:rPr lang="cs-CZ" sz="1300" dirty="0" smtClean="0">
                <a:solidFill>
                  <a:schemeClr val="accent1"/>
                </a:solidFill>
              </a:rPr>
              <a:t>&lt;/i&gt;: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the</a:t>
            </a:r>
            <a:r>
              <a:rPr lang="cs-CZ" sz="1300" dirty="0" smtClean="0">
                <a:solidFill>
                  <a:schemeClr val="accent1"/>
                </a:solidFill>
              </a:rPr>
              <a:t> free </a:t>
            </a:r>
            <a:r>
              <a:rPr lang="cs-CZ" sz="1300" dirty="0" err="1" smtClean="0">
                <a:solidFill>
                  <a:schemeClr val="accent1"/>
                </a:solidFill>
              </a:rPr>
              <a:t>encyclopedia</a:t>
            </a:r>
            <a:r>
              <a:rPr lang="cs-CZ" sz="1300" dirty="0" smtClean="0">
                <a:solidFill>
                  <a:schemeClr val="accent1"/>
                </a:solidFill>
              </a:rPr>
              <a:t>&lt;/i&gt; [online]. San Francisco (CA): </a:t>
            </a:r>
            <a:r>
              <a:rPr lang="cs-CZ" sz="1300" dirty="0" err="1" smtClean="0">
                <a:solidFill>
                  <a:schemeClr val="accent1"/>
                </a:solidFill>
              </a:rPr>
              <a:t>Wikimedia</a:t>
            </a:r>
            <a:r>
              <a:rPr lang="cs-CZ" sz="1300" dirty="0" smtClean="0">
                <a:solidFill>
                  <a:schemeClr val="accent1"/>
                </a:solidFill>
              </a:rPr>
              <a:t> </a:t>
            </a:r>
            <a:r>
              <a:rPr lang="cs-CZ" sz="1300" dirty="0" err="1" smtClean="0">
                <a:solidFill>
                  <a:schemeClr val="accent1"/>
                </a:solidFill>
              </a:rPr>
              <a:t>Foundation</a:t>
            </a:r>
            <a:r>
              <a:rPr lang="cs-CZ" sz="1300" dirty="0" smtClean="0">
                <a:solidFill>
                  <a:schemeClr val="accent1"/>
                </a:solidFill>
              </a:rPr>
              <a:t>, 2001- [cit. 2012-09-16]. Dostupné z: </a:t>
            </a:r>
            <a:r>
              <a:rPr lang="cs-CZ" sz="1300" dirty="0" smtClean="0">
                <a:solidFill>
                  <a:schemeClr val="accent1"/>
                </a:solidFill>
                <a:hlinkClick r:id="rId6"/>
              </a:rPr>
              <a:t>http://cs.wikipedia.org/wiki/Soubor:Eug%C3%A8ne_Delacroix_-_La_libert%C3%A9_guidant_le_peuple.jpg</a:t>
            </a: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300" dirty="0" smtClean="0">
                <a:solidFill>
                  <a:schemeClr val="accent1"/>
                </a:solidFill>
              </a:rPr>
              <a:t>Nahá Maja. In: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Wikipedia</a:t>
            </a:r>
            <a:r>
              <a:rPr lang="cs-CZ" sz="1300" dirty="0" smtClean="0">
                <a:solidFill>
                  <a:schemeClr val="accent1"/>
                </a:solidFill>
              </a:rPr>
              <a:t>&lt;/i&gt;: &lt;i&gt;</a:t>
            </a:r>
            <a:r>
              <a:rPr lang="cs-CZ" sz="1300" dirty="0" err="1" smtClean="0">
                <a:solidFill>
                  <a:schemeClr val="accent1"/>
                </a:solidFill>
              </a:rPr>
              <a:t>the</a:t>
            </a:r>
            <a:r>
              <a:rPr lang="cs-CZ" sz="1300" dirty="0" smtClean="0">
                <a:solidFill>
                  <a:schemeClr val="accent1"/>
                </a:solidFill>
              </a:rPr>
              <a:t> free </a:t>
            </a:r>
            <a:r>
              <a:rPr lang="cs-CZ" sz="1300" dirty="0" err="1" smtClean="0">
                <a:solidFill>
                  <a:schemeClr val="accent1"/>
                </a:solidFill>
              </a:rPr>
              <a:t>encyclopedia</a:t>
            </a:r>
            <a:r>
              <a:rPr lang="cs-CZ" sz="1300" dirty="0" smtClean="0">
                <a:solidFill>
                  <a:schemeClr val="accent1"/>
                </a:solidFill>
              </a:rPr>
              <a:t>&lt;/i&gt; [online]. San Francisco (CA): </a:t>
            </a:r>
            <a:r>
              <a:rPr lang="cs-CZ" sz="1300" dirty="0" err="1" smtClean="0">
                <a:solidFill>
                  <a:schemeClr val="accent1"/>
                </a:solidFill>
              </a:rPr>
              <a:t>Wikimedia</a:t>
            </a:r>
            <a:r>
              <a:rPr lang="cs-CZ" sz="1300" dirty="0" smtClean="0">
                <a:solidFill>
                  <a:schemeClr val="accent1"/>
                </a:solidFill>
              </a:rPr>
              <a:t> </a:t>
            </a:r>
            <a:r>
              <a:rPr lang="cs-CZ" sz="1300" dirty="0" err="1" smtClean="0">
                <a:solidFill>
                  <a:schemeClr val="accent1"/>
                </a:solidFill>
              </a:rPr>
              <a:t>Foundation</a:t>
            </a:r>
            <a:r>
              <a:rPr lang="cs-CZ" sz="1300" dirty="0" smtClean="0">
                <a:solidFill>
                  <a:schemeClr val="accent1"/>
                </a:solidFill>
              </a:rPr>
              <a:t>, 2001- [cit. 2012-09-16]. Dostupné z: </a:t>
            </a:r>
            <a:r>
              <a:rPr lang="cs-CZ" sz="1300" dirty="0" smtClean="0">
                <a:solidFill>
                  <a:schemeClr val="accent1"/>
                </a:solidFill>
                <a:hlinkClick r:id="rId7"/>
              </a:rPr>
              <a:t>http://cs.wikipedia.org/wiki/Soubor:Goya_Maja_naga2.jpg</a:t>
            </a: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300" dirty="0">
                <a:solidFill>
                  <a:schemeClr val="accent1"/>
                </a:solidFill>
              </a:rPr>
              <a:t>Oblečená Mája. In: &lt;i&gt;</a:t>
            </a:r>
            <a:r>
              <a:rPr lang="cs-CZ" sz="1300" dirty="0" err="1">
                <a:solidFill>
                  <a:schemeClr val="accent1"/>
                </a:solidFill>
              </a:rPr>
              <a:t>Wikipedia</a:t>
            </a:r>
            <a:r>
              <a:rPr lang="cs-CZ" sz="1300" dirty="0">
                <a:solidFill>
                  <a:schemeClr val="accent1"/>
                </a:solidFill>
              </a:rPr>
              <a:t>&lt;/i&gt;: &lt;i&gt;</a:t>
            </a:r>
            <a:r>
              <a:rPr lang="cs-CZ" sz="1300" dirty="0" err="1">
                <a:solidFill>
                  <a:schemeClr val="accent1"/>
                </a:solidFill>
              </a:rPr>
              <a:t>the</a:t>
            </a:r>
            <a:r>
              <a:rPr lang="cs-CZ" sz="1300" dirty="0">
                <a:solidFill>
                  <a:schemeClr val="accent1"/>
                </a:solidFill>
              </a:rPr>
              <a:t> free </a:t>
            </a:r>
            <a:r>
              <a:rPr lang="cs-CZ" sz="1300" dirty="0" err="1">
                <a:solidFill>
                  <a:schemeClr val="accent1"/>
                </a:solidFill>
              </a:rPr>
              <a:t>encyclopedia</a:t>
            </a:r>
            <a:r>
              <a:rPr lang="cs-CZ" sz="1300" dirty="0">
                <a:solidFill>
                  <a:schemeClr val="accent1"/>
                </a:solidFill>
              </a:rPr>
              <a:t>&lt;/i&gt; [online]. San Francisco (CA): </a:t>
            </a:r>
            <a:r>
              <a:rPr lang="cs-CZ" sz="1300" dirty="0" err="1">
                <a:solidFill>
                  <a:schemeClr val="accent1"/>
                </a:solidFill>
              </a:rPr>
              <a:t>Wikimedia</a:t>
            </a:r>
            <a:r>
              <a:rPr lang="cs-CZ" sz="1300" dirty="0">
                <a:solidFill>
                  <a:schemeClr val="accent1"/>
                </a:solidFill>
              </a:rPr>
              <a:t> </a:t>
            </a:r>
            <a:r>
              <a:rPr lang="cs-CZ" sz="1300" dirty="0" err="1">
                <a:solidFill>
                  <a:schemeClr val="accent1"/>
                </a:solidFill>
              </a:rPr>
              <a:t>Foundation</a:t>
            </a:r>
            <a:r>
              <a:rPr lang="cs-CZ" sz="1300" dirty="0">
                <a:solidFill>
                  <a:schemeClr val="accent1"/>
                </a:solidFill>
              </a:rPr>
              <a:t>, 2001- [cit. 2012-09-16]. Dostupné z: </a:t>
            </a:r>
            <a:r>
              <a:rPr lang="cs-CZ" sz="1300" dirty="0">
                <a:solidFill>
                  <a:schemeClr val="accent1"/>
                </a:solidFill>
                <a:hlinkClick r:id="rId8"/>
              </a:rPr>
              <a:t>http://</a:t>
            </a:r>
            <a:r>
              <a:rPr lang="cs-CZ" sz="1300" dirty="0" smtClean="0">
                <a:solidFill>
                  <a:schemeClr val="accent1"/>
                </a:solidFill>
                <a:hlinkClick r:id="rId8"/>
              </a:rPr>
              <a:t>cs.wikipedia.org/wiki/Soubor:Goya_Maja_ubrana2.jpg</a:t>
            </a: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3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142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78998226"/>
              </p:ext>
            </p:extLst>
          </p:nvPr>
        </p:nvGraphicFramePr>
        <p:xfrm>
          <a:off x="1524000" y="1397000"/>
          <a:ext cx="6096000" cy="388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Autor: Alena </a:t>
                      </a:r>
                      <a:r>
                        <a:rPr lang="cs-CZ" dirty="0" err="1" smtClean="0"/>
                        <a:t>Pavolková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Vytvořeno dne: 1.2. 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2.2. </a:t>
                      </a:r>
                      <a:r>
                        <a:rPr lang="cs-CZ" baseline="0" smtClean="0"/>
                        <a:t>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</a:t>
                      </a:r>
                      <a:r>
                        <a:rPr lang="cs-CZ" baseline="0" dirty="0" smtClean="0"/>
                        <a:t> 8.A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oblast: Umění a kultura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r>
                        <a:rPr lang="cs-CZ" baseline="0" dirty="0" smtClean="0"/>
                        <a:t> Výtvarná výchova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Tematická oblast: Dějiny výtvarného umění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Téma: Romantismus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Klíčová slova: Romantismus, historismus, anglický park, Francois </a:t>
                      </a:r>
                      <a:r>
                        <a:rPr lang="cs-CZ" dirty="0" err="1" smtClean="0"/>
                        <a:t>Rude</a:t>
                      </a:r>
                      <a:r>
                        <a:rPr lang="cs-CZ" dirty="0" smtClean="0"/>
                        <a:t>, Josef Václav </a:t>
                      </a:r>
                      <a:r>
                        <a:rPr lang="cs-CZ" dirty="0" err="1" smtClean="0"/>
                        <a:t>Myslbek</a:t>
                      </a:r>
                      <a:r>
                        <a:rPr lang="cs-CZ" dirty="0" smtClean="0"/>
                        <a:t>, Francisco </a:t>
                      </a:r>
                      <a:r>
                        <a:rPr lang="cs-CZ" dirty="0" err="1" smtClean="0"/>
                        <a:t>Goya</a:t>
                      </a:r>
                      <a:r>
                        <a:rPr lang="cs-CZ" dirty="0" smtClean="0"/>
                        <a:t>, Antonín Mánes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007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171</TotalTime>
  <Words>679</Words>
  <Application>Microsoft Office PowerPoint</Application>
  <PresentationFormat>Předvádění na obrazovce (4:3)</PresentationFormat>
  <Paragraphs>123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Tvrdý obal</vt:lpstr>
      <vt:lpstr>Romantismus</vt:lpstr>
      <vt:lpstr>Romantismus</vt:lpstr>
      <vt:lpstr>Typické znaky</vt:lpstr>
      <vt:lpstr>Architektura</vt:lpstr>
      <vt:lpstr>Snímek 5</vt:lpstr>
      <vt:lpstr>Snímek 6</vt:lpstr>
      <vt:lpstr>Sochařství</vt:lpstr>
      <vt:lpstr>Snímek 8</vt:lpstr>
      <vt:lpstr>Snímek 9</vt:lpstr>
      <vt:lpstr>Malířství</vt:lpstr>
      <vt:lpstr>Snímek 11</vt:lpstr>
      <vt:lpstr>Snímek 12</vt:lpstr>
      <vt:lpstr>Snímek 13</vt:lpstr>
      <vt:lpstr>Anotace</vt:lpstr>
      <vt:lpstr>Použité zdroje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Romantismus</dc:title>
  <dc:creator>Alena Pavolková</dc:creator>
  <cp:lastModifiedBy>Vaše jméno</cp:lastModifiedBy>
  <cp:revision>24</cp:revision>
  <dcterms:created xsi:type="dcterms:W3CDTF">2012-01-25T20:46:56Z</dcterms:created>
  <dcterms:modified xsi:type="dcterms:W3CDTF">2012-09-20T15:29:22Z</dcterms:modified>
</cp:coreProperties>
</file>