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7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66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EE22D0-78FA-41A7-B16F-9F71A2657BA9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FE6A7-9853-4843-AC40-EE2CA56100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3884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FE6A7-9853-4843-AC40-EE2CA561003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340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8A15014-9FE0-4652-8883-B2A287C64746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7D886F6-6AD7-4C3B-BB35-8CD08E798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ct24/kultura/158895-karel-purkyne-podobizna-kovare-jecha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nton%C3%ADn_Chitussi.jpg" TargetMode="External"/><Relationship Id="rId3" Type="http://schemas.openxmlformats.org/officeDocument/2006/relationships/hyperlink" Target="http://cs.wikipedia.org/wiki/Soubor:Gustave_Courbet_014.jpg" TargetMode="External"/><Relationship Id="rId7" Type="http://schemas.openxmlformats.org/officeDocument/2006/relationships/hyperlink" Target="http://cs.wikipedia.org/wiki/Soubor:Karel_Purkyne_Vilimek.jpg" TargetMode="External"/><Relationship Id="rId2" Type="http://schemas.openxmlformats.org/officeDocument/2006/relationships/hyperlink" Target="http://cs.wikipedia.org/wiki/Soubor:Gustave_Courbe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lia_Efimovich_Repin_(1844-1930)_-_Volga_Boatmen_(1870-1873).jpg" TargetMode="External"/><Relationship Id="rId5" Type="http://schemas.openxmlformats.org/officeDocument/2006/relationships/hyperlink" Target="http://cs.wikipedia.org/wiki/Soubor:REPIN_portret_REPIN.jpg" TargetMode="External"/><Relationship Id="rId10" Type="http://schemas.openxmlformats.org/officeDocument/2006/relationships/hyperlink" Target="http://www.ceskatelevize.cz:8003/ct24/kultura/158895-karel-purkyne-podobizna-kovare-jecha/" TargetMode="External"/><Relationship Id="rId4" Type="http://schemas.openxmlformats.org/officeDocument/2006/relationships/hyperlink" Target="http://cs.wikipedia.org/wiki/Soubor:Courbet,_Un_enterrement_%C3%A0_Ornans.jpg" TargetMode="External"/><Relationship Id="rId9" Type="http://schemas.openxmlformats.org/officeDocument/2006/relationships/hyperlink" Target="http://cs.wikipedia.org/wiki/Soubor:Chittussi_-_Udoli_Doubravy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8072" y="692696"/>
            <a:ext cx="7772400" cy="1070247"/>
          </a:xfrm>
        </p:spPr>
        <p:txBody>
          <a:bodyPr/>
          <a:lstStyle/>
          <a:p>
            <a:r>
              <a:rPr lang="cs-CZ" dirty="0" smtClean="0"/>
              <a:t>Realismus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7128792" cy="2843761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Název školy: Základní škola Karla Klíče </a:t>
            </a:r>
          </a:p>
          <a:p>
            <a:pPr algn="l"/>
            <a:r>
              <a:rPr lang="cs-CZ" sz="2800" dirty="0" smtClean="0"/>
              <a:t>Autor: Alena </a:t>
            </a:r>
            <a:r>
              <a:rPr lang="cs-CZ" sz="2800" dirty="0" err="1" smtClean="0"/>
              <a:t>Pavolková</a:t>
            </a:r>
            <a:endParaRPr lang="cs-CZ" sz="2800" dirty="0" smtClean="0"/>
          </a:p>
          <a:p>
            <a:pPr algn="l"/>
            <a:r>
              <a:rPr lang="cs-CZ" sz="2800" dirty="0" smtClean="0"/>
              <a:t>Název:VY_32_INOVACE_08_B_13_Realismus</a:t>
            </a:r>
          </a:p>
          <a:p>
            <a:pPr algn="l"/>
            <a:r>
              <a:rPr lang="cs-CZ" sz="2800" dirty="0" smtClean="0"/>
              <a:t>Téma: Dějiny výtvarného umění</a:t>
            </a:r>
          </a:p>
          <a:p>
            <a:pPr algn="l"/>
            <a:r>
              <a:rPr lang="cs-CZ" sz="2800" dirty="0" smtClean="0"/>
              <a:t>Číslo projektu:CZ.1.07/1.4.00/21.21.2131</a:t>
            </a:r>
          </a:p>
          <a:p>
            <a:pPr algn="l"/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8154" y="5157192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79559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457200" indent="-457200"/>
            <a:r>
              <a:rPr lang="cs-CZ" dirty="0" smtClean="0"/>
              <a:t>umělecký sloh převládající od 2. pol. 19. stol.</a:t>
            </a:r>
          </a:p>
          <a:p>
            <a:pPr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reaguje na předcházející směry, které: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          - zobrazovaly výjimečné situace, život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výjimečných lidí (svatých, šlechticů, bohatých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spokojených lidí)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- idealizují situace  (upravují skutečnost tak, aby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působila krásně a idylicky)</a:t>
            </a:r>
          </a:p>
          <a:p>
            <a:pPr indent="0">
              <a:buNone/>
            </a:pPr>
            <a:r>
              <a:rPr lang="cs-CZ" dirty="0" smtClean="0"/>
              <a:t>         </a:t>
            </a:r>
          </a:p>
          <a:p>
            <a:pPr indent="0">
              <a:buNone/>
            </a:pPr>
            <a:endParaRPr lang="cs-CZ" dirty="0" smtClean="0"/>
          </a:p>
          <a:p>
            <a:pPr marL="457200" indent="-4572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67639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Znaky realismu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/>
            <a:r>
              <a:rPr lang="cs-CZ" dirty="0"/>
              <a:t>r</a:t>
            </a:r>
            <a:r>
              <a:rPr lang="cs-CZ" dirty="0" smtClean="0"/>
              <a:t>ealismus si dává za cíl:</a:t>
            </a:r>
          </a:p>
          <a:p>
            <a:pPr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         - zobrazovat skutečnost pravdivě, objektivně,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věcně (lat. </a:t>
            </a:r>
            <a:r>
              <a:rPr lang="cs-CZ" dirty="0" err="1"/>
              <a:t>r</a:t>
            </a:r>
            <a:r>
              <a:rPr lang="cs-CZ" dirty="0" err="1" smtClean="0"/>
              <a:t>ealis</a:t>
            </a:r>
            <a:r>
              <a:rPr lang="cs-CZ" dirty="0" smtClean="0"/>
              <a:t>) a bez idealizace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- tématem se stávají obyčejní lidé (chudí, sedláci),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obyčejné každodenní situace (např. denní práce)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- výběrem tématu (situace) a jeho částí umělec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kritizuje skutečnost (bída chudých lidí apod.)</a:t>
            </a:r>
          </a:p>
          <a:p>
            <a:pPr marL="457200" indent="-4572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80836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Gustave </a:t>
            </a:r>
            <a:r>
              <a:rPr lang="cs-CZ" sz="4300" dirty="0" err="1" smtClean="0"/>
              <a:t>Courbet</a:t>
            </a:r>
            <a:endParaRPr lang="cs-CZ" sz="4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19256" cy="4525963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cs-CZ" dirty="0"/>
          </a:p>
          <a:p>
            <a:pPr marL="457200" indent="-457200"/>
            <a:r>
              <a:rPr lang="cs-CZ" dirty="0" smtClean="0"/>
              <a:t>významný fr. malíř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pPr marL="457200" indent="-457200"/>
            <a:r>
              <a:rPr lang="cs-CZ" dirty="0" smtClean="0"/>
              <a:t> podle názvu výstavy jeho děl „</a:t>
            </a:r>
            <a:r>
              <a:rPr lang="cs-CZ" dirty="0" err="1" smtClean="0"/>
              <a:t>Le</a:t>
            </a:r>
            <a:r>
              <a:rPr lang="cs-CZ" dirty="0" smtClean="0"/>
              <a:t> realisme“ byl nazván celý umělecký směr realismus</a:t>
            </a:r>
          </a:p>
          <a:p>
            <a:pPr indent="0">
              <a:buNone/>
            </a:pPr>
            <a:endParaRPr lang="cs-CZ" dirty="0"/>
          </a:p>
          <a:p>
            <a:pPr marL="457200" indent="-457200"/>
            <a:r>
              <a:rPr lang="cs-CZ" dirty="0" smtClean="0"/>
              <a:t>ovlivnil vývoj výtvarného umění po další generace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104" y="116632"/>
            <a:ext cx="3456384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98511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451" y="116632"/>
            <a:ext cx="8747098" cy="65253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rot="20727248">
            <a:off x="6871727" y="6139694"/>
            <a:ext cx="22853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</a:rPr>
              <a:t>Přesívačky</a:t>
            </a:r>
            <a:r>
              <a:rPr lang="cs-CZ" sz="2400" dirty="0" smtClean="0">
                <a:solidFill>
                  <a:srgbClr val="002060"/>
                </a:solidFill>
              </a:rPr>
              <a:t> zrní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359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476672"/>
            <a:ext cx="8784976" cy="52565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6093296"/>
            <a:ext cx="2383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Pohřeb v </a:t>
            </a:r>
            <a:r>
              <a:rPr lang="cs-CZ" sz="2400" dirty="0" err="1" smtClean="0"/>
              <a:t>Ornans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3636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Ilja </a:t>
            </a:r>
            <a:r>
              <a:rPr lang="cs-CZ" dirty="0" err="1" smtClean="0"/>
              <a:t>Repin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ýznamný ruský realistický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malíř  a sochař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1988840"/>
            <a:ext cx="2794000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41833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332656"/>
            <a:ext cx="8856984" cy="583264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654737" y="6300028"/>
            <a:ext cx="2221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Burlaci</a:t>
            </a:r>
            <a:r>
              <a:rPr lang="cs-CZ" sz="2400" dirty="0" smtClean="0"/>
              <a:t> na Volze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2061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 Purkyně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endParaRPr lang="cs-CZ" dirty="0" smtClean="0"/>
          </a:p>
          <a:p>
            <a:r>
              <a:rPr lang="cs-CZ" dirty="0" smtClean="0"/>
              <a:t>významný český malíř </a:t>
            </a:r>
          </a:p>
          <a:p>
            <a:pPr indent="0">
              <a:buNone/>
            </a:pPr>
            <a:endParaRPr lang="cs-CZ" dirty="0"/>
          </a:p>
          <a:p>
            <a:r>
              <a:rPr lang="cs-CZ" dirty="0" smtClean="0"/>
              <a:t>syn významného českého</a:t>
            </a:r>
          </a:p>
          <a:p>
            <a:pPr indent="0">
              <a:buNone/>
            </a:pPr>
            <a:r>
              <a:rPr lang="cs-CZ" dirty="0" smtClean="0"/>
              <a:t>    přírodovědce </a:t>
            </a:r>
          </a:p>
          <a:p>
            <a:pPr indent="0">
              <a:buNone/>
            </a:pPr>
            <a:r>
              <a:rPr lang="cs-CZ" dirty="0" smtClean="0"/>
              <a:t>   Jana Evangelisty Purkyně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marL="457200" indent="-457200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1340768"/>
            <a:ext cx="3481115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1003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404664"/>
            <a:ext cx="8280920" cy="50405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75856" y="5589240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Podobizna kováře Jecha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6084004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http://www.ceskatelevize.cz/ct24/kultura/158895-karel-purkyne-podobizna-kovare-jecha/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995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Antonín </a:t>
            </a:r>
            <a:r>
              <a:rPr lang="cs-CZ" dirty="0" err="1" smtClean="0"/>
              <a:t>Chittussi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457200" indent="-457200"/>
            <a:r>
              <a:rPr lang="cs-CZ" dirty="0"/>
              <a:t>č</a:t>
            </a:r>
            <a:r>
              <a:rPr lang="cs-CZ" dirty="0" smtClean="0"/>
              <a:t>eský krajinář (malíř krajin) 19. stol.</a:t>
            </a:r>
            <a:endParaRPr lang="cs-CZ" dirty="0"/>
          </a:p>
          <a:p>
            <a:pPr marL="457200" indent="-457200"/>
            <a:endParaRPr lang="cs-CZ" dirty="0" smtClean="0"/>
          </a:p>
          <a:p>
            <a:pPr marL="457200" indent="-457200"/>
            <a:r>
              <a:rPr lang="cs-CZ" dirty="0" smtClean="0"/>
              <a:t>inspiroval se u umělců tzv. </a:t>
            </a:r>
            <a:r>
              <a:rPr lang="cs-CZ" dirty="0" err="1" smtClean="0"/>
              <a:t>barbizonské</a:t>
            </a:r>
            <a:r>
              <a:rPr lang="cs-CZ" dirty="0" smtClean="0"/>
              <a:t> školy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- skupina fr. </a:t>
            </a:r>
            <a:r>
              <a:rPr lang="cs-CZ" dirty="0"/>
              <a:t>m</a:t>
            </a:r>
            <a:r>
              <a:rPr lang="cs-CZ" dirty="0" smtClean="0"/>
              <a:t>alířů zaměřujících se na krajinomalbu</a:t>
            </a:r>
          </a:p>
          <a:p>
            <a:pPr indent="0">
              <a:buNone/>
            </a:pPr>
            <a:r>
              <a:rPr lang="cs-CZ" dirty="0" smtClean="0"/>
              <a:t>  - usadili </a:t>
            </a:r>
            <a:r>
              <a:rPr lang="cs-CZ" dirty="0" smtClean="0"/>
              <a:t>se ve </a:t>
            </a:r>
            <a:r>
              <a:rPr lang="cs-CZ" dirty="0" smtClean="0"/>
              <a:t>vesnici </a:t>
            </a:r>
            <a:r>
              <a:rPr lang="cs-CZ" dirty="0" err="1" smtClean="0"/>
              <a:t>Barbizone</a:t>
            </a:r>
            <a:r>
              <a:rPr lang="cs-CZ" dirty="0" smtClean="0"/>
              <a:t>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- vytvořili nový styl malby krajin – tzv. plenér – malba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přímo v přírodě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- Theodore Rousseau,  Jean Francois </a:t>
            </a:r>
            <a:r>
              <a:rPr lang="cs-CZ" dirty="0" err="1" smtClean="0"/>
              <a:t>Millet</a:t>
            </a:r>
            <a:r>
              <a:rPr lang="cs-CZ" dirty="0" smtClean="0"/>
              <a:t>, Camille  </a:t>
            </a:r>
            <a:r>
              <a:rPr lang="cs-CZ" dirty="0" err="1" smtClean="0"/>
              <a:t>Corot</a:t>
            </a: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71151" y="0"/>
            <a:ext cx="2893338" cy="3573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78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91880" y="6309320"/>
            <a:ext cx="23471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Údolí Doubravky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6539" y="527854"/>
            <a:ext cx="8817949" cy="4954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508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	Tato prezentace je určena k výkladu o realismu ve výtvarném umění pro vzdělávací obor Výtvarná výchova, případně Dějepis.  Žáci se seznámí se vznikem a časovým zařazením směru, jeho hlavními znaky a s hlavními světovými i českými představiteli a jejich nejvýznamnějšími díly.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Doplňkem tohoto materiálu je pracovní list: Realismus.</a:t>
            </a:r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095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09885"/>
          </a:xfrm>
        </p:spPr>
        <p:txBody>
          <a:bodyPr>
            <a:normAutofit fontScale="70000" lnSpcReduction="20000"/>
          </a:bodyPr>
          <a:lstStyle/>
          <a:p>
            <a:pPr marL="342900" indent="-342900"/>
            <a:r>
              <a:rPr lang="cs-CZ" sz="1500" dirty="0"/>
              <a:t>PROKOP, Vladimír. &lt;i&gt;Kapitoly z Dějin výtvarného umění&lt;/i&gt;. vyd. 2. Sokolov: O.K. Soft, 2008. ISBN Brož. </a:t>
            </a:r>
            <a:endParaRPr lang="cs-CZ" sz="1500" dirty="0" smtClean="0"/>
          </a:p>
          <a:p>
            <a:pPr indent="0">
              <a:buNone/>
            </a:pPr>
            <a:endParaRPr lang="cs-CZ" sz="1500" dirty="0" smtClean="0"/>
          </a:p>
          <a:p>
            <a:pPr marL="342900" indent="-342900"/>
            <a:r>
              <a:rPr lang="cs-CZ" sz="1500" dirty="0"/>
              <a:t>Gustav </a:t>
            </a:r>
            <a:r>
              <a:rPr lang="cs-CZ" sz="1500" dirty="0" err="1"/>
              <a:t>Courbet</a:t>
            </a:r>
            <a:r>
              <a:rPr lang="cs-CZ" sz="1500" dirty="0"/>
              <a:t>. In: &lt;i&gt;</a:t>
            </a:r>
            <a:r>
              <a:rPr lang="cs-CZ" sz="1500" dirty="0" err="1"/>
              <a:t>Wikipedia</a:t>
            </a:r>
            <a:r>
              <a:rPr lang="cs-CZ" sz="1500" dirty="0"/>
              <a:t>&lt;/i&gt;: &lt;i&gt;</a:t>
            </a:r>
            <a:r>
              <a:rPr lang="cs-CZ" sz="1500" dirty="0" err="1"/>
              <a:t>the</a:t>
            </a:r>
            <a:r>
              <a:rPr lang="cs-CZ" sz="1500" dirty="0"/>
              <a:t> free </a:t>
            </a:r>
            <a:r>
              <a:rPr lang="cs-CZ" sz="1500" dirty="0" err="1"/>
              <a:t>encyclopedia</a:t>
            </a:r>
            <a:r>
              <a:rPr lang="cs-CZ" sz="1500" dirty="0"/>
              <a:t>&lt;/i&gt;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2012-09-17]. Dostupné z: </a:t>
            </a:r>
            <a:r>
              <a:rPr lang="cs-CZ" sz="1500" dirty="0">
                <a:hlinkClick r:id="rId2"/>
              </a:rPr>
              <a:t>http://</a:t>
            </a:r>
            <a:r>
              <a:rPr lang="cs-CZ" sz="1500" dirty="0" smtClean="0">
                <a:hlinkClick r:id="rId2"/>
              </a:rPr>
              <a:t>cs.wikipedia.org/wiki/Soubor:Gustave_Courbet.jpg</a:t>
            </a:r>
            <a:endParaRPr lang="cs-CZ" sz="1500" dirty="0"/>
          </a:p>
          <a:p>
            <a:pPr indent="0">
              <a:buNone/>
            </a:pPr>
            <a:endParaRPr lang="cs-CZ" sz="1500" dirty="0" smtClean="0"/>
          </a:p>
          <a:p>
            <a:pPr indent="0">
              <a:buNone/>
            </a:pPr>
            <a:endParaRPr lang="cs-CZ" sz="1500" dirty="0" smtClean="0"/>
          </a:p>
          <a:p>
            <a:pPr marL="342900" indent="-342900"/>
            <a:r>
              <a:rPr lang="cs-CZ" sz="1500" dirty="0" err="1" smtClean="0"/>
              <a:t>Přesívačky</a:t>
            </a:r>
            <a:r>
              <a:rPr lang="cs-CZ" sz="1500" dirty="0" smtClean="0"/>
              <a:t> </a:t>
            </a:r>
            <a:r>
              <a:rPr lang="cs-CZ" sz="1500" dirty="0"/>
              <a:t>zrní. In: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2012-03-16]. Dostupné z: </a:t>
            </a:r>
            <a:r>
              <a:rPr lang="cs-CZ" sz="1500" dirty="0">
                <a:hlinkClick r:id="rId3"/>
              </a:rPr>
              <a:t>http://</a:t>
            </a:r>
            <a:r>
              <a:rPr lang="cs-CZ" sz="1500" dirty="0" smtClean="0">
                <a:hlinkClick r:id="rId3"/>
              </a:rPr>
              <a:t>cs.wikipedia.org/wiki/Soubor:Gustave_Courbet_014.jpg</a:t>
            </a:r>
            <a:endParaRPr lang="cs-CZ" sz="1500" dirty="0" smtClean="0"/>
          </a:p>
          <a:p>
            <a:pPr marL="342900" indent="-342900"/>
            <a:r>
              <a:rPr lang="cs-CZ" sz="1500" dirty="0" smtClean="0"/>
              <a:t> </a:t>
            </a:r>
          </a:p>
          <a:p>
            <a:pPr indent="0">
              <a:buNone/>
            </a:pPr>
            <a:endParaRPr lang="cs-CZ" sz="1500" dirty="0" smtClean="0"/>
          </a:p>
          <a:p>
            <a:pPr marL="285750" indent="-285750"/>
            <a:r>
              <a:rPr lang="cs-CZ" sz="1500" dirty="0" smtClean="0"/>
              <a:t>Pohřeb </a:t>
            </a:r>
            <a:r>
              <a:rPr lang="cs-CZ" sz="1500" dirty="0"/>
              <a:t>v </a:t>
            </a:r>
            <a:r>
              <a:rPr lang="cs-CZ" sz="1500" dirty="0" err="1"/>
              <a:t>Ornans</a:t>
            </a:r>
            <a:r>
              <a:rPr lang="cs-CZ" sz="1500" dirty="0"/>
              <a:t>. In: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2012-03-16]. Dostupné </a:t>
            </a:r>
            <a:r>
              <a:rPr lang="cs-CZ" sz="1500" dirty="0" smtClean="0"/>
              <a:t>z: </a:t>
            </a:r>
            <a:r>
              <a:rPr lang="cs-CZ" sz="1500" dirty="0" smtClean="0">
                <a:hlinkClick r:id="rId4"/>
              </a:rPr>
              <a:t>http</a:t>
            </a:r>
            <a:r>
              <a:rPr lang="cs-CZ" sz="1500" dirty="0">
                <a:hlinkClick r:id="rId4"/>
              </a:rPr>
              <a:t>://cs.wikipedia.org/wiki/Soubor:Courbet,_Un_enterrement_%</a:t>
            </a:r>
            <a:r>
              <a:rPr lang="cs-CZ" sz="1500" dirty="0" smtClean="0">
                <a:hlinkClick r:id="rId4"/>
              </a:rPr>
              <a:t>C3%A0_Ornans.jpg</a:t>
            </a:r>
            <a:endParaRPr lang="cs-CZ" sz="1500" dirty="0" smtClean="0"/>
          </a:p>
          <a:p>
            <a:pPr marL="285750" indent="-285750"/>
            <a:endParaRPr lang="cs-CZ" sz="1500" dirty="0" smtClean="0"/>
          </a:p>
          <a:p>
            <a:pPr indent="0">
              <a:buNone/>
            </a:pPr>
            <a:endParaRPr lang="cs-CZ" sz="1500" dirty="0" smtClean="0"/>
          </a:p>
          <a:p>
            <a:pPr marL="342900" indent="-342900"/>
            <a:r>
              <a:rPr lang="cs-CZ" sz="1500" dirty="0"/>
              <a:t>Ilja </a:t>
            </a:r>
            <a:r>
              <a:rPr lang="cs-CZ" sz="1500" dirty="0" err="1"/>
              <a:t>Repin</a:t>
            </a:r>
            <a:r>
              <a:rPr lang="cs-CZ" sz="1500" dirty="0"/>
              <a:t>. In: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2012-03-16]. Dostupné z: </a:t>
            </a:r>
            <a:r>
              <a:rPr lang="cs-CZ" sz="1500" dirty="0">
                <a:hlinkClick r:id="rId5"/>
              </a:rPr>
              <a:t>http://</a:t>
            </a:r>
            <a:r>
              <a:rPr lang="cs-CZ" sz="1500" dirty="0" smtClean="0">
                <a:hlinkClick r:id="rId5"/>
              </a:rPr>
              <a:t>cs.wikipedia.org/wiki/Soubor:REPIN_portret_REPIN.jpg</a:t>
            </a:r>
            <a:endParaRPr lang="cs-CZ" sz="1500" dirty="0" smtClean="0"/>
          </a:p>
          <a:p>
            <a:pPr marL="342900" indent="-342900"/>
            <a:r>
              <a:rPr lang="cs-CZ" sz="1500" dirty="0" smtClean="0"/>
              <a:t> </a:t>
            </a:r>
          </a:p>
          <a:p>
            <a:pPr indent="0">
              <a:buNone/>
            </a:pPr>
            <a:endParaRPr lang="cs-CZ" sz="1500" dirty="0"/>
          </a:p>
          <a:p>
            <a:pPr marL="285750" indent="-285750"/>
            <a:r>
              <a:rPr lang="cs-CZ" sz="1500" dirty="0" err="1"/>
              <a:t>Burlaci</a:t>
            </a:r>
            <a:r>
              <a:rPr lang="cs-CZ" sz="1500" dirty="0"/>
              <a:t> na Volze. In: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2012-03-16]. Dostupné z: </a:t>
            </a:r>
            <a:r>
              <a:rPr lang="cs-CZ" sz="1500" dirty="0">
                <a:hlinkClick r:id="rId6"/>
              </a:rPr>
              <a:t>http://cs.wikipedia.org/wiki/Soubor:Ilia_Efimovich_Repin_(1844-1930)_-_Volga_Boatmen_(1870-1873).</a:t>
            </a:r>
            <a:r>
              <a:rPr lang="cs-CZ" sz="1500" dirty="0" smtClean="0">
                <a:hlinkClick r:id="rId6"/>
              </a:rPr>
              <a:t>jpg</a:t>
            </a:r>
            <a:endParaRPr lang="cs-CZ" sz="1500" dirty="0" smtClean="0"/>
          </a:p>
          <a:p>
            <a:pPr marL="285750" indent="-285750"/>
            <a:r>
              <a:rPr lang="cs-CZ" sz="1500" dirty="0" smtClean="0"/>
              <a:t> </a:t>
            </a:r>
          </a:p>
          <a:p>
            <a:pPr indent="0">
              <a:buNone/>
            </a:pPr>
            <a:r>
              <a:rPr lang="cs-CZ" sz="1500" dirty="0"/>
              <a:t> </a:t>
            </a:r>
            <a:endParaRPr lang="cs-CZ" sz="1500" dirty="0" smtClean="0"/>
          </a:p>
          <a:p>
            <a:pPr marL="285750" indent="-285750"/>
            <a:r>
              <a:rPr lang="cs-CZ" sz="1500" dirty="0"/>
              <a:t>Karel Purkyně. In: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2012-03-16]. Dostupné z: </a:t>
            </a:r>
            <a:r>
              <a:rPr lang="cs-CZ" sz="1500" dirty="0">
                <a:hlinkClick r:id="rId7"/>
              </a:rPr>
              <a:t>http://</a:t>
            </a:r>
            <a:r>
              <a:rPr lang="cs-CZ" sz="1500" dirty="0" smtClean="0">
                <a:hlinkClick r:id="rId7"/>
              </a:rPr>
              <a:t>cs.wikipedia.org/wiki/Soubor:Karel_Purkyne_Vilimek.jpg</a:t>
            </a:r>
            <a:endParaRPr lang="cs-CZ" sz="1500" dirty="0" smtClean="0"/>
          </a:p>
          <a:p>
            <a:pPr marL="285750" indent="-285750"/>
            <a:r>
              <a:rPr lang="cs-CZ" sz="1500" dirty="0" smtClean="0"/>
              <a:t> </a:t>
            </a:r>
          </a:p>
          <a:p>
            <a:pPr indent="0">
              <a:buNone/>
            </a:pPr>
            <a:endParaRPr lang="cs-CZ" sz="1500" dirty="0" smtClean="0"/>
          </a:p>
          <a:p>
            <a:pPr marL="285750" indent="-285750"/>
            <a:r>
              <a:rPr lang="cs-CZ" sz="1500" dirty="0"/>
              <a:t>Antonín </a:t>
            </a:r>
            <a:r>
              <a:rPr lang="cs-CZ" sz="1500" dirty="0" err="1"/>
              <a:t>Chittussi</a:t>
            </a:r>
            <a:r>
              <a:rPr lang="cs-CZ" sz="1500" dirty="0"/>
              <a:t>. In: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2012-03-16]. Dostupné z: </a:t>
            </a:r>
            <a:r>
              <a:rPr lang="cs-CZ" sz="1500" dirty="0">
                <a:hlinkClick r:id="rId8"/>
              </a:rPr>
              <a:t>http://</a:t>
            </a:r>
            <a:r>
              <a:rPr lang="cs-CZ" sz="1500" dirty="0" smtClean="0">
                <a:hlinkClick r:id="rId8"/>
              </a:rPr>
              <a:t>cs.wikipedia.org/wiki/Soubor:Anton%C3%ADn_Chitussi.jpg</a:t>
            </a:r>
            <a:endParaRPr lang="cs-CZ" sz="1500" dirty="0" smtClean="0"/>
          </a:p>
          <a:p>
            <a:pPr marL="285750" indent="-285750"/>
            <a:endParaRPr lang="cs-CZ" sz="1500" dirty="0" smtClean="0"/>
          </a:p>
          <a:p>
            <a:pPr indent="0">
              <a:buNone/>
            </a:pPr>
            <a:endParaRPr lang="cs-CZ" sz="1500" dirty="0"/>
          </a:p>
          <a:p>
            <a:pPr marL="285750" indent="-285750"/>
            <a:r>
              <a:rPr lang="cs-CZ" sz="1500" dirty="0"/>
              <a:t>Údolí Doubravy. In: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2012-03-16]. Dostupné z: </a:t>
            </a:r>
            <a:r>
              <a:rPr lang="cs-CZ" sz="1500" dirty="0">
                <a:hlinkClick r:id="rId9"/>
              </a:rPr>
              <a:t>http://cs.wikipedia.org/wiki/Soubor:Chittussi_-_</a:t>
            </a:r>
            <a:r>
              <a:rPr lang="cs-CZ" sz="1500" dirty="0" smtClean="0">
                <a:hlinkClick r:id="rId9"/>
              </a:rPr>
              <a:t>Udoli_Doubravy.jpg</a:t>
            </a:r>
            <a:endParaRPr lang="cs-CZ" sz="1500" dirty="0" smtClean="0"/>
          </a:p>
          <a:p>
            <a:pPr marL="285750" indent="-285750"/>
            <a:endParaRPr lang="cs-CZ" sz="1500" dirty="0"/>
          </a:p>
          <a:p>
            <a:pPr indent="0">
              <a:buNone/>
            </a:pPr>
            <a:endParaRPr lang="cs-CZ" sz="1500" dirty="0" smtClean="0"/>
          </a:p>
          <a:p>
            <a:pPr marL="285750" indent="-285750"/>
            <a:r>
              <a:rPr lang="cs-CZ" sz="1500" dirty="0"/>
              <a:t>Karel Purkyně: Podobizna kováře Jecha. </a:t>
            </a:r>
            <a:r>
              <a:rPr lang="cs-CZ" sz="1500" i="1" dirty="0"/>
              <a:t>Www.ceskatelevize.cz</a:t>
            </a:r>
            <a:r>
              <a:rPr lang="cs-CZ" sz="1500" dirty="0"/>
              <a:t> [online]. 8.1. 2012 [cit. 2012-03-16]. Dostupné </a:t>
            </a:r>
            <a:r>
              <a:rPr lang="cs-CZ" sz="1600" dirty="0"/>
              <a:t>z: </a:t>
            </a:r>
            <a:r>
              <a:rPr lang="cs-CZ" sz="1600" dirty="0">
                <a:hlinkClick r:id="rId10"/>
              </a:rPr>
              <a:t>http://www.ceskatelevize.cz:8003/ct24/kultura/158895-karel-purkyne-podobizna-kovare-jecha</a:t>
            </a:r>
            <a:r>
              <a:rPr lang="cs-CZ" sz="1600" dirty="0" smtClean="0">
                <a:hlinkClick r:id="rId10"/>
              </a:rPr>
              <a:t>/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 </a:t>
            </a:r>
            <a:endParaRPr lang="cs-CZ" sz="2600" dirty="0" smtClean="0"/>
          </a:p>
          <a:p>
            <a:pPr indent="0">
              <a:buNone/>
            </a:pPr>
            <a:endParaRPr lang="cs-CZ" sz="2600" dirty="0"/>
          </a:p>
          <a:p>
            <a:pPr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27218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22525273"/>
              </p:ext>
            </p:extLst>
          </p:nvPr>
        </p:nvGraphicFramePr>
        <p:xfrm>
          <a:off x="1524000" y="1397000"/>
          <a:ext cx="6096000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 Alena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dne:  21.3.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dne: 22.3.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</a:t>
                      </a:r>
                      <a:r>
                        <a:rPr lang="cs-CZ" smtClean="0"/>
                        <a:t>třídě: 8.A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r>
                        <a:rPr lang="cs-CZ" baseline="0" dirty="0" smtClean="0"/>
                        <a:t> Umění a kultura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 Výtvarná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Tematický okruh: Dějiny výtvarného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 Realismus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 Realismus, věcný, Gustav </a:t>
                      </a:r>
                      <a:r>
                        <a:rPr lang="cs-CZ" dirty="0" err="1" smtClean="0"/>
                        <a:t>Courbet</a:t>
                      </a:r>
                      <a:r>
                        <a:rPr lang="cs-CZ" dirty="0" smtClean="0"/>
                        <a:t>, Ilja </a:t>
                      </a:r>
                      <a:r>
                        <a:rPr lang="cs-CZ" dirty="0" err="1" smtClean="0"/>
                        <a:t>Repin</a:t>
                      </a:r>
                      <a:r>
                        <a:rPr lang="cs-CZ" dirty="0" smtClean="0"/>
                        <a:t>, Karel Purkyně, Antonín </a:t>
                      </a:r>
                      <a:r>
                        <a:rPr lang="cs-CZ" dirty="0" err="1" smtClean="0"/>
                        <a:t>Chyittussi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12124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554</TotalTime>
  <Words>692</Words>
  <Application>Microsoft Office PowerPoint</Application>
  <PresentationFormat>Předvádění na obrazovce (4:3)</PresentationFormat>
  <Paragraphs>114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Human</vt:lpstr>
      <vt:lpstr>Realismus</vt:lpstr>
      <vt:lpstr>Realismus</vt:lpstr>
      <vt:lpstr> Znaky realismu</vt:lpstr>
      <vt:lpstr>Gustave Courbet</vt:lpstr>
      <vt:lpstr>Snímek 5</vt:lpstr>
      <vt:lpstr>Snímek 6</vt:lpstr>
      <vt:lpstr>Ilja Repin</vt:lpstr>
      <vt:lpstr>Snímek 8</vt:lpstr>
      <vt:lpstr>Karel Purkyně</vt:lpstr>
      <vt:lpstr>Snímek 10</vt:lpstr>
      <vt:lpstr>Antonín Chittussi</vt:lpstr>
      <vt:lpstr>Snímek 12</vt:lpstr>
      <vt:lpstr>Anotace</vt:lpstr>
      <vt:lpstr>Použité 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Realismus</dc:title>
  <dc:creator>Alena Pavolková</dc:creator>
  <cp:lastModifiedBy>Vaše jméno</cp:lastModifiedBy>
  <cp:revision>34</cp:revision>
  <dcterms:created xsi:type="dcterms:W3CDTF">2012-03-14T07:29:32Z</dcterms:created>
  <dcterms:modified xsi:type="dcterms:W3CDTF">2012-09-20T15:33:49Z</dcterms:modified>
</cp:coreProperties>
</file>