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67" r:id="rId10"/>
    <p:sldId id="268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CC6823-2D4D-4731-9D73-1E0D96ED3EB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25FA66-BF58-4CDA-8B83-9EE0BEA0C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8448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9CB559E8-81B2-4774-8F37-7E924E1C8C75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9313F55A-B588-4F56-8F46-C7579C92DCD1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laude_Monet,_Impression,_soleil_levant,_1872.jpg" TargetMode="External"/><Relationship Id="rId7" Type="http://schemas.openxmlformats.org/officeDocument/2006/relationships/hyperlink" Target="http://cs.wikipedia.org/wiki/Soubor:Edgar_Germain_Hilaire_Degas_069.jpg" TargetMode="External"/><Relationship Id="rId2" Type="http://schemas.openxmlformats.org/officeDocument/2006/relationships/hyperlink" Target="http://cs.wikipedia.org/wiki/Soubor:Claude_Monet_1899_Nada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ierre-Auguste_Renoir_-_In_the_Garden.jpg" TargetMode="External"/><Relationship Id="rId5" Type="http://schemas.openxmlformats.org/officeDocument/2006/relationships/hyperlink" Target="http://cs.wikipedia.org/wiki/Soubor:PARenoir.jpg" TargetMode="External"/><Relationship Id="rId4" Type="http://schemas.openxmlformats.org/officeDocument/2006/relationships/hyperlink" Target="http://www.umeni.euweb.cz/obsah/impresionismus/claudemonetleknny.html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IMPRESIONISMUS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87391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 smtClean="0"/>
              <a:t>Název školy: Základní škola Karla Klíče</a:t>
            </a:r>
          </a:p>
          <a:p>
            <a:pPr algn="l"/>
            <a:r>
              <a:rPr lang="cs-CZ" dirty="0" smtClean="0"/>
              <a:t>Autor: Alena </a:t>
            </a:r>
            <a:r>
              <a:rPr lang="cs-CZ" dirty="0" err="1" smtClean="0"/>
              <a:t>Pavolková</a:t>
            </a:r>
            <a:endParaRPr lang="cs-CZ" dirty="0" smtClean="0"/>
          </a:p>
          <a:p>
            <a:pPr algn="l"/>
            <a:r>
              <a:rPr lang="cs-CZ" dirty="0" smtClean="0"/>
              <a:t>Název</a:t>
            </a:r>
            <a:r>
              <a:rPr lang="cs-CZ" smtClean="0"/>
              <a:t>: </a:t>
            </a:r>
            <a:r>
              <a:rPr lang="cs-CZ" smtClean="0"/>
              <a:t>VY_32_INOVACE_08_B_16_Impresionismus</a:t>
            </a:r>
            <a:endParaRPr lang="cs-CZ" dirty="0" smtClean="0"/>
          </a:p>
          <a:p>
            <a:pPr algn="l"/>
            <a:r>
              <a:rPr lang="cs-CZ" dirty="0" smtClean="0"/>
              <a:t>Téma: Dějiny výtvarného umění</a:t>
            </a:r>
            <a:endParaRPr lang="cs-CZ" dirty="0"/>
          </a:p>
          <a:p>
            <a:pPr algn="l"/>
            <a:r>
              <a:rPr lang="cs-CZ" dirty="0" smtClean="0"/>
              <a:t>Číslo </a:t>
            </a:r>
            <a:r>
              <a:rPr lang="cs-CZ" dirty="0"/>
              <a:t>projektu</a:t>
            </a:r>
            <a:r>
              <a:rPr lang="cs-CZ" dirty="0" smtClean="0"/>
              <a:t>: CZ.1.07/1.4.00/21.21.2131</a:t>
            </a:r>
            <a:endParaRPr lang="cs-CZ" dirty="0"/>
          </a:p>
          <a:p>
            <a:pPr algn="l"/>
            <a:endParaRPr lang="cs-CZ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672" y="5650098"/>
            <a:ext cx="5896173" cy="1145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51703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Impresionismus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500" u="sng" dirty="0" smtClean="0"/>
              <a:t>Vznik </a:t>
            </a:r>
          </a:p>
          <a:p>
            <a:pPr marL="0" indent="0">
              <a:buNone/>
            </a:pPr>
            <a:endParaRPr lang="cs-CZ" u="sng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Umělecký směr, který  vznikl v 70. letech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19. stol.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Navazuje na angl. </a:t>
            </a:r>
            <a:r>
              <a:rPr lang="cs-CZ" sz="2400" dirty="0"/>
              <a:t>m</a:t>
            </a:r>
            <a:r>
              <a:rPr lang="cs-CZ" sz="2400" dirty="0" smtClean="0"/>
              <a:t>alíře krajin a na tzv. </a:t>
            </a:r>
            <a:r>
              <a:rPr lang="cs-CZ" sz="2400" dirty="0" err="1" smtClean="0"/>
              <a:t>barbizonskou</a:t>
            </a:r>
            <a:r>
              <a:rPr lang="cs-CZ" sz="2400" dirty="0" smtClean="0"/>
              <a:t> školu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Název vznikl z francouzského slova </a:t>
            </a:r>
            <a:r>
              <a:rPr lang="cs-CZ" sz="2400" i="1" dirty="0" smtClean="0"/>
              <a:t>imprese</a:t>
            </a:r>
            <a:r>
              <a:rPr lang="cs-CZ" sz="2400" dirty="0" smtClean="0"/>
              <a:t>, což znamená dojem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56219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23739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Hlavní znaky: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00808"/>
            <a:ext cx="77768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Snaha co nejvěrněji zachytit skutečnost </a:t>
            </a:r>
          </a:p>
          <a:p>
            <a:endParaRPr lang="cs-CZ" sz="24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Důraz se klade na okamžik – světlo, stín, mlha, jasno atd.</a:t>
            </a:r>
          </a:p>
          <a:p>
            <a:endParaRPr lang="cs-CZ" sz="24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Zachycení okamžiku probíhá prostřednictvím </a:t>
            </a:r>
            <a:r>
              <a:rPr lang="cs-CZ" sz="2400" b="1" u="sng" dirty="0" smtClean="0"/>
              <a:t>barevné skvrny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b="1" u="sng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Odstíny barev se míchají přímo na obraze (nikoli na paletě)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Barevné skvrny jsou pak vnímány jako chvějící se plocha </a:t>
            </a:r>
          </a:p>
          <a:p>
            <a:endParaRPr lang="cs-CZ" sz="24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Neexistuje žádná ostrá kontura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13717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Claude Monet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Průkopník impresionismu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Podle jeho obrazu </a:t>
            </a:r>
            <a:r>
              <a:rPr lang="cs-CZ" sz="2400" b="1" dirty="0" smtClean="0"/>
              <a:t>Dojem, východ slunce</a:t>
            </a:r>
          </a:p>
          <a:p>
            <a:pPr marL="0" indent="0">
              <a:buNone/>
            </a:pPr>
            <a:r>
              <a:rPr lang="cs-CZ" sz="2400" dirty="0" smtClean="0"/>
              <a:t> je pojmenován celý umělecký směr  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Zachycoval stejný námět v různé denní nebo roční době, dokazoval tak prchavost okamžiku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Vznikly tak cykly: Lekníny, Topoly, Katedrály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60648"/>
            <a:ext cx="2088232" cy="3456384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323528" y="5517232"/>
            <a:ext cx="8280920" cy="12024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Společně s Renoirem vyšplhali na kolonádu Louvre, aby mohli malovat pařížská náměstí.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Jeho díla byla v galeriích a muzeích odmítána, založil tedy spolu s přáteli – malíři Sdružení nezávislých umělců a ti společně vystavovali.</a:t>
            </a: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408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90" y="154360"/>
            <a:ext cx="8839797" cy="6587008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 rot="19329011">
            <a:off x="5799582" y="5428673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Imprese, východ slunce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56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8856984" cy="6552728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 rot="19909560">
            <a:off x="7559763" y="586166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Lekníny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438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Auguste </a:t>
            </a:r>
            <a:r>
              <a:rPr lang="cs-CZ" dirty="0" err="1" smtClean="0"/>
              <a:t>Renoir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Maloval především postavy</a:t>
            </a:r>
          </a:p>
          <a:p>
            <a:pPr marL="0" indent="0">
              <a:buNone/>
            </a:pPr>
            <a:r>
              <a:rPr lang="cs-CZ" sz="2400" dirty="0" smtClean="0"/>
              <a:t> (figurální malíř), portréty žen a dětí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Používal jemné barvy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Zachycoval hru světel a stínů na lidském těle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6498" y="188640"/>
            <a:ext cx="2915816" cy="3672408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611560" y="4797152"/>
            <a:ext cx="832971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bg1">
                    <a:lumMod val="85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ačínal jako malíř porcelánu a to už ve třinácti letech!!!</a:t>
            </a: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I po započetí své malířské kariéry se dostal do takové situace, kdy neměl ani na barvy.</a:t>
            </a: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Dlouho žil u bohaté rodiny, ale po tom, co vyšel na povrch Renoirův románek </a:t>
            </a: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s mecenášovou dcerou, byl vyhozen</a:t>
            </a: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Onemocněl revmatismem a postupně ochrnul tak, že byl upoután na vozík.</a:t>
            </a: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Ještě za svého života spatřil svoje obrazy viset v Louvru vedle děl velkých mistrů.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1560" y="4653136"/>
            <a:ext cx="8064896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bg1">
                    <a:lumMod val="85000"/>
                  </a:schemeClr>
                </a:solidFill>
              </a:rPr>
              <a:t>Začínal jako malíř porcelánu a to už ve třinácti letech</a:t>
            </a:r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!</a:t>
            </a: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b="1" dirty="0">
                <a:solidFill>
                  <a:schemeClr val="bg1">
                    <a:lumMod val="85000"/>
                  </a:schemeClr>
                </a:solidFill>
              </a:rPr>
              <a:t>I po započetí své malířské kariéry se dostal do takové situace, kdy neměl ani na barvy.</a:t>
            </a:r>
          </a:p>
          <a:p>
            <a:r>
              <a:rPr lang="cs-CZ" b="1" dirty="0">
                <a:solidFill>
                  <a:schemeClr val="bg1">
                    <a:lumMod val="85000"/>
                  </a:schemeClr>
                </a:solidFill>
              </a:rPr>
              <a:t>Dlouho žil u bohaté rodiny, ale po tom, co vyšel na povrch Renoirův románek </a:t>
            </a:r>
          </a:p>
          <a:p>
            <a:r>
              <a:rPr lang="cs-CZ" b="1" dirty="0">
                <a:solidFill>
                  <a:schemeClr val="bg1">
                    <a:lumMod val="85000"/>
                  </a:schemeClr>
                </a:solidFill>
              </a:rPr>
              <a:t>s mecenášovou dcerou, byl </a:t>
            </a:r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vyhozen.</a:t>
            </a: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b="1" dirty="0">
                <a:solidFill>
                  <a:schemeClr val="bg1">
                    <a:lumMod val="85000"/>
                  </a:schemeClr>
                </a:solidFill>
              </a:rPr>
              <a:t>Onemocněl revmatismem a postupně ochrnul tak, že byl upoután na vozík.</a:t>
            </a:r>
          </a:p>
          <a:p>
            <a:r>
              <a:rPr lang="cs-CZ" b="1" dirty="0">
                <a:solidFill>
                  <a:schemeClr val="bg1">
                    <a:lumMod val="85000"/>
                  </a:schemeClr>
                </a:solidFill>
              </a:rPr>
              <a:t>Ještě za svého života spatřil svoje obrazy viset v Louvru vedle děl velkých mistrů.</a:t>
            </a:r>
          </a:p>
        </p:txBody>
      </p:sp>
    </p:spTree>
    <p:extLst>
      <p:ext uri="{BB962C8B-B14F-4D97-AF65-F5344CB8AC3E}">
        <p14:creationId xmlns:p14="http://schemas.microsoft.com/office/powerpoint/2010/main" val="171124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0290" y="0"/>
            <a:ext cx="5060022" cy="6858000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07504" y="476672"/>
            <a:ext cx="2212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V zahradě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011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Edgar </a:t>
            </a:r>
            <a:r>
              <a:rPr lang="cs-CZ" dirty="0" err="1" smtClean="0"/>
              <a:t>Degas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Malíř baletek a dostihových závodů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Snaha zachytit tvar v pohybu 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 oslepnutí modeloval postavy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tanečnic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16632"/>
            <a:ext cx="3269392" cy="4149080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327051" y="4725144"/>
            <a:ext cx="8432104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/>
          </a:p>
          <a:p>
            <a:r>
              <a:rPr lang="cs-CZ" dirty="0" smtClean="0"/>
              <a:t>Ačkoli byl hlavním iniciátorem impresionistických výstav, on sám se jím být nikdy necítil.</a:t>
            </a:r>
          </a:p>
          <a:p>
            <a:r>
              <a:rPr lang="cs-CZ" dirty="0" smtClean="0"/>
              <a:t>Byl posedlý lidskou postavou ve všech pozicích.</a:t>
            </a:r>
          </a:p>
          <a:p>
            <a:r>
              <a:rPr lang="cs-CZ" dirty="0" smtClean="0"/>
              <a:t>Kvůli postupné ztrátě zraku přestal malovat, ale začal vytvářet modely baletek a koní.</a:t>
            </a:r>
          </a:p>
          <a:p>
            <a:r>
              <a:rPr lang="cs-CZ" dirty="0" smtClean="0"/>
              <a:t>Na jeho tvorbu měla vliv i samota, nikdy totiž neprožil opětovanou lásku.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926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1655" y="0"/>
            <a:ext cx="5520690" cy="6858000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83463" y="26064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Baletka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208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	Tato prezentace je určena k výkladu o impresionismu ve výtvarném umění (malířství) ve vzdělávacím oboru Výtvarná výchova, případně jako doplňkový materiál pro vzdělávací obory Dějepis a Český jazyk a literatura.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Žáci se seznámí se vznikem, znaky, hlavními představiteli směru a jejich nejznámějšími díly.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8438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1400" dirty="0"/>
              <a:t>PROKOP, Vladimír. &lt;i&gt;Kapitoly z Dějin výtvarného umění&lt;/i&gt;. vyd. 2. Sokolov: O.K. Soft, 2008. ISBN Brož. 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/>
              <a:t>Claude Monet. 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2012-09-17]. Dostupné z: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cs.wikipedia.org/wiki/Soubor:Claude_Monet_1899_Nadar.jpg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>
              <a:buFont typeface="Wingdings" pitchFamily="2" charset="2"/>
              <a:buChar char="§"/>
            </a:pPr>
            <a:r>
              <a:rPr lang="cs-CZ" sz="1400" dirty="0"/>
              <a:t>Imprese, východ slunce. 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2012-09-17]. Dostupné z: </a:t>
            </a:r>
            <a:r>
              <a:rPr lang="cs-CZ" sz="1400" dirty="0">
                <a:hlinkClick r:id="rId3"/>
              </a:rPr>
              <a:t>http://cs.wikipedia.org/wiki/Soubor:Claude_Monet,_Impression,_soleil_levant,_</a:t>
            </a:r>
            <a:r>
              <a:rPr lang="cs-CZ" sz="1400" dirty="0" smtClean="0">
                <a:hlinkClick r:id="rId3"/>
              </a:rPr>
              <a:t>1872.jpg</a:t>
            </a:r>
            <a:endParaRPr lang="cs-CZ" sz="1400" dirty="0"/>
          </a:p>
          <a:p>
            <a:pPr>
              <a:buFont typeface="Wingdings" pitchFamily="2" charset="2"/>
              <a:buChar char="§"/>
            </a:pPr>
            <a:endParaRPr lang="cs-CZ" sz="1400" dirty="0"/>
          </a:p>
          <a:p>
            <a:pPr>
              <a:buFont typeface="Wingdings" pitchFamily="2" charset="2"/>
              <a:buChar char="§"/>
            </a:pPr>
            <a:r>
              <a:rPr lang="cs-CZ" sz="1400" dirty="0"/>
              <a:t>Claude Monet-lekníny. &lt;i&gt;Http://www.umeni.euweb.cz&lt;/i&gt; [online]. 2010 [cit. 2012-09-16]. Dostupné z: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www.umeni.euweb.cz/obsah/impresionismus/claudemonetleknny.htm</a:t>
            </a:r>
            <a:r>
              <a:rPr lang="cs-CZ" sz="1900" dirty="0" smtClean="0">
                <a:hlinkClick r:id="rId4"/>
              </a:rPr>
              <a:t>l</a:t>
            </a:r>
            <a:endParaRPr lang="cs-CZ" sz="1900" dirty="0" smtClean="0"/>
          </a:p>
          <a:p>
            <a:pPr>
              <a:buFont typeface="Wingdings" pitchFamily="2" charset="2"/>
              <a:buChar char="§"/>
            </a:pPr>
            <a:endParaRPr lang="cs-CZ" sz="1400" dirty="0"/>
          </a:p>
          <a:p>
            <a:pPr>
              <a:buFont typeface="Wingdings" pitchFamily="2" charset="2"/>
              <a:buChar char="§"/>
            </a:pPr>
            <a:r>
              <a:rPr lang="cs-CZ" sz="1400" dirty="0"/>
              <a:t>Auguste </a:t>
            </a:r>
            <a:r>
              <a:rPr lang="cs-CZ" sz="1400" dirty="0" err="1"/>
              <a:t>Renoir</a:t>
            </a:r>
            <a:r>
              <a:rPr lang="cs-CZ" sz="1400" dirty="0"/>
              <a:t>. 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2012-09-17]. Dostupné z: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cs.wikipedia.org/wiki/Soubor:PARenoir.jpg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>
              <a:buFont typeface="Wingdings" pitchFamily="2" charset="2"/>
              <a:buChar char="§"/>
            </a:pPr>
            <a:r>
              <a:rPr lang="cs-CZ" sz="1400" dirty="0"/>
              <a:t>V zahradě. 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2012-09-17]. Dostupné z: </a:t>
            </a:r>
            <a:r>
              <a:rPr lang="cs-CZ" sz="1400" dirty="0">
                <a:hlinkClick r:id="rId6"/>
              </a:rPr>
              <a:t>http://cs.wikipedia.org/wiki/Soubor:Pierre-Auguste_Renoir_-_</a:t>
            </a:r>
            <a:r>
              <a:rPr lang="cs-CZ" sz="1400" dirty="0" smtClean="0">
                <a:hlinkClick r:id="rId6"/>
              </a:rPr>
              <a:t>In_the_Garden.jpg</a:t>
            </a:r>
            <a:endParaRPr lang="cs-CZ" sz="1400" dirty="0"/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/>
              <a:t>Baletka</a:t>
            </a:r>
            <a:r>
              <a:rPr lang="cs-CZ" sz="1400" dirty="0"/>
              <a:t>. 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2012-09-17]. Dostupné z: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cs.wikipedia.org/wiki/Soubor:Edgar_Germain_Hilaire_Degas_069.jpg</a:t>
            </a:r>
            <a:endParaRPr lang="cs-CZ" sz="1400" dirty="0"/>
          </a:p>
          <a:p>
            <a:pPr>
              <a:buFont typeface="Wingdings" pitchFamily="2" charset="2"/>
              <a:buChar char="§"/>
            </a:pPr>
            <a:endParaRPr lang="cs-CZ" sz="1400" dirty="0"/>
          </a:p>
          <a:p>
            <a:pPr>
              <a:buFont typeface="Wingdings" pitchFamily="2" charset="2"/>
              <a:buChar char="§"/>
            </a:pPr>
            <a:endParaRPr lang="cs-CZ" sz="1400" dirty="0"/>
          </a:p>
          <a:p>
            <a:pPr>
              <a:buFont typeface="Wingdings" pitchFamily="2" charset="2"/>
              <a:buChar char="§"/>
            </a:pPr>
            <a:endParaRPr lang="cs-CZ" sz="1400" dirty="0"/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endParaRPr lang="cs-CZ" sz="1400" dirty="0"/>
          </a:p>
          <a:p>
            <a:pPr>
              <a:buFont typeface="Wingdings" pitchFamily="2" charset="2"/>
              <a:buChar char="§"/>
            </a:pPr>
            <a:endParaRPr lang="cs-CZ" sz="1400" dirty="0"/>
          </a:p>
          <a:p>
            <a:pPr>
              <a:buFont typeface="Wingdings" pitchFamily="2" charset="2"/>
              <a:buChar char="§"/>
            </a:pPr>
            <a:endParaRPr lang="cs-CZ" sz="1900" dirty="0"/>
          </a:p>
          <a:p>
            <a:pPr>
              <a:buFont typeface="Wingdings" pitchFamily="2" charset="2"/>
              <a:buChar char="§"/>
            </a:pPr>
            <a:endParaRPr lang="cs-CZ" sz="1900" dirty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8408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8134754"/>
              </p:ext>
            </p:extLst>
          </p:nvPr>
        </p:nvGraphicFramePr>
        <p:xfrm>
          <a:off x="1524000" y="1397000"/>
          <a:ext cx="6096000" cy="3545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48000"/>
                <a:gridCol w="304800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Identifikační tabulka</a:t>
                      </a:r>
                      <a:endParaRPr lang="cs-CZ" sz="16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Autor:</a:t>
                      </a:r>
                      <a:r>
                        <a:rPr lang="cs-CZ" sz="1600" baseline="0" dirty="0" smtClean="0"/>
                        <a:t> Alena </a:t>
                      </a:r>
                      <a:r>
                        <a:rPr lang="cs-CZ" sz="1600" baseline="0" dirty="0" err="1" smtClean="0"/>
                        <a:t>Pavolková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Vytvořeno dne: 9.5. 2012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Odpilotováno</a:t>
                      </a:r>
                      <a:r>
                        <a:rPr lang="cs-CZ" sz="1600" dirty="0" smtClean="0"/>
                        <a:t> dne: 10.5. </a:t>
                      </a:r>
                      <a:r>
                        <a:rPr lang="cs-CZ" sz="1600" smtClean="0"/>
                        <a:t>2012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Ve třídě: 8.A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Vzdělávací oblast: Umění a kultura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Vzdělávací obor: Výtvarná výchova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Tematická</a:t>
                      </a:r>
                      <a:r>
                        <a:rPr lang="cs-CZ" sz="1600" baseline="0" dirty="0" smtClean="0"/>
                        <a:t> oblast: Dějiny výtvarného umění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Téma: Impresionismus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Klíčová slova: Impresionismus, dojem, Claude Monet, August </a:t>
                      </a:r>
                      <a:r>
                        <a:rPr lang="cs-CZ" sz="1600" dirty="0" err="1" smtClean="0"/>
                        <a:t>Renoir</a:t>
                      </a:r>
                      <a:r>
                        <a:rPr lang="cs-CZ" sz="1600" dirty="0" smtClean="0"/>
                        <a:t>, Edgar </a:t>
                      </a:r>
                      <a:r>
                        <a:rPr lang="cs-CZ" sz="1600" dirty="0" err="1" smtClean="0"/>
                        <a:t>Degas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4534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398</TotalTime>
  <Words>778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YamatoPainting</vt:lpstr>
      <vt:lpstr>IMPRESIONISMUS</vt:lpstr>
      <vt:lpstr>Impresionismus</vt:lpstr>
      <vt:lpstr>Prezentace aplikace PowerPoint</vt:lpstr>
      <vt:lpstr>Claude Monet</vt:lpstr>
      <vt:lpstr>Prezentace aplikace PowerPoint</vt:lpstr>
      <vt:lpstr>Prezentace aplikace PowerPoint</vt:lpstr>
      <vt:lpstr>Auguste Renoir</vt:lpstr>
      <vt:lpstr>Prezentace aplikace PowerPoint</vt:lpstr>
      <vt:lpstr>Edgar Degas</vt:lpstr>
      <vt:lpstr>Prezentace aplikace PowerPoint</vt:lpstr>
      <vt:lpstr>Anotace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 Pavolková</dc:creator>
  <cp:lastModifiedBy>Alena Pavolková</cp:lastModifiedBy>
  <cp:revision>23</cp:revision>
  <dcterms:created xsi:type="dcterms:W3CDTF">2012-05-09T18:51:03Z</dcterms:created>
  <dcterms:modified xsi:type="dcterms:W3CDTF">2012-09-20T10:31:43Z</dcterms:modified>
</cp:coreProperties>
</file>