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2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90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ABC6B52-1963-47A0-BEF9-D0082ED50C75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6C47DAE-B21A-4F8B-86AC-3BAB04A35A6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ABC6B52-1963-47A0-BEF9-D0082ED50C75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6C47DAE-B21A-4F8B-86AC-3BAB04A35A6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ABC6B52-1963-47A0-BEF9-D0082ED50C75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6C47DAE-B21A-4F8B-86AC-3BAB04A35A6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ABC6B52-1963-47A0-BEF9-D0082ED50C75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6C47DAE-B21A-4F8B-86AC-3BAB04A35A6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ABC6B52-1963-47A0-BEF9-D0082ED50C75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6C47DAE-B21A-4F8B-86AC-3BAB04A35A6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ABC6B52-1963-47A0-BEF9-D0082ED50C75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6C47DAE-B21A-4F8B-86AC-3BAB04A35A6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ABC6B52-1963-47A0-BEF9-D0082ED50C75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6C47DAE-B21A-4F8B-86AC-3BAB04A35A65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ABC6B52-1963-47A0-BEF9-D0082ED50C75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6C47DAE-B21A-4F8B-86AC-3BAB04A35A6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ABC6B52-1963-47A0-BEF9-D0082ED50C75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6C47DAE-B21A-4F8B-86AC-3BAB04A35A6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ABC6B52-1963-47A0-BEF9-D0082ED50C75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6C47DAE-B21A-4F8B-86AC-3BAB04A35A6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ABC6B52-1963-47A0-BEF9-D0082ED50C75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6C47DAE-B21A-4F8B-86AC-3BAB04A35A6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AABC6B52-1963-47A0-BEF9-D0082ED50C75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F6C47DAE-B21A-4F8B-86AC-3BAB04A35A65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verka-svet.blog.cz/1109/jeden-vykrik-velkeho-silence" TargetMode="External"/><Relationship Id="rId2" Type="http://schemas.openxmlformats.org/officeDocument/2006/relationships/hyperlink" Target="http://cs.wikipedia.org/wiki/Soubor:Edvard_Munch_1912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creativoas.cz/emil-filla.php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Expresionismus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2708920"/>
            <a:ext cx="7406640" cy="1752600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Název školy: ZŠ Karla Klíče v Hostinném</a:t>
            </a:r>
          </a:p>
          <a:p>
            <a:r>
              <a:rPr lang="cs-CZ" dirty="0" smtClean="0"/>
              <a:t>Autor: Alena </a:t>
            </a:r>
            <a:r>
              <a:rPr lang="cs-CZ" dirty="0" err="1" smtClean="0"/>
              <a:t>Pavolková</a:t>
            </a:r>
            <a:endParaRPr lang="cs-CZ" dirty="0" smtClean="0"/>
          </a:p>
          <a:p>
            <a:r>
              <a:rPr lang="cs-CZ" dirty="0" smtClean="0"/>
              <a:t>Název</a:t>
            </a:r>
            <a:r>
              <a:rPr lang="cs-CZ" smtClean="0"/>
              <a:t>:  </a:t>
            </a:r>
            <a:r>
              <a:rPr lang="cs-CZ" smtClean="0"/>
              <a:t>VY_32_INOVACE_08_B_17_ </a:t>
            </a:r>
            <a:r>
              <a:rPr lang="cs-CZ" dirty="0" smtClean="0"/>
              <a:t>Expresionismus</a:t>
            </a:r>
          </a:p>
          <a:p>
            <a:r>
              <a:rPr lang="cs-CZ" dirty="0" smtClean="0"/>
              <a:t>Téma: Dějiny výtvarného umění</a:t>
            </a:r>
          </a:p>
          <a:p>
            <a:r>
              <a:rPr lang="cs-CZ" dirty="0" smtClean="0"/>
              <a:t>Číslo </a:t>
            </a:r>
            <a:r>
              <a:rPr lang="cs-CZ" dirty="0"/>
              <a:t>projektu</a:t>
            </a:r>
            <a:r>
              <a:rPr lang="cs-CZ" dirty="0" smtClean="0"/>
              <a:t>: CZ.1.07/1.4.00/21.21.2131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47664" y="4869548"/>
            <a:ext cx="7473984" cy="14222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3927735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Vznik a hlavní znaky expresionismu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5410200"/>
          </a:xfrm>
          <a:solidFill>
            <a:schemeClr val="bg2">
              <a:lumMod val="75000"/>
            </a:schemeClr>
          </a:solidFill>
        </p:spPr>
        <p:txBody>
          <a:bodyPr>
            <a:normAutofit fontScale="700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jako umělecký směr se rozvinul na přelomu 18. a 19. stol.</a:t>
            </a:r>
          </a:p>
          <a:p>
            <a:pPr marL="82296" indent="0">
              <a:buNone/>
            </a:pPr>
            <a:endParaRPr lang="cs-CZ" dirty="0" smtClean="0"/>
          </a:p>
          <a:p>
            <a:r>
              <a:rPr lang="cs-CZ" dirty="0" smtClean="0"/>
              <a:t>název podle slova exprese – vyjádření citového poznatku </a:t>
            </a:r>
          </a:p>
          <a:p>
            <a:pPr marL="82296" indent="0">
              <a:buNone/>
            </a:pPr>
            <a:endParaRPr lang="cs-CZ" dirty="0" smtClean="0"/>
          </a:p>
          <a:p>
            <a:r>
              <a:rPr lang="cs-CZ" dirty="0" smtClean="0"/>
              <a:t>dílo je tedy projevem autorovy duše</a:t>
            </a:r>
          </a:p>
          <a:p>
            <a:pPr marL="82296" indent="0">
              <a:buNone/>
            </a:pPr>
            <a:endParaRPr lang="cs-CZ" dirty="0" smtClean="0"/>
          </a:p>
          <a:p>
            <a:r>
              <a:rPr lang="cs-CZ" dirty="0"/>
              <a:t>d</a:t>
            </a:r>
            <a:r>
              <a:rPr lang="cs-CZ" dirty="0" smtClean="0"/>
              <a:t>ůraz je kladen na psychické momenty</a:t>
            </a:r>
          </a:p>
          <a:p>
            <a:pPr marL="82296" indent="0">
              <a:buNone/>
            </a:pPr>
            <a:endParaRPr lang="cs-CZ" dirty="0" smtClean="0"/>
          </a:p>
          <a:p>
            <a:r>
              <a:rPr lang="cs-CZ" dirty="0" smtClean="0"/>
              <a:t>Směr různorodě přijímán – v Čechách velká vlna obdivu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547664" y="1700808"/>
            <a:ext cx="7344816" cy="646331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V širším slova smyslu lze expresionismus chápat jako časově neomezený směr,  protože za projevení citu v umění můžeme považovat jakýkoli obraz. 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545463" y="5949280"/>
            <a:ext cx="6552728" cy="646331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/>
              <a:t>t</a:t>
            </a:r>
            <a:r>
              <a:rPr lang="cs-CZ" dirty="0" smtClean="0"/>
              <a:t>zv. estetika hnusu – krásný není jen ten obraz,  který zobrazuje krásný objekt,  ale i ten,  který dobře zobrazí nehezký objekt.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01170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Edvard </a:t>
            </a:r>
            <a:r>
              <a:rPr lang="cs-CZ" dirty="0" err="1" smtClean="0"/>
              <a:t>Munch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000" dirty="0" smtClean="0"/>
              <a:t>[</a:t>
            </a:r>
            <a:r>
              <a:rPr lang="cs-CZ" sz="2000" dirty="0" err="1" smtClean="0"/>
              <a:t>edvard</a:t>
            </a:r>
            <a:r>
              <a:rPr lang="cs-CZ" sz="2000" dirty="0" smtClean="0"/>
              <a:t> </a:t>
            </a:r>
            <a:r>
              <a:rPr lang="cs-CZ" sz="2000" dirty="0" err="1" smtClean="0"/>
              <a:t>munk</a:t>
            </a:r>
            <a:r>
              <a:rPr lang="cs-CZ" sz="2000" dirty="0" smtClean="0"/>
              <a:t>]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3424424" cy="2845296"/>
          </a:xfrm>
        </p:spPr>
        <p:txBody>
          <a:bodyPr>
            <a:normAutofit fontScale="92500" lnSpcReduction="10000"/>
          </a:bodyPr>
          <a:lstStyle/>
          <a:p>
            <a:pPr>
              <a:buFontTx/>
              <a:buChar char="-"/>
            </a:pPr>
            <a:r>
              <a:rPr lang="cs-CZ" sz="2400" dirty="0" smtClean="0"/>
              <a:t>norský umělec</a:t>
            </a:r>
          </a:p>
          <a:p>
            <a:pPr marL="82296" indent="0">
              <a:buNone/>
            </a:pPr>
            <a:endParaRPr lang="cs-CZ" sz="2400" dirty="0"/>
          </a:p>
          <a:p>
            <a:pPr marL="285750" indent="-285750">
              <a:buFontTx/>
              <a:buChar char="-"/>
            </a:pPr>
            <a:r>
              <a:rPr lang="cs-CZ" sz="2400" dirty="0"/>
              <a:t>zprvu negativně </a:t>
            </a:r>
            <a:r>
              <a:rPr lang="cs-CZ" sz="2400" dirty="0" smtClean="0"/>
              <a:t>přijímán</a:t>
            </a:r>
          </a:p>
          <a:p>
            <a:pPr marL="0" indent="0">
              <a:buNone/>
            </a:pPr>
            <a:r>
              <a:rPr lang="cs-CZ" sz="2400" dirty="0" smtClean="0"/>
              <a:t>    </a:t>
            </a:r>
            <a:r>
              <a:rPr lang="cs-CZ" sz="2400" dirty="0"/>
              <a:t>kritikou</a:t>
            </a:r>
          </a:p>
          <a:p>
            <a:endParaRPr lang="cs-CZ" sz="2400" dirty="0"/>
          </a:p>
          <a:p>
            <a:pPr marL="285750" indent="-285750">
              <a:buFontTx/>
              <a:buChar char="-"/>
            </a:pPr>
            <a:r>
              <a:rPr lang="cs-CZ" sz="2400" dirty="0"/>
              <a:t>na konci života uznáván</a:t>
            </a:r>
            <a:r>
              <a:rPr lang="cs-CZ" sz="2400" dirty="0" smtClean="0"/>
              <a:t>,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oceňován</a:t>
            </a:r>
          </a:p>
          <a:p>
            <a:pPr marL="0" indent="0">
              <a:buNone/>
            </a:pPr>
            <a:endParaRPr lang="cs-CZ" sz="2800" dirty="0"/>
          </a:p>
          <a:p>
            <a:pPr marL="82296" indent="0">
              <a:buNone/>
            </a:pPr>
            <a:endParaRPr lang="cs-CZ" dirty="0" smtClean="0"/>
          </a:p>
          <a:p>
            <a:pPr marL="82296" indent="0">
              <a:buNone/>
            </a:pPr>
            <a:endParaRPr lang="cs-CZ" dirty="0" smtClean="0"/>
          </a:p>
          <a:p>
            <a:pPr marL="82296" indent="0">
              <a:buNone/>
            </a:pPr>
            <a:endParaRPr lang="cs-CZ" dirty="0" smtClean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12398"/>
            <a:ext cx="4200897" cy="528881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 rot="1399122">
            <a:off x="4859915" y="4721227"/>
            <a:ext cx="15116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Edvard </a:t>
            </a:r>
            <a:r>
              <a:rPr lang="cs-CZ" dirty="0" err="1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Munch</a:t>
            </a:r>
            <a:endParaRPr lang="cs-CZ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 rot="10800000" flipV="1">
            <a:off x="978318" y="4725144"/>
            <a:ext cx="3608021" cy="1754326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V jeho pěti letech mu umřela matka na tuberkulózu. Jeho vzpomínka na zakrvavělý kapesník ho provázel celým jeho životem. Sám trpěl </a:t>
            </a:r>
            <a:r>
              <a:rPr lang="cs-CZ" dirty="0"/>
              <a:t>psychickou </a:t>
            </a:r>
            <a:r>
              <a:rPr lang="cs-CZ" dirty="0" smtClean="0"/>
              <a:t>chorobou (noční můry, představy).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533336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-20425"/>
            <a:ext cx="4824536" cy="6848872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652120" y="476672"/>
            <a:ext cx="31683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Výkřik</a:t>
            </a:r>
          </a:p>
          <a:p>
            <a:r>
              <a:rPr lang="cs-CZ" dirty="0" smtClean="0"/>
              <a:t> – základní dílo expresionismu</a:t>
            </a:r>
          </a:p>
        </p:txBody>
      </p:sp>
      <p:sp>
        <p:nvSpPr>
          <p:cNvPr id="4" name="TextovéPole 3"/>
          <p:cNvSpPr txBox="1"/>
          <p:nvPr/>
        </p:nvSpPr>
        <p:spPr>
          <a:xfrm rot="1371249">
            <a:off x="220264" y="6237314"/>
            <a:ext cx="7889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Výkřik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64088" y="1343667"/>
            <a:ext cx="3312367" cy="5078313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Deníkový záznam Edvarda </a:t>
            </a:r>
            <a:r>
              <a:rPr lang="cs-CZ" b="1" dirty="0" err="1" smtClean="0"/>
              <a:t>Muncha</a:t>
            </a:r>
            <a:r>
              <a:rPr lang="cs-CZ" b="1" dirty="0" smtClean="0"/>
              <a:t> z roku 1892:</a:t>
            </a:r>
          </a:p>
          <a:p>
            <a:endParaRPr lang="cs-CZ" b="1" dirty="0" smtClean="0"/>
          </a:p>
          <a:p>
            <a:r>
              <a:rPr lang="cs-CZ" i="1" dirty="0" smtClean="0"/>
              <a:t>„Šel </a:t>
            </a:r>
            <a:r>
              <a:rPr lang="cs-CZ" i="1" dirty="0"/>
              <a:t>jsem po cestě se dvěma přáteli – slunce zapadalo za horu nad městem a fjordem – pocítil jsem nápor smutku – nebe se náhle změnilo v krvavou červeň. Zastavil jsem se, opřel o zábradlí, smrtelně unaven – přátelé se po mně ohlédli a pokračovali dál – díval jsem se nad plápolajícími mraky na fjordem, byly jak krev a meč, a město – modročerný fjord a město – mí přátelé šli dál a já tam stál a třásl se strachy – cítil jsem jakoby velký, nekonečný výkřik šel tou nekonečnou </a:t>
            </a:r>
            <a:r>
              <a:rPr lang="cs-CZ" i="1" dirty="0" smtClean="0"/>
              <a:t>přírodou.“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4074708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Osma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3781400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cs-CZ" dirty="0" smtClean="0"/>
              <a:t>výtvarná skupina v Čechách</a:t>
            </a:r>
          </a:p>
          <a:p>
            <a:pPr>
              <a:buFontTx/>
              <a:buChar char="-"/>
            </a:pPr>
            <a:r>
              <a:rPr lang="cs-CZ" dirty="0" smtClean="0"/>
              <a:t>navazovala na </a:t>
            </a:r>
            <a:r>
              <a:rPr lang="cs-CZ" dirty="0" err="1" smtClean="0"/>
              <a:t>Munchovo</a:t>
            </a:r>
            <a:r>
              <a:rPr lang="cs-CZ" dirty="0" smtClean="0"/>
              <a:t> dílo (1908 se v Praze konala výstava </a:t>
            </a:r>
            <a:r>
              <a:rPr lang="cs-CZ" dirty="0" err="1" smtClean="0"/>
              <a:t>Munchova</a:t>
            </a:r>
            <a:r>
              <a:rPr lang="cs-CZ" dirty="0" smtClean="0"/>
              <a:t> díla)</a:t>
            </a:r>
          </a:p>
          <a:p>
            <a:pPr marL="82296" indent="0">
              <a:buNone/>
            </a:pPr>
            <a:endParaRPr lang="cs-CZ" dirty="0"/>
          </a:p>
          <a:p>
            <a:pPr marL="82296" indent="0">
              <a:buNone/>
            </a:pPr>
            <a:r>
              <a:rPr lang="cs-CZ" sz="3500" u="sng" dirty="0" smtClean="0">
                <a:solidFill>
                  <a:schemeClr val="tx2">
                    <a:lumMod val="75000"/>
                  </a:schemeClr>
                </a:solidFill>
              </a:rPr>
              <a:t>Emil Filla</a:t>
            </a:r>
          </a:p>
          <a:p>
            <a:pPr>
              <a:buFontTx/>
              <a:buChar char="-"/>
            </a:pPr>
            <a:r>
              <a:rPr lang="cs-CZ" sz="2600" dirty="0" smtClean="0"/>
              <a:t>Nejvýraznější osobnost</a:t>
            </a:r>
          </a:p>
          <a:p>
            <a:pPr marL="82296" indent="0">
              <a:buNone/>
            </a:pPr>
            <a:r>
              <a:rPr lang="cs-CZ" sz="2600" dirty="0" smtClean="0"/>
              <a:t>   Osmy </a:t>
            </a:r>
          </a:p>
          <a:p>
            <a:pPr marL="82296" indent="0">
              <a:buNone/>
            </a:pPr>
            <a:endParaRPr lang="cs-CZ" sz="2600" dirty="0" smtClean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0" y="2996001"/>
            <a:ext cx="3168352" cy="3358453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 rot="805748">
            <a:off x="5286608" y="5873422"/>
            <a:ext cx="10054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Emil Filla</a:t>
            </a:r>
            <a:endParaRPr lang="cs-CZ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530356" y="5338791"/>
            <a:ext cx="3600400" cy="1200329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Díla Emila Filly lze zařadit hned do několika uměleckých směrů, proto bývá řazen nejen mezi expresionisty, ale také kubistické malíře.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77552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35624" y="133043"/>
            <a:ext cx="5256584" cy="648072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 rot="19986941">
            <a:off x="5226577" y="5658786"/>
            <a:ext cx="23067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Čtenář Dostojevského</a:t>
            </a:r>
            <a:endParaRPr lang="cs-CZ" dirty="0">
              <a:solidFill>
                <a:schemeClr val="accent5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2004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82296" indent="0">
              <a:buNone/>
            </a:pPr>
            <a:r>
              <a:rPr lang="cs-CZ" sz="2800" dirty="0"/>
              <a:t>	</a:t>
            </a:r>
            <a:r>
              <a:rPr lang="cs-CZ" sz="2800" dirty="0" smtClean="0"/>
              <a:t>Tato prezentace je určena k výkladu o expresionismu ve výtvarném umění (malířství) pro vyučovací obor Výtvarná výchova, popřípadě jako doplňkový výukový materiál pro dějepis. Žáci se seznámí se vznikem, hlavními znaky expresionismu, s hlavními představiteli a zásadními díly tohoto směru.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145804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1800" dirty="0"/>
              <a:t>PROKOP, Vladimír. &lt;i&gt;Kapitoly z Dějin výtvarného umění&lt;/i&gt;. vyd. 2. Sokolov: O.K. Soft, 2008. ISBN Brož. </a:t>
            </a:r>
            <a:endParaRPr lang="cs-CZ" sz="1800" dirty="0" smtClean="0"/>
          </a:p>
          <a:p>
            <a:endParaRPr lang="cs-CZ" sz="1800" dirty="0"/>
          </a:p>
          <a:p>
            <a:r>
              <a:rPr lang="cs-CZ" sz="1800" dirty="0"/>
              <a:t>Edvard </a:t>
            </a:r>
            <a:r>
              <a:rPr lang="cs-CZ" sz="1800" dirty="0" err="1"/>
              <a:t>Munch</a:t>
            </a:r>
            <a:r>
              <a:rPr lang="cs-CZ" sz="1800" dirty="0"/>
              <a:t>. In: &lt;i&gt;</a:t>
            </a:r>
            <a:r>
              <a:rPr lang="cs-CZ" sz="1800" dirty="0" err="1"/>
              <a:t>Wikipedia</a:t>
            </a:r>
            <a:r>
              <a:rPr lang="cs-CZ" sz="1800" dirty="0"/>
              <a:t>&lt;/i&gt;: &lt;i&gt;</a:t>
            </a:r>
            <a:r>
              <a:rPr lang="cs-CZ" sz="1800" dirty="0" err="1"/>
              <a:t>the</a:t>
            </a:r>
            <a:r>
              <a:rPr lang="cs-CZ" sz="1800" dirty="0"/>
              <a:t> free </a:t>
            </a:r>
            <a:r>
              <a:rPr lang="cs-CZ" sz="1800" dirty="0" err="1"/>
              <a:t>encyclopedia</a:t>
            </a:r>
            <a:r>
              <a:rPr lang="cs-CZ" sz="1800" dirty="0"/>
              <a:t>&lt;/i&gt; [online]. San Francisco (CA): </a:t>
            </a:r>
            <a:r>
              <a:rPr lang="cs-CZ" sz="1800" dirty="0" err="1"/>
              <a:t>Wikimedia</a:t>
            </a:r>
            <a:r>
              <a:rPr lang="cs-CZ" sz="1800" dirty="0"/>
              <a:t> </a:t>
            </a:r>
            <a:r>
              <a:rPr lang="cs-CZ" sz="1800" dirty="0" err="1"/>
              <a:t>Foundation</a:t>
            </a:r>
            <a:r>
              <a:rPr lang="cs-CZ" sz="1800" dirty="0"/>
              <a:t>, 2001- [cit. 2012-09-17]. Dostupné z: </a:t>
            </a:r>
            <a:r>
              <a:rPr lang="cs-CZ" sz="1800" dirty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cs.wikipedia.org/wiki/Soubor:Edvard_Munch_1912.jpg</a:t>
            </a:r>
            <a:endParaRPr lang="cs-CZ" sz="1800" dirty="0"/>
          </a:p>
          <a:p>
            <a:pPr marL="82296" indent="0">
              <a:buNone/>
            </a:pPr>
            <a:endParaRPr lang="cs-CZ" sz="1800" dirty="0" smtClean="0"/>
          </a:p>
          <a:p>
            <a:r>
              <a:rPr lang="cs-CZ" sz="1800" dirty="0"/>
              <a:t>Výkřik. In: &lt;i&gt;Http://verka-svet.blog.cz&lt;/i&gt; [online]. 2011 [cit. 2012-09-17]. Dostupné z: </a:t>
            </a:r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verka-svet.blog.cz/1109/jeden-vykrik-velkeho-silence</a:t>
            </a:r>
            <a:endParaRPr lang="cs-CZ" sz="1800" dirty="0"/>
          </a:p>
          <a:p>
            <a:pPr marL="82296" indent="0">
              <a:buNone/>
            </a:pPr>
            <a:endParaRPr lang="cs-CZ" sz="1800" dirty="0" smtClean="0"/>
          </a:p>
          <a:p>
            <a:r>
              <a:rPr lang="it-IT" sz="1800" dirty="0"/>
              <a:t>Emil Filla. In: &lt;i&gt;Www.creativoas.cz&lt;/i&gt; [online]. 2010 [cit. 2012-09-17]. Dostupné z: </a:t>
            </a:r>
            <a:r>
              <a:rPr lang="it-IT" sz="1800" dirty="0">
                <a:hlinkClick r:id="rId4"/>
              </a:rPr>
              <a:t>http://</a:t>
            </a:r>
            <a:r>
              <a:rPr lang="it-IT" sz="1800" dirty="0" smtClean="0">
                <a:hlinkClick r:id="rId4"/>
              </a:rPr>
              <a:t>www.creativoas.cz/emil-filla.php</a:t>
            </a:r>
            <a:endParaRPr lang="cs-CZ" sz="1800" dirty="0" smtClean="0"/>
          </a:p>
          <a:p>
            <a:endParaRPr lang="cs-CZ" sz="1800" dirty="0"/>
          </a:p>
          <a:p>
            <a:r>
              <a:rPr lang="it-IT" sz="1800" dirty="0"/>
              <a:t>Emil Filla. In: &lt;i&gt;Www.creativoas.cz&lt;/i&gt; [online]. 2010 [cit. 2012-09-17]. Dostupné z: http://www.creativoas.cz/emil-filla.php</a:t>
            </a:r>
          </a:p>
          <a:p>
            <a:endParaRPr lang="it-IT" sz="1800" dirty="0"/>
          </a:p>
          <a:p>
            <a:endParaRPr lang="cs-CZ" sz="1800" dirty="0"/>
          </a:p>
          <a:p>
            <a:endParaRPr lang="cs-CZ" sz="1800" dirty="0"/>
          </a:p>
          <a:p>
            <a:endParaRPr lang="cs-CZ" sz="1800" dirty="0" smtClean="0"/>
          </a:p>
          <a:p>
            <a:endParaRPr lang="cs-CZ" sz="1800" dirty="0"/>
          </a:p>
          <a:p>
            <a:endParaRPr lang="cs-CZ" sz="18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81429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33523923"/>
              </p:ext>
            </p:extLst>
          </p:nvPr>
        </p:nvGraphicFramePr>
        <p:xfrm>
          <a:off x="1524000" y="1397000"/>
          <a:ext cx="6096000" cy="3606800"/>
        </p:xfrm>
        <a:graphic>
          <a:graphicData uri="http://schemas.openxmlformats.org/drawingml/2006/table">
            <a:tbl>
              <a:tblPr firstRow="1" bandRow="1">
                <a:tableStyleId>{5A111915-BE36-4E01-A7E5-04B1672EAD32}</a:tableStyleId>
              </a:tblPr>
              <a:tblGrid>
                <a:gridCol w="3048000"/>
                <a:gridCol w="3048000"/>
              </a:tblGrid>
              <a:tr h="370840"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Identifikační tabulka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Autor:  Alena </a:t>
                      </a:r>
                      <a:r>
                        <a:rPr lang="cs-CZ" dirty="0" err="1" smtClean="0"/>
                        <a:t>Pavolková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Vytvořeno dne:  </a:t>
                      </a:r>
                      <a:r>
                        <a:rPr lang="cs-CZ" b="0" dirty="0" smtClean="0"/>
                        <a:t>20.5.  2012</a:t>
                      </a:r>
                      <a:endParaRPr lang="cs-CZ" b="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dirty="0" smtClean="0"/>
                        <a:t> dne:  21.5. </a:t>
                      </a:r>
                      <a:r>
                        <a:rPr lang="cs-CZ" baseline="0" dirty="0" smtClean="0"/>
                        <a:t> 2012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třídě: </a:t>
                      </a:r>
                      <a:r>
                        <a:rPr lang="cs-CZ" baseline="0" dirty="0" smtClean="0"/>
                        <a:t> 9.A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Vzdělávací oblast:  Umění a kultura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Vzdělávací obor:</a:t>
                      </a:r>
                      <a:r>
                        <a:rPr lang="cs-CZ" baseline="0" dirty="0" smtClean="0"/>
                        <a:t>  Výtvarná výchova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Tematická</a:t>
                      </a:r>
                      <a:r>
                        <a:rPr lang="cs-CZ" baseline="0" dirty="0" smtClean="0"/>
                        <a:t> oblast:  Dějiny výtvarného umění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Téma:  Expresionismus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Klíčová slova:  Expresionismus,</a:t>
                      </a:r>
                      <a:r>
                        <a:rPr lang="cs-CZ" baseline="0" dirty="0" smtClean="0"/>
                        <a:t> Edvard </a:t>
                      </a:r>
                      <a:r>
                        <a:rPr lang="cs-CZ" baseline="0" dirty="0" err="1" smtClean="0"/>
                        <a:t>Munch</a:t>
                      </a:r>
                      <a:r>
                        <a:rPr lang="cs-CZ" baseline="0" dirty="0" smtClean="0"/>
                        <a:t>, Výkřik, Osma, Emil Filla, Čtenář Dostojevského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39074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442</TotalTime>
  <Words>545</Words>
  <Application>Microsoft Office PowerPoint</Application>
  <PresentationFormat>Předvádění na obrazovce (4:3)</PresentationFormat>
  <Paragraphs>76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Slunovrat</vt:lpstr>
      <vt:lpstr>Expresionismus</vt:lpstr>
      <vt:lpstr>Vznik a hlavní znaky expresionismu</vt:lpstr>
      <vt:lpstr>Edvard Munch [edvard munk]</vt:lpstr>
      <vt:lpstr>Prezentace aplikace PowerPoint</vt:lpstr>
      <vt:lpstr>Osma</vt:lpstr>
      <vt:lpstr>Prezentace aplikace PowerPoint</vt:lpstr>
      <vt:lpstr>Anotace</vt:lpstr>
      <vt:lpstr>Použité zdroje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Expresionismus</dc:title>
  <dc:creator>Alena Pavolková</dc:creator>
  <cp:lastModifiedBy>Alena Pavolková</cp:lastModifiedBy>
  <cp:revision>23</cp:revision>
  <dcterms:created xsi:type="dcterms:W3CDTF">2012-05-21T05:11:39Z</dcterms:created>
  <dcterms:modified xsi:type="dcterms:W3CDTF">2012-09-20T10:31:59Z</dcterms:modified>
</cp:coreProperties>
</file>