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handoutMasterIdLst>
    <p:handoutMasterId r:id="rId26"/>
  </p:handoutMasterIdLst>
  <p:sldIdLst>
    <p:sldId id="256" r:id="rId2"/>
    <p:sldId id="326" r:id="rId3"/>
    <p:sldId id="328" r:id="rId4"/>
    <p:sldId id="329" r:id="rId5"/>
    <p:sldId id="327" r:id="rId6"/>
    <p:sldId id="344" r:id="rId7"/>
    <p:sldId id="331" r:id="rId8"/>
    <p:sldId id="332" r:id="rId9"/>
    <p:sldId id="333" r:id="rId10"/>
    <p:sldId id="334" r:id="rId11"/>
    <p:sldId id="335" r:id="rId12"/>
    <p:sldId id="336" r:id="rId13"/>
    <p:sldId id="337" r:id="rId14"/>
    <p:sldId id="339" r:id="rId15"/>
    <p:sldId id="340" r:id="rId16"/>
    <p:sldId id="341" r:id="rId17"/>
    <p:sldId id="343" r:id="rId18"/>
    <p:sldId id="345" r:id="rId19"/>
    <p:sldId id="346" r:id="rId20"/>
    <p:sldId id="342" r:id="rId21"/>
    <p:sldId id="347" r:id="rId22"/>
    <p:sldId id="349" r:id="rId23"/>
    <p:sldId id="34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80"/>
    <a:srgbClr val="990000"/>
    <a:srgbClr val="F9AB6B"/>
    <a:srgbClr val="66FF33"/>
    <a:srgbClr val="009900"/>
    <a:srgbClr val="800000"/>
    <a:srgbClr val="CC99FF"/>
    <a:srgbClr val="9966FF"/>
    <a:srgbClr val="5D904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467" autoAdjust="0"/>
  </p:normalViewPr>
  <p:slideViewPr>
    <p:cSldViewPr>
      <p:cViewPr>
        <p:scale>
          <a:sx n="70" d="100"/>
          <a:sy n="70" d="100"/>
        </p:scale>
        <p:origin x="-1572" y="-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6F24A-01AA-4DF0-AF27-FF37458A4AB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1787-FED3-46AC-94FB-F1B584393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75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5AA29B-6BDD-43A0-B9D7-39EB4F34D0B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0746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5AA29B-6BDD-43A0-B9D7-39EB4F34D0B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333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5AA29B-6BDD-43A0-B9D7-39EB4F34D0BC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954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0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6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19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3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46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91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2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58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5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95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benelux.cz/bruggy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upload.wikimedia.org/wikipedia/commons/4/46/EU_location_NED.pn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7" Type="http://schemas.openxmlformats.org/officeDocument/2006/relationships/image" Target="../media/image31.pn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2.0/deed.cs" TargetMode="External"/><Relationship Id="rId2" Type="http://schemas.openxmlformats.org/officeDocument/2006/relationships/hyperlink" Target="http://en.wikipedia.org/wiki/cs:Creative_Common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reativecommons.org/licenses/by-sa/3.0/deed.cs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cs" TargetMode="External"/><Relationship Id="rId2" Type="http://schemas.openxmlformats.org/officeDocument/2006/relationships/hyperlink" Target="http://en.wikipedia.org/wiki/cs:Creative_Common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Nederland_wapen_2.svg?uselang=cs" TargetMode="External"/><Relationship Id="rId4" Type="http://schemas.openxmlformats.org/officeDocument/2006/relationships/hyperlink" Target="http://commons.wikimedia.org/wiki/File:Coat_of_Arms_of_Luxembourg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BENELUX</a:t>
            </a:r>
            <a:br>
              <a:rPr lang="pl-PL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VY_32_INOVACE_09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Sada 4</a:t>
            </a:r>
          </a:p>
          <a:p>
            <a:r>
              <a:rPr lang="pl-PL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Místo, kde žijeme</a:t>
            </a:r>
          </a:p>
          <a:p>
            <a:r>
              <a:rPr lang="pl-PL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60648"/>
            <a:ext cx="17572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BE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11089" y="260648"/>
            <a:ext cx="18261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14813" y="299057"/>
            <a:ext cx="271580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00B05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LUX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628801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zkratka je odvozena od počátečních  </a:t>
            </a:r>
          </a:p>
          <a:p>
            <a:pPr lvl="0"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písmen tří zemí západní Evropy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3137192"/>
            <a:ext cx="23839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cs-CZ" sz="6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Belgie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12843" y="4151544"/>
            <a:ext cx="42226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Nizozemsko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71087" y="5199583"/>
            <a:ext cx="39934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Lucembursko</a:t>
            </a:r>
          </a:p>
        </p:txBody>
      </p:sp>
    </p:spTree>
    <p:extLst>
      <p:ext uri="{BB962C8B-B14F-4D97-AF65-F5344CB8AC3E}">
        <p14:creationId xmlns:p14="http://schemas.microsoft.com/office/powerpoint/2010/main" val="36171869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20688"/>
            <a:ext cx="4582589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19220812">
            <a:off x="776059" y="1267691"/>
            <a:ext cx="32079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Severní moře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2595242">
            <a:off x="1180874" y="4539405"/>
            <a:ext cx="20297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Francie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18364359">
            <a:off x="6185602" y="3530687"/>
            <a:ext cx="25410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Německo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5653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6624736" cy="922114"/>
          </a:xfrm>
          <a:solidFill>
            <a:schemeClr val="bg1">
              <a:lumMod val="85000"/>
            </a:schemeClr>
          </a:solidFill>
          <a:ln w="76200">
            <a:solidFill>
              <a:schemeClr val="tx1">
                <a:lumMod val="65000"/>
                <a:lumOff val="3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VLAJKA  </a:t>
            </a:r>
            <a:r>
              <a:rPr lang="cs-CZ" sz="4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LUXU</a:t>
            </a:r>
            <a:endParaRPr lang="cs-CZ" sz="4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24000"/>
            <a:ext cx="7344816" cy="4497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34364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3265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 roce 1944 se tyto tři státy rozhodly integrovat v celní unii s názvem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00192" y="825099"/>
            <a:ext cx="27318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LUX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19" y="1772816"/>
            <a:ext cx="864096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17. 3. 1948 vstoupila dohoda o vytvoření Beneluxu v platnost. 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Většinu území Beneluxu zaujímají 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nížiny, více </a:t>
            </a:r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než polovina rozlohy státu leží níže než hladina moře.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Klima celého regionu Beneluxu je oceánské.</a:t>
            </a:r>
          </a:p>
        </p:txBody>
      </p:sp>
    </p:spTree>
    <p:extLst>
      <p:ext uri="{BB962C8B-B14F-4D97-AF65-F5344CB8AC3E}">
        <p14:creationId xmlns:p14="http://schemas.microsoft.com/office/powerpoint/2010/main" val="23033742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3212"/>
            <a:ext cx="8820979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eva 2"/>
          <p:cNvSpPr/>
          <p:nvPr/>
        </p:nvSpPr>
        <p:spPr>
          <a:xfrm rot="19901057">
            <a:off x="4166890" y="3092737"/>
            <a:ext cx="1296144" cy="484632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 rot="697561">
            <a:off x="3797502" y="3821174"/>
            <a:ext cx="1728193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Nizozemsko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979712" y="4246141"/>
            <a:ext cx="1338448" cy="484632"/>
          </a:xfrm>
          <a:prstGeom prst="rightArrow">
            <a:avLst/>
          </a:prstGeom>
          <a:solidFill>
            <a:srgbClr val="8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 rot="910844">
            <a:off x="2518646" y="3603976"/>
            <a:ext cx="978408" cy="48463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 rot="2927291">
            <a:off x="3491882" y="4615357"/>
            <a:ext cx="1728192" cy="484632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Lucembursko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37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869160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Hlavní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město Belgie a zároveň hlavní město Vlámska. Brusel je sídlem Evropské unie.</a:t>
            </a:r>
          </a:p>
        </p:txBody>
      </p:sp>
      <p:pic>
        <p:nvPicPr>
          <p:cNvPr id="2050" name="Picture 2" descr="C:\Documents and Settings\PC2\Local Settings\Temporary Internet Files\Content.IE5\4HYJS9YN\MC9004155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17" y="-3948"/>
            <a:ext cx="864096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 rot="21120848">
            <a:off x="171904" y="116631"/>
            <a:ext cx="295465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BRUSEL</a:t>
            </a:r>
          </a:p>
        </p:txBody>
      </p:sp>
    </p:spTree>
    <p:extLst>
      <p:ext uri="{BB962C8B-B14F-4D97-AF65-F5344CB8AC3E}">
        <p14:creationId xmlns:p14="http://schemas.microsoft.com/office/powerpoint/2010/main" val="40556828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0"/>
            <a:ext cx="5094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54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Belgie - Bruggy</a:t>
            </a:r>
            <a:endParaRPr lang="cs-CZ" sz="5400" b="1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923330"/>
            <a:ext cx="4608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dirty="0">
                <a:latin typeface="Times New Roman" pitchFamily="18" charset="0"/>
                <a:cs typeface="Times New Roman" pitchFamily="18" charset="0"/>
              </a:rPr>
              <a:t>správní a historické centrum</a:t>
            </a:r>
          </a:p>
          <a:p>
            <a:r>
              <a:rPr lang="pt-BR" sz="2800" dirty="0">
                <a:latin typeface="Times New Roman" pitchFamily="18" charset="0"/>
                <a:cs typeface="Times New Roman" pitchFamily="18" charset="0"/>
              </a:rPr>
              <a:t>provincie Západní Flandry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2276872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nejúžasnější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skanzen na světě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1800" y="3171248"/>
            <a:ext cx="2417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perla Evropy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63888" y="4005064"/>
            <a:ext cx="4459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úchvatný diamant Severu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71800" y="4854251"/>
            <a:ext cx="28312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Benátky Belgie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53419" y="5601683"/>
            <a:ext cx="53174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zařazeno na seznam UNESCO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022" y="440799"/>
            <a:ext cx="3372263" cy="33497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2838307"/>
            <a:ext cx="2689710" cy="3586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69282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4800" b="1" i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Belgie </a:t>
            </a:r>
            <a:r>
              <a:rPr lang="cs-CZ" sz="4800" b="1" i="1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4800" b="1" i="1" u="sng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Gent</a:t>
            </a:r>
            <a:endParaRPr lang="cs-CZ" sz="4800" b="1" i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340768"/>
            <a:ext cx="4896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Správní středisko Flander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Svislý svitek 5"/>
          <p:cNvSpPr/>
          <p:nvPr/>
        </p:nvSpPr>
        <p:spPr>
          <a:xfrm>
            <a:off x="5004047" y="260648"/>
            <a:ext cx="4032449" cy="5976664"/>
          </a:xfrm>
          <a:prstGeom prst="verticalScroll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Město, které vzniklo pod hradbami, začalo vzkvétat především díky obchodu se suknem a během </a:t>
            </a:r>
          </a:p>
          <a:p>
            <a:pPr algn="ctr"/>
            <a:r>
              <a:rPr lang="cs-CZ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13. a 14. století se zařadilo mezi nejvýznamnější textilní střediska.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016386"/>
            <a:ext cx="4752527" cy="41044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58423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619672" y="0"/>
            <a:ext cx="6048672" cy="908720"/>
          </a:xfrm>
        </p:spPr>
        <p:txBody>
          <a:bodyPr>
            <a:normAutofit fontScale="90000"/>
          </a:bodyPr>
          <a:lstStyle/>
          <a:p>
            <a:pPr lvl="0">
              <a:spcBef>
                <a:spcPts val="0"/>
              </a:spcBef>
            </a:pPr>
            <a:r>
              <a:rPr lang="cs-CZ" sz="4800" b="1" u="sng" dirty="0" smtClean="0">
                <a:ln w="31550" cmpd="sng">
                  <a:gradFill>
                    <a:gsLst>
                      <a:gs pos="25000">
                        <a:srgbClr val="4F81BD">
                          <a:shade val="25000"/>
                          <a:satMod val="190000"/>
                        </a:srgbClr>
                      </a:gs>
                      <a:gs pos="80000">
                        <a:srgbClr val="4F81B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800" b="1" u="sng" dirty="0" smtClean="0">
                <a:ln w="31550" cmpd="sng">
                  <a:gradFill>
                    <a:gsLst>
                      <a:gs pos="25000">
                        <a:srgbClr val="4F81BD">
                          <a:shade val="25000"/>
                          <a:satMod val="190000"/>
                        </a:srgbClr>
                      </a:gs>
                      <a:gs pos="80000">
                        <a:srgbClr val="4F81BD">
                          <a:tint val="75000"/>
                          <a:satMod val="19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48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Zajímavosti   </a:t>
            </a:r>
            <a:r>
              <a:rPr lang="cs-CZ" sz="4800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Belgie</a:t>
            </a:r>
            <a:br>
              <a:rPr lang="cs-CZ" sz="4800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836712"/>
            <a:ext cx="4388296" cy="5544616"/>
          </a:xfrm>
        </p:spPr>
        <p:txBody>
          <a:bodyPr>
            <a:normAutofit fontScale="92500"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Rozloha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30 510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km²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Datum vzniku: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1830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Státní zřízení: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království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Hlava státu (2006): ALBERT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Forma vlády: federativní konstituční monarchie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Předseda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vlády (2006):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Guy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VERHOFSTADT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Národnostní složení: Vlámové 58 %,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Valoni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33 %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388296" cy="5544616"/>
          </a:xfrm>
        </p:spPr>
        <p:txBody>
          <a:bodyPr>
            <a:normAutofit fontScale="92500"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Úřední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jazyky: vlámština,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francouzština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bod -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Signal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de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Botrange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(694 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ejnižší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bod - Severní moře (0 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Klima: mírný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Doprava: 3 437 km železnice, 145 774 km silnice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Měna: euro (EUR) 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8732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8856984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Nizozemsko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také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Holandsko</a:t>
            </a:r>
            <a:endParaRPr lang="cs-CZ" sz="6000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32296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můžeme nazvat zemí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Documents and Settings\PC2\Local Settings\Temporary Internet Files\Content.IE5\WD230L6V\MP9004027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746" y="1778626"/>
            <a:ext cx="4077742" cy="26584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2\Local Settings\Temporary Internet Files\Content.IE5\8D6RG5IZ\MP9001449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79447"/>
            <a:ext cx="3115715" cy="1853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PC2\Local Settings\Temporary Internet Files\Content.IE5\O56JWLA7\MP9004278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43635" y="1065505"/>
            <a:ext cx="2667524" cy="40756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PC2\Local Settings\Temporary Internet Files\Content.IE5\8D6RG5IZ\MP90017795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467" y="4554988"/>
            <a:ext cx="2853606" cy="19024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leva 8"/>
          <p:cNvSpPr/>
          <p:nvPr/>
        </p:nvSpPr>
        <p:spPr>
          <a:xfrm rot="19943353">
            <a:off x="6431434" y="1568758"/>
            <a:ext cx="2719278" cy="739564"/>
          </a:xfrm>
          <a:prstGeom prst="leftArrow">
            <a:avLst/>
          </a:prstGeom>
          <a:solidFill>
            <a:srgbClr val="009900"/>
          </a:solidFill>
          <a:ln w="5715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větrných mlýnů</a:t>
            </a:r>
          </a:p>
        </p:txBody>
      </p:sp>
      <p:sp>
        <p:nvSpPr>
          <p:cNvPr id="10" name="Šipka doprava 9"/>
          <p:cNvSpPr/>
          <p:nvPr/>
        </p:nvSpPr>
        <p:spPr>
          <a:xfrm rot="1882978">
            <a:off x="135586" y="1421514"/>
            <a:ext cx="1584176" cy="696147"/>
          </a:xfrm>
          <a:prstGeom prst="rightArrow">
            <a:avLst/>
          </a:prstGeom>
          <a:solidFill>
            <a:schemeClr val="accent6">
              <a:lumMod val="50000"/>
            </a:schemeClr>
          </a:solidFill>
          <a:ln w="57150">
            <a:solidFill>
              <a:srgbClr val="F9AB6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dřeváků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444804" y="5661248"/>
            <a:ext cx="1770496" cy="639690"/>
          </a:xfrm>
          <a:prstGeom prst="rightArrow">
            <a:avLst/>
          </a:prstGeom>
          <a:solidFill>
            <a:srgbClr val="990000"/>
          </a:solidFill>
          <a:ln w="57150"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tulipánů</a:t>
            </a:r>
          </a:p>
        </p:txBody>
      </p:sp>
      <p:sp>
        <p:nvSpPr>
          <p:cNvPr id="12" name="Šipka doleva 11"/>
          <p:cNvSpPr/>
          <p:nvPr/>
        </p:nvSpPr>
        <p:spPr>
          <a:xfrm>
            <a:off x="7894237" y="5506190"/>
            <a:ext cx="1224136" cy="616627"/>
          </a:xfrm>
          <a:prstGeom prst="leftArrow">
            <a:avLst/>
          </a:prstGeom>
          <a:solidFill>
            <a:schemeClr val="accent6">
              <a:lumMod val="75000"/>
            </a:schemeClr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sýrů</a:t>
            </a:r>
          </a:p>
        </p:txBody>
      </p:sp>
    </p:spTree>
    <p:extLst>
      <p:ext uri="{BB962C8B-B14F-4D97-AF65-F5344CB8AC3E}">
        <p14:creationId xmlns:p14="http://schemas.microsoft.com/office/powerpoint/2010/main" val="20880226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" name="Picture 2" descr="Soubor:EU location NED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188640"/>
            <a:ext cx="8715375" cy="6192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Šipka doleva 3"/>
          <p:cNvSpPr/>
          <p:nvPr/>
        </p:nvSpPr>
        <p:spPr>
          <a:xfrm rot="19168069">
            <a:off x="3428597" y="2862902"/>
            <a:ext cx="2016224" cy="57606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Nizozemsko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19650800">
            <a:off x="2459151" y="4142472"/>
            <a:ext cx="1266440" cy="484632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Belgie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139952" y="3840285"/>
            <a:ext cx="1512168" cy="484632"/>
          </a:xfrm>
          <a:prstGeom prst="lef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Německo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8772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9676" y="116632"/>
            <a:ext cx="85689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Amsterdam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–hlavní město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Nizozemska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leží na řece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Amstel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město je proslulé kanály a galeriemi s obrazy nejslavnějších mistrů.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Documents and Settings\PC2\Local Settings\Temporary Internet Files\Content.IE5\4HYJS9YN\MP9004278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32856"/>
            <a:ext cx="8928992" cy="42365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0348051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AB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Svislý svitek 2"/>
          <p:cNvSpPr/>
          <p:nvPr/>
        </p:nvSpPr>
        <p:spPr>
          <a:xfrm>
            <a:off x="4853236" y="94184"/>
            <a:ext cx="4290764" cy="6192688"/>
          </a:xfrm>
          <a:prstGeom prst="verticalScroll">
            <a:avLst/>
          </a:prstGeom>
          <a:solidFill>
            <a:schemeClr val="bg2">
              <a:lumMod val="1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i="1" u="sng" dirty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Rotterdam</a:t>
            </a:r>
            <a:r>
              <a:rPr lang="cs-CZ" sz="3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je druhým největším holandským městem a největším přístavem </a:t>
            </a:r>
            <a:r>
              <a:rPr lang="cs-CZ" sz="32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Evropy. Turisticky </a:t>
            </a:r>
            <a:r>
              <a:rPr lang="cs-CZ" sz="3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atraktivní je vyhlídka na přístavní město z vyhlídkové věže</a:t>
            </a:r>
          </a:p>
        </p:txBody>
      </p:sp>
      <p:sp>
        <p:nvSpPr>
          <p:cNvPr id="4" name="Šipka doleva 3"/>
          <p:cNvSpPr/>
          <p:nvPr/>
        </p:nvSpPr>
        <p:spPr>
          <a:xfrm>
            <a:off x="2771800" y="548680"/>
            <a:ext cx="1872208" cy="576064"/>
          </a:xfrm>
          <a:prstGeom prst="leftArrow">
            <a:avLst/>
          </a:prstGeom>
          <a:solidFill>
            <a:schemeClr val="accent6">
              <a:lumMod val="75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Euromast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3944" y="5355213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7" y="1772816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vysoké </a:t>
            </a:r>
          </a:p>
          <a:p>
            <a:pPr algn="ctr"/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185 metrů</a:t>
            </a:r>
            <a:r>
              <a:rPr lang="cs-CZ" dirty="0"/>
              <a:t>. </a:t>
            </a:r>
          </a:p>
        </p:txBody>
      </p:sp>
      <p:pic>
        <p:nvPicPr>
          <p:cNvPr id="5124" name="Picture 4" descr="C:\Documents and Settings\PC2\Local Settings\Temporary Internet Files\Content.IE5\WD230L6V\MC900434177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3275856" cy="606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3959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684584" y="6245728"/>
            <a:ext cx="43204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4800" b="1" dirty="0">
              <a:ln w="28575">
                <a:solidFill>
                  <a:srgbClr val="C00000"/>
                </a:solidFill>
              </a:ln>
              <a:solidFill>
                <a:schemeClr val="bg1">
                  <a:lumMod val="9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0144" y="4149080"/>
            <a:ext cx="83463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Tento zvedací most je největší a nejtěžší v  </a:t>
            </a:r>
          </a:p>
          <a:p>
            <a:pPr algn="just"/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západní </a:t>
            </a:r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Evropě a má největší panel svého  </a:t>
            </a:r>
          </a:p>
          <a:p>
            <a:pPr algn="just"/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typu </a:t>
            </a:r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světě. Spojuje jižní a severní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část </a:t>
            </a:r>
          </a:p>
          <a:p>
            <a:pPr algn="just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města Rotterdam.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44" y="116632"/>
            <a:ext cx="8496944" cy="40598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8100">
            <a:solidFill>
              <a:srgbClr val="FF0000"/>
            </a:solidFill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716016" y="404664"/>
            <a:ext cx="377539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err="1">
                <a:ln w="28575">
                  <a:solidFill>
                    <a:srgbClr val="C00000"/>
                  </a:solidFill>
                </a:ln>
                <a:solidFill>
                  <a:prstClr val="white">
                    <a:lumMod val="95000"/>
                  </a:prstClr>
                </a:solidFill>
                <a:latin typeface="Times New Roman" pitchFamily="18" charset="0"/>
                <a:cs typeface="Times New Roman" pitchFamily="18" charset="0"/>
              </a:rPr>
              <a:t>Erasmusbrug</a:t>
            </a:r>
            <a:endParaRPr lang="cs-CZ" sz="4800" b="1" dirty="0">
              <a:ln w="28575">
                <a:solidFill>
                  <a:srgbClr val="C00000"/>
                </a:solidFill>
              </a:ln>
              <a:solidFill>
                <a:prstClr val="white">
                  <a:lumMod val="95000"/>
                </a:prst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729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Zajímavosti  Nizozemska</a:t>
            </a:r>
            <a:endParaRPr lang="cs-CZ" sz="48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836712"/>
            <a:ext cx="4316288" cy="5544616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Rozloha: 41 526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km²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Datum vzniku: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1814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Správní členění: 12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provincií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Forma vlády: konstituční monarchie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Hlava státu (2006):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BEATRIX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zřízení: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království</a:t>
            </a:r>
          </a:p>
          <a:p>
            <a:r>
              <a:rPr lang="nl-NL" dirty="0">
                <a:latin typeface="Times New Roman" pitchFamily="18" charset="0"/>
                <a:cs typeface="Times New Roman" pitchFamily="18" charset="0"/>
              </a:rPr>
              <a:t>Předseda vlády (2006): Jan Peter BALKENENDE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316288" cy="5544616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Národnostní složení: Nizozemci 91 %, Turci 1,3 %,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Arabové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Měna: euro (EUR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pl-PL" dirty="0">
                <a:latin typeface="Times New Roman" pitchFamily="18" charset="0"/>
                <a:cs typeface="Times New Roman" pitchFamily="18" charset="0"/>
              </a:rPr>
              <a:t>Doprava: 2 739 km železnice, 125 575 km </a:t>
            </a:r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silnice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bod -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Vaalserberg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(321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Nejnižší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bod -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Prins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Alexanderpolder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(-7 m)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Klima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mírný pás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7741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6632"/>
            <a:ext cx="7560840" cy="48245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5" y="4916760"/>
            <a:ext cx="756083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 w="18415" cmpd="sng">
                  <a:solidFill>
                    <a:srgbClr val="00B05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Lucembursko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malý vnitrozemský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stát, leží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mezi Francií, Belgií a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Německem. Má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vyspělé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hutnictví a nejvyšší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hrubý domácí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produkt na světě.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3139354"/>
            <a:ext cx="15843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658" y="2132856"/>
            <a:ext cx="1676400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16297"/>
            <a:ext cx="18351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075" y="2996952"/>
            <a:ext cx="1847850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02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5439127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je hlavním městem </a:t>
            </a:r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Lucemburska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6991"/>
            <a:ext cx="8568952" cy="48181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27584" y="404664"/>
            <a:ext cx="329769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>
                <a:solidFill>
                  <a:srgbClr val="1F497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Lucemburk</a:t>
            </a:r>
          </a:p>
        </p:txBody>
      </p:sp>
    </p:spTree>
    <p:extLst>
      <p:ext uri="{BB962C8B-B14F-4D97-AF65-F5344CB8AC3E}">
        <p14:creationId xmlns:p14="http://schemas.microsoft.com/office/powerpoint/2010/main" val="24370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4916"/>
            <a:ext cx="1800200" cy="18999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0903" y="2940267"/>
            <a:ext cx="688630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hlavním městem </a:t>
            </a:r>
            <a:r>
              <a:rPr lang="cs-CZ" sz="2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Lucemburska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" y="3625860"/>
            <a:ext cx="93460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pro jeho členitý charakter se také přezdívá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„Gibraltar severu“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081789" y="2232381"/>
            <a:ext cx="27783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Lucemburk</a:t>
            </a:r>
            <a:endParaRPr lang="cs-CZ" sz="4000" b="1" dirty="0">
              <a:solidFill>
                <a:srgbClr val="99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2918" y="4293096"/>
            <a:ext cx="866615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členitý terén překlenuje 100 mostů, které patří mezi časté 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turistické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cíle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kvůli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nádherným pohledům na město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40693" y="5247203"/>
            <a:ext cx="896271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nejvýznamnější památkou je katedrála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Notre Dame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pod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kterou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nalézá krypta českého krále </a:t>
            </a:r>
            <a:r>
              <a:rPr lang="cs-CZ" sz="28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Jana Lucemburského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37534">
            <a:off x="483250" y="319007"/>
            <a:ext cx="2085731" cy="2780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2263">
            <a:off x="5964943" y="717930"/>
            <a:ext cx="2804531" cy="21104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88594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 tmFilter="0,0; .5, 1; 1, 1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tmFilter="0,0; .5, 1; 1, 1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Zajímavosti  Lucemburska</a:t>
            </a:r>
            <a:endParaRPr lang="cs-CZ" sz="48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980728"/>
            <a:ext cx="4388296" cy="5392363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Správní členění: 3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okresy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Rozloha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2 586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km²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vzniku: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1867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Forma vlády: konstituční monarchie 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zřízení: velkovévodství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Hlava státu (2006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):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HENRIPředseda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vlády (2006): Jean-Claude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JUNCKER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Národnostní složení: Lucemburčané 67 %, Portugalci 12 %, Italové 5 %, Francouzi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388296" cy="54006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Úřední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jazyk: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lucemburština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Doprava: 274 km železnice, 5 166 km silnice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Měna: euro (EUR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bod -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Buurgplaatz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(559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Nejnižší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bod -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Moselle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(133 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Klima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mírný pás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Zemědělství - sklizeň: pšenice, ječmen, brambory, vinná réva, ovoce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Zemědělství - chov dobytka: skot, prasata, drůbež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4049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332656"/>
            <a:ext cx="18925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Belgie</a:t>
            </a:r>
            <a:endParaRPr lang="cs-CZ" sz="4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0434" y="1340767"/>
            <a:ext cx="35397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Lucembursko</a:t>
            </a:r>
            <a:endParaRPr lang="cs-CZ" sz="4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8469" y="1109685"/>
            <a:ext cx="34516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Nizozemsko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PC2\Local Settings\Temporary Internet Files\Content.IE5\4HYJS9YN\MC900129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454" y="1344885"/>
            <a:ext cx="1820522" cy="207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2\Local Settings\Temporary Internet Files\Content.IE5\O56JWLA7\MC9000188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368" y="2204864"/>
            <a:ext cx="2624096" cy="202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C2\Local Settings\Temporary Internet Files\Content.IE5\8D6RG5IZ\MC900018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54" y="2010136"/>
            <a:ext cx="2912796" cy="193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1942067" cy="18939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283" y="4240646"/>
            <a:ext cx="1863337" cy="21726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960" y="3680930"/>
            <a:ext cx="1962674" cy="24971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5133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38240" y="415385"/>
            <a:ext cx="8905401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Redlands597198, en.wikipedia.org: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Bruges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canal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corner.jpg.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2011-03-19] Dostupné na www: http://en.wikipedia.org/wiki/File:Bruges_canal_corner.jpg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Karelj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Ghent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hist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centrum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2.jpg.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2011-03-19] Dostupné na www: http://commons.wikimedia.org/wiki/File:Ghent_hist_centrum_2.jpg?uselang=cs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Huees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Erasmusbrug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Rotterdam.jpg.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2011-03-19] Dostupné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pod licencí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Commons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Uveďte autora 2.0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3"/>
              </a:rPr>
              <a:t>Generic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www: http://commons.wikimedia.org/wiki/File:Erasmusbrug_Rotterdam.jpg?uselang=cs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Streppel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commons.wikimedia.org: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Luxemburg.jpg.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2011-03-19] Dostupné pod licencí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Commons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Uveďte autora-Zachovejte licenci 3.0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4"/>
              </a:rPr>
              <a:t>Unported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www: http://commons.wikimedia.org/wiki/File:Luxemburg.jpg?uselang=cs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Szeder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László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commons.wikimedia.org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L-Luxembourg12.JPG [cit. 2011-03-19] Dostupné pod licencí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Commons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Uveďte autora-Zachovejte licenci 3.0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4"/>
              </a:rPr>
              <a:t>Unported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na www: http://commons.wikimedia.org/wiki/File:L-Luxembourg12.JPG?uselang=cs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Guilherme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Paula,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commons.wikimedia.org: Flag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Benelux.svg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[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cit. 2011-03-19] Dostupné na www: http://commons.wikimedia.org/wiki/File:Flag_of_Benelux.svg?uselang=cs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Bardhylius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commons.wikimedia.org: EUR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location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BEL.PNG [cit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2011-03-19] Dostupné na www: http://commons.wikimedia.org/wiki/File:EUR_location_BEL.PNG?uselang=cs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David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Liuzzo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400" dirty="0"/>
              <a:t>EU </a:t>
            </a:r>
            <a:r>
              <a:rPr lang="cs-CZ" sz="1400" dirty="0" err="1"/>
              <a:t>location</a:t>
            </a:r>
            <a:r>
              <a:rPr lang="cs-CZ" sz="1400" dirty="0"/>
              <a:t> </a:t>
            </a:r>
            <a:r>
              <a:rPr lang="cs-CZ" sz="1400" dirty="0" smtClean="0"/>
              <a:t>LUX.png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[cit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2011-03-19] Dostupné na www: http://commons.wikimedia.org/wiki/File:EU_location_LUX.png?uselang=cs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23385" y="46053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26477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512" y="0"/>
            <a:ext cx="8856984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Zajímavosti Nizozemska (text) - 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2011-03-18]. Zeměpis.eu. Dostupné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 WWW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:&lt;http://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www.zemepis.eu/nizozemsko.p88.html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Zajímavosti Lucemburska (text) - [cit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2011-03-18]. Zeměpis.eu. Dostupné z WWW:&lt;http://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www.zemepis.eu/lucembursko.p81.html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Zajímavosti Belgie(text) - [cit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2011-03-18]. Zeměpis.eu. Dostupné z WWW: &lt;http://www.zemepis.eu/belgie.p64.html&gt;.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Vlajky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izozemska,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elgie 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olandska, Brusel, dřeváky, mlýny, sýry, tulipány ,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msterdam,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uromast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www.office.microsoft.com.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Immanuel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Giel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commons.wikimedia.org: Benelux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schematic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map.png. </a:t>
            </a:r>
          </a:p>
          <a:p>
            <a:pPr algn="just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  03-19] Dostupné pod licencí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Uveďte autora-Zachovejte   </a:t>
            </a:r>
          </a:p>
          <a:p>
            <a:pPr algn="just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Licenci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3.0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na www: 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commons.wikimedia.org/wiki/File:Benelux_schematic_map.png?uselang=cs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David 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Liuzzo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sk.wikipedia.org: EU 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location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NED.png [cit. 2011-03-19] Dostupné na www: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http://sk.wikipedia.org/wiki/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Súbor:EU_location_NED.png</a:t>
            </a:r>
            <a:endParaRPr lang="cs-CZ" sz="1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Autor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Richardfabi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sk.wikipedia.org: Bruggewasser.jpg. [cit. 2011-03-19] Dostupné na www: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http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://sk.wikipedia.org/wiki/S%C3%BAbor:Bruggewasser.jpg 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Autor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Fry1989, commons.wikimedia.org: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Coat of Arms of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Luxembourg.svg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2011-03-19] Dostupné pod licencí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    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Commons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Uveďte autora-Zachovejte licenci 3.0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na 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      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commons.wikimedia.org/wiki/File:Coat_of_Arms_of_Luxembourg.svg?uselang=cs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Autor:Tonyjeff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commons.wikimedia.org: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Coats of arms of Belgium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Government.svg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2011-03-19] Dostupné na www: http://commons.wikimedia.org/wiki/File:Coats_of_arms_of_Belgium_Government.svg?uselang=cs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Autor:Arch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commons.wikimedia.org: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Nederland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wapen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2.svg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[cit. 2011-03-19] Dostupné na www: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http://commons.wikimedia.org/wiki/File:Nederland_wapen_2.svg?uselang=cs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 Microsoft  PowerPoint 2010 – licenci koupila ZŠ Dešná.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Autor:Spanish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Inquisition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commons.wikimedia.org: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Coat of arms Luxembourg City.png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[cit. 2011-03-19] Dostupné pod licencí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Commons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Uveďte autora-Zachovejte licenci 3.0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na www: http://commons.wikimedia.org/wiki/File:Coat_of_arms_Luxembourg_City.png?uselang=cs</a:t>
            </a:r>
          </a:p>
          <a:p>
            <a:pPr lvl="0"/>
            <a:endParaRPr lang="cs-CZ" sz="1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6378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2830</TotalTime>
  <Words>1237</Words>
  <Application>Microsoft Office PowerPoint</Application>
  <PresentationFormat>Předvádění na obrazovce (4:3)</PresentationFormat>
  <Paragraphs>189</Paragraphs>
  <Slides>23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BENELUX VY_32_INOVACE_09</vt:lpstr>
      <vt:lpstr>Prezentace aplikace PowerPoint</vt:lpstr>
      <vt:lpstr>Prezentace aplikace PowerPoint</vt:lpstr>
      <vt:lpstr>VLAJKA  BENELUXU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Zajímavosti   Belgie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Zajímavosti  Nizozemska</vt:lpstr>
      <vt:lpstr>Prezentace aplikace PowerPoint</vt:lpstr>
      <vt:lpstr>Prezentace aplikace PowerPoint</vt:lpstr>
      <vt:lpstr>Prezentace aplikace PowerPoint</vt:lpstr>
      <vt:lpstr>Zajímavosti  Lucemburska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225</cp:revision>
  <dcterms:created xsi:type="dcterms:W3CDTF">2011-02-24T13:32:51Z</dcterms:created>
  <dcterms:modified xsi:type="dcterms:W3CDTF">2012-09-20T11:33:26Z</dcterms:modified>
</cp:coreProperties>
</file>