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61" r:id="rId4"/>
    <p:sldId id="258" r:id="rId5"/>
    <p:sldId id="259" r:id="rId6"/>
    <p:sldId id="260" r:id="rId7"/>
    <p:sldId id="264" r:id="rId8"/>
    <p:sldId id="262" r:id="rId9"/>
    <p:sldId id="263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napVertSplitter="1" vertBarState="minimized" horzBarState="maximized">
    <p:restoredLeft sz="15620"/>
    <p:restoredTop sz="94660"/>
  </p:normalViewPr>
  <p:slideViewPr>
    <p:cSldViewPr>
      <p:cViewPr>
        <p:scale>
          <a:sx n="66" d="100"/>
          <a:sy n="66" d="100"/>
        </p:scale>
        <p:origin x="-1116" y="64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9_02.jpg"/>
          <p:cNvPicPr preferRelativeResize="0">
            <a:picLocks/>
          </p:cNvPicPr>
          <p:nvPr/>
        </p:nvPicPr>
        <p:blipFill>
          <a:blip r:embed="rId2" cstate="print">
            <a:duotone>
              <a:schemeClr val="accent1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7754112" y="0"/>
            <a:ext cx="73152" cy="6858000"/>
          </a:xfrm>
          <a:prstGeom prst="rect">
            <a:avLst/>
          </a:prstGeom>
        </p:spPr>
      </p:pic>
      <p:pic>
        <p:nvPicPr>
          <p:cNvPr id="7" name="Picture 6" descr="1_05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7810500" y="0"/>
            <a:ext cx="1333500" cy="6858000"/>
          </a:xfrm>
          <a:prstGeom prst="rect">
            <a:avLst/>
          </a:prstGeom>
        </p:spPr>
      </p:pic>
      <p:grpSp>
        <p:nvGrpSpPr>
          <p:cNvPr id="4" name="Group 17"/>
          <p:cNvGrpSpPr/>
          <p:nvPr/>
        </p:nvGrpSpPr>
        <p:grpSpPr>
          <a:xfrm>
            <a:off x="0" y="6630352"/>
            <a:ext cx="9144000" cy="228600"/>
            <a:chOff x="0" y="6582727"/>
            <a:chExt cx="9144000" cy="228600"/>
          </a:xfrm>
        </p:grpSpPr>
        <p:sp>
          <p:nvSpPr>
            <p:cNvPr id="10" name="Rectangle 9"/>
            <p:cNvSpPr/>
            <p:nvPr/>
          </p:nvSpPr>
          <p:spPr>
            <a:xfrm>
              <a:off x="7813040" y="6582727"/>
              <a:ext cx="1330960" cy="228600"/>
            </a:xfrm>
            <a:prstGeom prst="rect">
              <a:avLst/>
            </a:pr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Rectangle 10"/>
            <p:cNvSpPr/>
            <p:nvPr/>
          </p:nvSpPr>
          <p:spPr>
            <a:xfrm>
              <a:off x="6134101" y="6582727"/>
              <a:ext cx="1609724" cy="2286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0" y="6582727"/>
              <a:ext cx="6096000" cy="2286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" y="1371600"/>
            <a:ext cx="6781800" cy="1069975"/>
          </a:xfrm>
        </p:spPr>
        <p:txBody>
          <a:bodyPr bIns="0" anchor="b" anchorCtr="0">
            <a:noAutofit/>
          </a:bodyPr>
          <a:lstStyle>
            <a:lvl1pPr>
              <a:defRPr sz="4200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7200" y="2438400"/>
            <a:ext cx="6781800" cy="762000"/>
          </a:xfrm>
        </p:spPr>
        <p:txBody>
          <a:bodyPr lIns="0" tIns="0" rIns="0">
            <a:normAutofit/>
          </a:bodyPr>
          <a:lstStyle>
            <a:lvl1pPr marL="0" indent="0" algn="l">
              <a:buNone/>
              <a:defRPr sz="2400" baseline="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9" name="Date Placeholder 18"/>
          <p:cNvSpPr>
            <a:spLocks noGrp="1"/>
          </p:cNvSpPr>
          <p:nvPr>
            <p:ph type="dt" sz="half" idx="10"/>
          </p:nvPr>
        </p:nvSpPr>
        <p:spPr>
          <a:xfrm>
            <a:off x="6210300" y="6610350"/>
            <a:ext cx="1524000" cy="228600"/>
          </a:xfrm>
        </p:spPr>
        <p:txBody>
          <a:bodyPr/>
          <a:lstStyle/>
          <a:p>
            <a:fld id="{A6403B54-4946-4BA6-92E1-AA1FFE42A4EF}" type="datetimeFigureOut">
              <a:rPr lang="cs-CZ" smtClean="0"/>
              <a:pPr/>
              <a:t>20.9.2012</a:t>
            </a:fld>
            <a:endParaRPr lang="cs-CZ"/>
          </a:p>
        </p:txBody>
      </p:sp>
      <p:sp>
        <p:nvSpPr>
          <p:cNvPr id="20" name="Slide Number Placeholder 19"/>
          <p:cNvSpPr>
            <a:spLocks noGrp="1"/>
          </p:cNvSpPr>
          <p:nvPr>
            <p:ph type="sldNum" sz="quarter" idx="11"/>
          </p:nvPr>
        </p:nvSpPr>
        <p:spPr>
          <a:xfrm>
            <a:off x="7924800" y="6610350"/>
            <a:ext cx="1198880" cy="228600"/>
          </a:xfrm>
        </p:spPr>
        <p:txBody>
          <a:bodyPr/>
          <a:lstStyle/>
          <a:p>
            <a:fld id="{6260DC0B-FAD9-4D67-9FCB-0BF26F6B9F9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2"/>
          </p:nvPr>
        </p:nvSpPr>
        <p:spPr>
          <a:xfrm>
            <a:off x="457200" y="6611112"/>
            <a:ext cx="5600700" cy="22860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0"/>
          <p:cNvGrpSpPr/>
          <p:nvPr/>
        </p:nvGrpSpPr>
        <p:grpSpPr>
          <a:xfrm>
            <a:off x="0" y="6631305"/>
            <a:ext cx="9144000" cy="228600"/>
            <a:chOff x="0" y="6583680"/>
            <a:chExt cx="9144000" cy="228600"/>
          </a:xfrm>
        </p:grpSpPr>
        <p:sp>
          <p:nvSpPr>
            <p:cNvPr id="32" name="Rectangle 31"/>
            <p:cNvSpPr/>
            <p:nvPr/>
          </p:nvSpPr>
          <p:spPr>
            <a:xfrm>
              <a:off x="8763000" y="6583680"/>
              <a:ext cx="381000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Rectangle 32"/>
            <p:cNvSpPr/>
            <p:nvPr/>
          </p:nvSpPr>
          <p:spPr>
            <a:xfrm>
              <a:off x="7142480" y="6583680"/>
              <a:ext cx="1581912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Rectangle 33"/>
            <p:cNvSpPr/>
            <p:nvPr/>
          </p:nvSpPr>
          <p:spPr>
            <a:xfrm>
              <a:off x="0" y="6583680"/>
              <a:ext cx="7101840" cy="228600"/>
            </a:xfrm>
            <a:prstGeom prst="rect">
              <a:avLst/>
            </a:prstGeom>
            <a:solidFill>
              <a:schemeClr val="bg1">
                <a:alpha val="29804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13" name="Picture 12" descr="bar_06.png"/>
          <p:cNvPicPr>
            <a:picLocks noChangeAspect="1"/>
          </p:cNvPicPr>
          <p:nvPr/>
        </p:nvPicPr>
        <p:blipFill>
          <a:blip r:embed="rId2" cstate="print">
            <a:duotone>
              <a:schemeClr val="accent2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0" y="403860"/>
            <a:ext cx="9144000" cy="53340"/>
          </a:xfrm>
          <a:prstGeom prst="rect">
            <a:avLst/>
          </a:prstGeom>
        </p:spPr>
      </p:pic>
      <p:pic>
        <p:nvPicPr>
          <p:cNvPr id="10" name="Picture 9" descr="2_01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0" y="0"/>
            <a:ext cx="9144000" cy="40386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7" name="Date Placeholder 1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403B54-4946-4BA6-92E1-AA1FFE42A4EF}" type="datetimeFigureOut">
              <a:rPr lang="cs-CZ" smtClean="0"/>
              <a:pPr/>
              <a:t>20.9.2012</a:t>
            </a:fld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6260DC0B-FAD9-4D67-9FCB-0BF26F6B9F9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0" name="Footer Placeholder 1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2"/>
          <p:cNvGrpSpPr/>
          <p:nvPr/>
        </p:nvGrpSpPr>
        <p:grpSpPr>
          <a:xfrm>
            <a:off x="1438274" y="6629400"/>
            <a:ext cx="7705726" cy="228600"/>
            <a:chOff x="1438274" y="6629400"/>
            <a:chExt cx="7705726" cy="228600"/>
          </a:xfrm>
        </p:grpSpPr>
        <p:sp>
          <p:nvSpPr>
            <p:cNvPr id="27" name="Rectangle 26"/>
            <p:cNvSpPr/>
            <p:nvPr/>
          </p:nvSpPr>
          <p:spPr>
            <a:xfrm>
              <a:off x="8763000" y="6629400"/>
              <a:ext cx="381000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Rectangle 27"/>
            <p:cNvSpPr/>
            <p:nvPr/>
          </p:nvSpPr>
          <p:spPr>
            <a:xfrm>
              <a:off x="7142480" y="6629400"/>
              <a:ext cx="1581912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Rectangle 28"/>
            <p:cNvSpPr/>
            <p:nvPr/>
          </p:nvSpPr>
          <p:spPr>
            <a:xfrm>
              <a:off x="1438274" y="6629400"/>
              <a:ext cx="5663565" cy="228600"/>
            </a:xfrm>
            <a:prstGeom prst="rect">
              <a:avLst/>
            </a:prstGeom>
            <a:solidFill>
              <a:schemeClr val="bg1">
                <a:alpha val="29804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52600" y="5245101"/>
            <a:ext cx="6934199" cy="1155700"/>
          </a:xfrm>
        </p:spPr>
        <p:txBody>
          <a:bodyPr anchor="t">
            <a:normAutofit/>
          </a:bodyPr>
          <a:lstStyle>
            <a:lvl1pPr algn="r">
              <a:defRPr sz="4200" b="0" i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52600" y="4114800"/>
            <a:ext cx="6934199" cy="1130300"/>
          </a:xfrm>
        </p:spPr>
        <p:txBody>
          <a:bodyPr anchor="b">
            <a:normAutofit/>
          </a:bodyPr>
          <a:lstStyle>
            <a:lvl1pPr marL="0" indent="0" algn="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0" name="Picture 9" descr="9_0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1363980" cy="6858000"/>
          </a:xfrm>
          <a:prstGeom prst="rect">
            <a:avLst/>
          </a:prstGeom>
        </p:spPr>
      </p:pic>
      <p:sp>
        <p:nvSpPr>
          <p:cNvPr id="24" name="Date Placeholder 23"/>
          <p:cNvSpPr>
            <a:spLocks noGrp="1"/>
          </p:cNvSpPr>
          <p:nvPr>
            <p:ph type="dt" sz="half" idx="10"/>
          </p:nvPr>
        </p:nvSpPr>
        <p:spPr>
          <a:xfrm>
            <a:off x="7162800" y="6610350"/>
            <a:ext cx="1524000" cy="246888"/>
          </a:xfrm>
        </p:spPr>
        <p:txBody>
          <a:bodyPr/>
          <a:lstStyle/>
          <a:p>
            <a:fld id="{A6403B54-4946-4BA6-92E1-AA1FFE42A4EF}" type="datetimeFigureOut">
              <a:rPr lang="cs-CZ" smtClean="0"/>
              <a:pPr/>
              <a:t>20.9.2012</a:t>
            </a:fld>
            <a:endParaRPr lang="cs-CZ"/>
          </a:p>
        </p:txBody>
      </p:sp>
      <p:sp>
        <p:nvSpPr>
          <p:cNvPr id="25" name="Slide Number Placeholder 24"/>
          <p:cNvSpPr>
            <a:spLocks noGrp="1"/>
          </p:cNvSpPr>
          <p:nvPr>
            <p:ph type="sldNum" sz="quarter" idx="11"/>
          </p:nvPr>
        </p:nvSpPr>
        <p:spPr>
          <a:xfrm>
            <a:off x="8742680" y="6610350"/>
            <a:ext cx="381000" cy="246888"/>
          </a:xfrm>
        </p:spPr>
        <p:txBody>
          <a:bodyPr/>
          <a:lstStyle/>
          <a:p>
            <a:fld id="{6260DC0B-FAD9-4D67-9FCB-0BF26F6B9F9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6" name="Footer Placeholder 25"/>
          <p:cNvSpPr>
            <a:spLocks noGrp="1"/>
          </p:cNvSpPr>
          <p:nvPr>
            <p:ph type="ftr" sz="quarter" idx="12"/>
          </p:nvPr>
        </p:nvSpPr>
        <p:spPr>
          <a:xfrm>
            <a:off x="1524000" y="6610350"/>
            <a:ext cx="5562600" cy="247650"/>
          </a:xfrm>
        </p:spPr>
        <p:txBody>
          <a:bodyPr/>
          <a:lstStyle/>
          <a:p>
            <a:endParaRPr lang="cs-CZ"/>
          </a:p>
        </p:txBody>
      </p:sp>
      <p:pic>
        <p:nvPicPr>
          <p:cNvPr id="20" name="Picture 19" descr="vert_bar_02.png"/>
          <p:cNvPicPr preferRelativeResize="0">
            <a:picLocks/>
          </p:cNvPicPr>
          <p:nvPr/>
        </p:nvPicPr>
        <p:blipFill>
          <a:blip r:embed="rId3" cstate="print">
            <a:duotone>
              <a:schemeClr val="accent3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1362456" y="0"/>
            <a:ext cx="73152" cy="68580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bar_06.png"/>
          <p:cNvPicPr>
            <a:picLocks noChangeAspect="1"/>
          </p:cNvPicPr>
          <p:nvPr/>
        </p:nvPicPr>
        <p:blipFill>
          <a:blip r:embed="rId2" cstate="print">
            <a:duotone>
              <a:schemeClr val="accent4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0" y="403860"/>
            <a:ext cx="9144000" cy="5334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pic>
        <p:nvPicPr>
          <p:cNvPr id="12" name="Picture 11" descr="3_01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0" y="0"/>
            <a:ext cx="9144000" cy="403860"/>
          </a:xfrm>
          <a:prstGeom prst="rect">
            <a:avLst/>
          </a:prstGeom>
        </p:spPr>
      </p:pic>
      <p:sp>
        <p:nvSpPr>
          <p:cNvPr id="14" name="Content Placeholder 13"/>
          <p:cNvSpPr>
            <a:spLocks noGrp="1"/>
          </p:cNvSpPr>
          <p:nvPr>
            <p:ph sz="quarter" idx="13"/>
          </p:nvPr>
        </p:nvSpPr>
        <p:spPr>
          <a:xfrm>
            <a:off x="457200" y="1981200"/>
            <a:ext cx="4038600" cy="41148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6" name="Content Placeholder 15"/>
          <p:cNvSpPr>
            <a:spLocks noGrp="1"/>
          </p:cNvSpPr>
          <p:nvPr>
            <p:ph sz="quarter" idx="14"/>
          </p:nvPr>
        </p:nvSpPr>
        <p:spPr>
          <a:xfrm>
            <a:off x="4648200" y="1981200"/>
            <a:ext cx="4038600" cy="41148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grpSp>
        <p:nvGrpSpPr>
          <p:cNvPr id="3" name="Group 14"/>
          <p:cNvGrpSpPr/>
          <p:nvPr/>
        </p:nvGrpSpPr>
        <p:grpSpPr>
          <a:xfrm>
            <a:off x="0" y="6631305"/>
            <a:ext cx="9144000" cy="228600"/>
            <a:chOff x="0" y="6583680"/>
            <a:chExt cx="9144000" cy="228600"/>
          </a:xfrm>
        </p:grpSpPr>
        <p:sp>
          <p:nvSpPr>
            <p:cNvPr id="17" name="Rectangle 16"/>
            <p:cNvSpPr/>
            <p:nvPr/>
          </p:nvSpPr>
          <p:spPr>
            <a:xfrm>
              <a:off x="8763000" y="6583680"/>
              <a:ext cx="381000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Rectangle 17"/>
            <p:cNvSpPr/>
            <p:nvPr/>
          </p:nvSpPr>
          <p:spPr>
            <a:xfrm>
              <a:off x="7142480" y="6583680"/>
              <a:ext cx="1581912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Rectangle 18"/>
            <p:cNvSpPr/>
            <p:nvPr/>
          </p:nvSpPr>
          <p:spPr>
            <a:xfrm>
              <a:off x="0" y="6583680"/>
              <a:ext cx="7101840" cy="228600"/>
            </a:xfrm>
            <a:prstGeom prst="rect">
              <a:avLst/>
            </a:prstGeom>
            <a:solidFill>
              <a:schemeClr val="bg1">
                <a:alpha val="29804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0" name="Date Placeholder 19"/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A6403B54-4946-4BA6-92E1-AA1FFE42A4EF}" type="datetimeFigureOut">
              <a:rPr lang="cs-CZ" smtClean="0"/>
              <a:pPr/>
              <a:t>20.9.2012</a:t>
            </a:fld>
            <a:endParaRPr lang="cs-CZ"/>
          </a:p>
        </p:txBody>
      </p:sp>
      <p:sp>
        <p:nvSpPr>
          <p:cNvPr id="21" name="Slide Number Placeholder 20"/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6260DC0B-FAD9-4D67-9FCB-0BF26F6B9F9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981200"/>
            <a:ext cx="4040188" cy="411162"/>
          </a:xfrm>
        </p:spPr>
        <p:txBody>
          <a:bodyPr lIns="0" rIns="0" anchor="b">
            <a:noAutofit/>
          </a:bodyPr>
          <a:lstStyle>
            <a:lvl1pPr marL="0" indent="0">
              <a:lnSpc>
                <a:spcPct val="100000"/>
              </a:lnSpc>
              <a:buNone/>
              <a:defRPr sz="1600" b="1" i="0" cap="all" spc="1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Picture 13" descr="4_0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403860"/>
          </a:xfrm>
          <a:prstGeom prst="rect">
            <a:avLst/>
          </a:prstGeom>
        </p:spPr>
      </p:pic>
      <p:sp>
        <p:nvSpPr>
          <p:cNvPr id="15" name="Text Placeholder 2"/>
          <p:cNvSpPr>
            <a:spLocks noGrp="1"/>
          </p:cNvSpPr>
          <p:nvPr>
            <p:ph type="body" idx="13"/>
          </p:nvPr>
        </p:nvSpPr>
        <p:spPr>
          <a:xfrm>
            <a:off x="4648200" y="1981200"/>
            <a:ext cx="4040188" cy="411162"/>
          </a:xfrm>
        </p:spPr>
        <p:txBody>
          <a:bodyPr lIns="0" rIns="0" anchor="b">
            <a:noAutofit/>
          </a:bodyPr>
          <a:lstStyle>
            <a:lvl1pPr marL="0" indent="0">
              <a:lnSpc>
                <a:spcPct val="100000"/>
              </a:lnSpc>
              <a:buNone/>
              <a:defRPr sz="1600" b="1" i="0" cap="all" spc="1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7" name="Content Placeholder 16"/>
          <p:cNvSpPr>
            <a:spLocks noGrp="1"/>
          </p:cNvSpPr>
          <p:nvPr>
            <p:ph sz="quarter" idx="14"/>
          </p:nvPr>
        </p:nvSpPr>
        <p:spPr>
          <a:xfrm>
            <a:off x="457200" y="2438400"/>
            <a:ext cx="4038600" cy="36576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9" name="Content Placeholder 18"/>
          <p:cNvSpPr>
            <a:spLocks noGrp="1"/>
          </p:cNvSpPr>
          <p:nvPr>
            <p:ph sz="quarter" idx="15"/>
          </p:nvPr>
        </p:nvSpPr>
        <p:spPr>
          <a:xfrm>
            <a:off x="4648200" y="2438400"/>
            <a:ext cx="4038600" cy="36576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pic>
        <p:nvPicPr>
          <p:cNvPr id="16" name="Picture 15" descr="bar_06.png"/>
          <p:cNvPicPr>
            <a:picLocks noChangeAspect="1"/>
          </p:cNvPicPr>
          <p:nvPr/>
        </p:nvPicPr>
        <p:blipFill>
          <a:blip r:embed="rId3" cstate="print">
            <a:duotone>
              <a:schemeClr val="accent5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0" y="403860"/>
            <a:ext cx="9144000" cy="53340"/>
          </a:xfrm>
          <a:prstGeom prst="rect">
            <a:avLst/>
          </a:prstGeom>
        </p:spPr>
      </p:pic>
      <p:grpSp>
        <p:nvGrpSpPr>
          <p:cNvPr id="4" name="Group 17"/>
          <p:cNvGrpSpPr/>
          <p:nvPr/>
        </p:nvGrpSpPr>
        <p:grpSpPr>
          <a:xfrm>
            <a:off x="0" y="6631305"/>
            <a:ext cx="9144000" cy="228600"/>
            <a:chOff x="0" y="6583680"/>
            <a:chExt cx="9144000" cy="228600"/>
          </a:xfrm>
        </p:grpSpPr>
        <p:sp>
          <p:nvSpPr>
            <p:cNvPr id="20" name="Rectangle 19"/>
            <p:cNvSpPr/>
            <p:nvPr/>
          </p:nvSpPr>
          <p:spPr>
            <a:xfrm>
              <a:off x="8763000" y="6583680"/>
              <a:ext cx="381000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Rectangle 20"/>
            <p:cNvSpPr/>
            <p:nvPr/>
          </p:nvSpPr>
          <p:spPr>
            <a:xfrm>
              <a:off x="7142480" y="6583680"/>
              <a:ext cx="1581912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Rectangle 21"/>
            <p:cNvSpPr/>
            <p:nvPr/>
          </p:nvSpPr>
          <p:spPr>
            <a:xfrm>
              <a:off x="0" y="6583680"/>
              <a:ext cx="7101840" cy="228600"/>
            </a:xfrm>
            <a:prstGeom prst="rect">
              <a:avLst/>
            </a:prstGeom>
            <a:solidFill>
              <a:schemeClr val="bg1">
                <a:alpha val="29804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3" name="Date Placeholder 22"/>
          <p:cNvSpPr>
            <a:spLocks noGrp="1"/>
          </p:cNvSpPr>
          <p:nvPr>
            <p:ph type="dt" sz="half" idx="16"/>
          </p:nvPr>
        </p:nvSpPr>
        <p:spPr/>
        <p:txBody>
          <a:bodyPr/>
          <a:lstStyle/>
          <a:p>
            <a:fld id="{A6403B54-4946-4BA6-92E1-AA1FFE42A4EF}" type="datetimeFigureOut">
              <a:rPr lang="cs-CZ" smtClean="0"/>
              <a:pPr/>
              <a:t>20.9.2012</a:t>
            </a:fld>
            <a:endParaRPr lang="cs-CZ"/>
          </a:p>
        </p:txBody>
      </p:sp>
      <p:sp>
        <p:nvSpPr>
          <p:cNvPr id="24" name="Slide Number Placeholder 23"/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6260DC0B-FAD9-4D67-9FCB-0BF26F6B9F9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5" name="Footer Placeholder 24"/>
          <p:cNvSpPr>
            <a:spLocks noGrp="1"/>
          </p:cNvSpPr>
          <p:nvPr>
            <p:ph type="ftr" sz="quarter" idx="18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pic>
        <p:nvPicPr>
          <p:cNvPr id="10" name="Picture 9" descr="2_0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403860"/>
          </a:xfrm>
          <a:prstGeom prst="rect">
            <a:avLst/>
          </a:prstGeom>
        </p:spPr>
      </p:pic>
      <p:pic>
        <p:nvPicPr>
          <p:cNvPr id="11" name="Picture 10" descr="bar_06.png"/>
          <p:cNvPicPr>
            <a:picLocks noChangeAspect="1"/>
          </p:cNvPicPr>
          <p:nvPr/>
        </p:nvPicPr>
        <p:blipFill>
          <a:blip r:embed="rId3" cstate="print">
            <a:duotone>
              <a:schemeClr val="accent6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0" y="403860"/>
            <a:ext cx="9144000" cy="53340"/>
          </a:xfrm>
          <a:prstGeom prst="rect">
            <a:avLst/>
          </a:prstGeom>
        </p:spPr>
      </p:pic>
      <p:grpSp>
        <p:nvGrpSpPr>
          <p:cNvPr id="3" name="Group 11"/>
          <p:cNvGrpSpPr/>
          <p:nvPr/>
        </p:nvGrpSpPr>
        <p:grpSpPr>
          <a:xfrm>
            <a:off x="0" y="6631305"/>
            <a:ext cx="9144000" cy="228600"/>
            <a:chOff x="0" y="6583680"/>
            <a:chExt cx="9144000" cy="228600"/>
          </a:xfrm>
        </p:grpSpPr>
        <p:sp>
          <p:nvSpPr>
            <p:cNvPr id="13" name="Rectangle 12"/>
            <p:cNvSpPr/>
            <p:nvPr/>
          </p:nvSpPr>
          <p:spPr>
            <a:xfrm>
              <a:off x="8763000" y="6583680"/>
              <a:ext cx="381000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/>
            <p:cNvSpPr/>
            <p:nvPr/>
          </p:nvSpPr>
          <p:spPr>
            <a:xfrm>
              <a:off x="7142480" y="6583680"/>
              <a:ext cx="1581912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Rectangle 14"/>
            <p:cNvSpPr/>
            <p:nvPr/>
          </p:nvSpPr>
          <p:spPr>
            <a:xfrm>
              <a:off x="0" y="6583680"/>
              <a:ext cx="7101840" cy="228600"/>
            </a:xfrm>
            <a:prstGeom prst="rect">
              <a:avLst/>
            </a:prstGeom>
            <a:solidFill>
              <a:schemeClr val="bg1">
                <a:alpha val="29804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6" name="Date Placeholder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403B54-4946-4BA6-92E1-AA1FFE42A4EF}" type="datetimeFigureOut">
              <a:rPr lang="cs-CZ" smtClean="0"/>
              <a:pPr/>
              <a:t>20.9.2012</a:t>
            </a:fld>
            <a:endParaRPr lang="cs-CZ"/>
          </a:p>
        </p:txBody>
      </p:sp>
      <p:sp>
        <p:nvSpPr>
          <p:cNvPr id="17" name="Slide Number Placeholder 1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6260DC0B-FAD9-4D67-9FCB-0BF26F6B9F9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8" name="Footer Placeholder 17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8"/>
          <p:cNvGrpSpPr/>
          <p:nvPr/>
        </p:nvGrpSpPr>
        <p:grpSpPr>
          <a:xfrm>
            <a:off x="0" y="6631305"/>
            <a:ext cx="9144000" cy="228600"/>
            <a:chOff x="0" y="6583680"/>
            <a:chExt cx="9144000" cy="228600"/>
          </a:xfrm>
        </p:grpSpPr>
        <p:sp>
          <p:nvSpPr>
            <p:cNvPr id="10" name="Rectangle 9"/>
            <p:cNvSpPr/>
            <p:nvPr/>
          </p:nvSpPr>
          <p:spPr>
            <a:xfrm>
              <a:off x="8763000" y="6583680"/>
              <a:ext cx="381000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Rectangle 10"/>
            <p:cNvSpPr/>
            <p:nvPr/>
          </p:nvSpPr>
          <p:spPr>
            <a:xfrm>
              <a:off x="7142480" y="6583680"/>
              <a:ext cx="1581912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/>
            <p:cNvSpPr/>
            <p:nvPr/>
          </p:nvSpPr>
          <p:spPr>
            <a:xfrm>
              <a:off x="0" y="6583680"/>
              <a:ext cx="7101840" cy="228600"/>
            </a:xfrm>
            <a:prstGeom prst="rect">
              <a:avLst/>
            </a:prstGeom>
            <a:solidFill>
              <a:schemeClr val="bg1">
                <a:alpha val="29804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3" name="Date Placeholder 1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403B54-4946-4BA6-92E1-AA1FFE42A4EF}" type="datetimeFigureOut">
              <a:rPr lang="cs-CZ" smtClean="0"/>
              <a:pPr/>
              <a:t>20.9.2012</a:t>
            </a:fld>
            <a:endParaRPr lang="cs-CZ"/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6260DC0B-FAD9-4D67-9FCB-0BF26F6B9F9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3_0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403860"/>
          </a:xfrm>
          <a:prstGeom prst="rect">
            <a:avLst/>
          </a:prstGeom>
        </p:spPr>
      </p:pic>
      <p:sp>
        <p:nvSpPr>
          <p:cNvPr id="13" name="Text Placeholder 2"/>
          <p:cNvSpPr>
            <a:spLocks noGrp="1"/>
          </p:cNvSpPr>
          <p:nvPr>
            <p:ph type="title"/>
          </p:nvPr>
        </p:nvSpPr>
        <p:spPr>
          <a:xfrm>
            <a:off x="457200" y="1524000"/>
            <a:ext cx="3352800" cy="914400"/>
          </a:xfrm>
        </p:spPr>
        <p:txBody>
          <a:bodyPr lIns="0" rIns="0" anchor="b">
            <a:noAutofit/>
          </a:bodyPr>
          <a:lstStyle>
            <a:lvl1pPr marL="0" indent="0">
              <a:lnSpc>
                <a:spcPct val="100000"/>
              </a:lnSpc>
              <a:buNone/>
              <a:defRPr sz="1800" b="1" i="0" cap="all" spc="1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styl.</a:t>
            </a:r>
            <a:endParaRPr lang="en-US" smtClean="0"/>
          </a:p>
        </p:txBody>
      </p:sp>
      <p:sp>
        <p:nvSpPr>
          <p:cNvPr id="15" name="Content Placeholder 14"/>
          <p:cNvSpPr>
            <a:spLocks noGrp="1"/>
          </p:cNvSpPr>
          <p:nvPr>
            <p:ph sz="quarter" idx="14"/>
          </p:nvPr>
        </p:nvSpPr>
        <p:spPr>
          <a:xfrm>
            <a:off x="4419600" y="1524000"/>
            <a:ext cx="4267200" cy="41148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idx="2"/>
          </p:nvPr>
        </p:nvSpPr>
        <p:spPr>
          <a:xfrm>
            <a:off x="457201" y="2514599"/>
            <a:ext cx="3352800" cy="3127248"/>
          </a:xfrm>
        </p:spPr>
        <p:txBody>
          <a:bodyPr/>
          <a:lstStyle>
            <a:lvl1pPr marL="0" indent="0">
              <a:lnSpc>
                <a:spcPct val="150000"/>
              </a:lnSpc>
              <a:spcBef>
                <a:spcPts val="0"/>
              </a:spcBef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Picture 13" descr="bar_06.png"/>
          <p:cNvPicPr>
            <a:picLocks noChangeAspect="1"/>
          </p:cNvPicPr>
          <p:nvPr/>
        </p:nvPicPr>
        <p:blipFill>
          <a:blip r:embed="rId3" cstate="print">
            <a:duotone>
              <a:schemeClr val="accent1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0" y="403860"/>
            <a:ext cx="9144000" cy="53340"/>
          </a:xfrm>
          <a:prstGeom prst="rect">
            <a:avLst/>
          </a:prstGeom>
        </p:spPr>
      </p:pic>
      <p:grpSp>
        <p:nvGrpSpPr>
          <p:cNvPr id="2" name="Group 15"/>
          <p:cNvGrpSpPr/>
          <p:nvPr/>
        </p:nvGrpSpPr>
        <p:grpSpPr>
          <a:xfrm>
            <a:off x="0" y="6631305"/>
            <a:ext cx="9144000" cy="228600"/>
            <a:chOff x="0" y="6583680"/>
            <a:chExt cx="9144000" cy="228600"/>
          </a:xfrm>
        </p:grpSpPr>
        <p:sp>
          <p:nvSpPr>
            <p:cNvPr id="17" name="Rectangle 16"/>
            <p:cNvSpPr/>
            <p:nvPr/>
          </p:nvSpPr>
          <p:spPr>
            <a:xfrm>
              <a:off x="8763000" y="6583680"/>
              <a:ext cx="381000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Rectangle 17"/>
            <p:cNvSpPr/>
            <p:nvPr/>
          </p:nvSpPr>
          <p:spPr>
            <a:xfrm>
              <a:off x="7142480" y="6583680"/>
              <a:ext cx="1581912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Rectangle 18"/>
            <p:cNvSpPr/>
            <p:nvPr/>
          </p:nvSpPr>
          <p:spPr>
            <a:xfrm>
              <a:off x="0" y="6583680"/>
              <a:ext cx="7101840" cy="228600"/>
            </a:xfrm>
            <a:prstGeom prst="rect">
              <a:avLst/>
            </a:prstGeom>
            <a:solidFill>
              <a:schemeClr val="bg1">
                <a:alpha val="29804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0" name="Date Placeholder 19"/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A6403B54-4946-4BA6-92E1-AA1FFE42A4EF}" type="datetimeFigureOut">
              <a:rPr lang="cs-CZ" smtClean="0"/>
              <a:pPr/>
              <a:t>20.9.2012</a:t>
            </a:fld>
            <a:endParaRPr lang="cs-CZ"/>
          </a:p>
        </p:txBody>
      </p:sp>
      <p:sp>
        <p:nvSpPr>
          <p:cNvPr id="21" name="Slide Number Placeholder 20"/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6260DC0B-FAD9-4D67-9FCB-0BF26F6B9F9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" name="Group 15"/>
          <p:cNvGrpSpPr/>
          <p:nvPr/>
        </p:nvGrpSpPr>
        <p:grpSpPr>
          <a:xfrm>
            <a:off x="0" y="6631305"/>
            <a:ext cx="9144000" cy="228600"/>
            <a:chOff x="0" y="6583680"/>
            <a:chExt cx="9144000" cy="228600"/>
          </a:xfrm>
        </p:grpSpPr>
        <p:sp>
          <p:nvSpPr>
            <p:cNvPr id="13" name="Rectangle 12"/>
            <p:cNvSpPr/>
            <p:nvPr/>
          </p:nvSpPr>
          <p:spPr>
            <a:xfrm>
              <a:off x="8763000" y="6583680"/>
              <a:ext cx="381000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/>
            <p:cNvSpPr/>
            <p:nvPr/>
          </p:nvSpPr>
          <p:spPr>
            <a:xfrm>
              <a:off x="7142480" y="6583680"/>
              <a:ext cx="1581912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Rectangle 14"/>
            <p:cNvSpPr/>
            <p:nvPr/>
          </p:nvSpPr>
          <p:spPr>
            <a:xfrm>
              <a:off x="0" y="6583680"/>
              <a:ext cx="7101840" cy="228600"/>
            </a:xfrm>
            <a:prstGeom prst="rect">
              <a:avLst/>
            </a:prstGeom>
            <a:solidFill>
              <a:schemeClr val="bg1">
                <a:alpha val="29804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27048"/>
            <a:ext cx="3355848" cy="914400"/>
          </a:xfrm>
        </p:spPr>
        <p:txBody>
          <a:bodyPr anchor="b">
            <a:normAutofit/>
          </a:bodyPr>
          <a:lstStyle>
            <a:lvl1pPr algn="l">
              <a:defRPr lang="en-US" sz="1800" b="1" i="0" kern="1200" cap="all" spc="100" baseline="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Font typeface="Wingdings" pitchFamily="2" charset="2"/>
              <a:buNone/>
            </a:pPr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25696" y="1554480"/>
            <a:ext cx="4270248" cy="4059936"/>
          </a:xfrm>
          <a:solidFill>
            <a:schemeClr val="bg1"/>
          </a:solidFill>
        </p:spPr>
        <p:txBody>
          <a:bodyPr>
            <a:normAutofit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514600"/>
            <a:ext cx="3355848" cy="3127248"/>
          </a:xfrm>
        </p:spPr>
        <p:txBody>
          <a:bodyPr/>
          <a:lstStyle>
            <a:lvl1pPr marL="0" indent="0">
              <a:lnSpc>
                <a:spcPct val="150000"/>
              </a:lnSpc>
              <a:spcBef>
                <a:spcPts val="0"/>
              </a:spcBef>
              <a:buNone/>
              <a:defRPr lang="en-US" sz="1400" kern="1200" baseline="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403B54-4946-4BA6-92E1-AA1FFE42A4EF}" type="datetimeFigureOut">
              <a:rPr lang="cs-CZ" smtClean="0"/>
              <a:pPr/>
              <a:t>20.9.2012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60DC0B-FAD9-4D67-9FCB-0BF26F6B9F9D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8" name="Picture 7" descr="4_0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403860"/>
          </a:xfrm>
          <a:prstGeom prst="rect">
            <a:avLst/>
          </a:prstGeom>
        </p:spPr>
      </p:pic>
      <p:pic>
        <p:nvPicPr>
          <p:cNvPr id="9" name="Picture 8" descr="bar_06.png"/>
          <p:cNvPicPr>
            <a:picLocks noChangeAspect="1"/>
          </p:cNvPicPr>
          <p:nvPr/>
        </p:nvPicPr>
        <p:blipFill>
          <a:blip r:embed="rId3" cstate="print">
            <a:duotone>
              <a:schemeClr val="accent2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0" y="403860"/>
            <a:ext cx="9144000" cy="53340"/>
          </a:xfrm>
          <a:prstGeom prst="rect">
            <a:avLst/>
          </a:prstGeom>
        </p:spPr>
      </p:pic>
      <p:cxnSp>
        <p:nvCxnSpPr>
          <p:cNvPr id="10" name="Straight Connector 9"/>
          <p:cNvCxnSpPr/>
          <p:nvPr/>
        </p:nvCxnSpPr>
        <p:spPr>
          <a:xfrm>
            <a:off x="4419600" y="1524000"/>
            <a:ext cx="4267200" cy="1588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/>
          <p:cNvCxnSpPr/>
          <p:nvPr/>
        </p:nvCxnSpPr>
        <p:spPr>
          <a:xfrm>
            <a:off x="4419600" y="5637212"/>
            <a:ext cx="4267200" cy="1588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grpSp>
        <p:nvGrpSpPr>
          <p:cNvPr id="4" name="Group 10"/>
          <p:cNvGrpSpPr/>
          <p:nvPr/>
        </p:nvGrpSpPr>
        <p:grpSpPr>
          <a:xfrm>
            <a:off x="0" y="6631305"/>
            <a:ext cx="9144000" cy="228600"/>
            <a:chOff x="0" y="6583680"/>
            <a:chExt cx="9144000" cy="228600"/>
          </a:xfrm>
        </p:grpSpPr>
        <p:sp>
          <p:nvSpPr>
            <p:cNvPr id="12" name="Rectangle 11"/>
            <p:cNvSpPr/>
            <p:nvPr/>
          </p:nvSpPr>
          <p:spPr>
            <a:xfrm>
              <a:off x="8763000" y="6583680"/>
              <a:ext cx="381000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/>
            <p:cNvSpPr/>
            <p:nvPr/>
          </p:nvSpPr>
          <p:spPr>
            <a:xfrm>
              <a:off x="7142480" y="6583680"/>
              <a:ext cx="1581912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Rectangle 20"/>
            <p:cNvSpPr/>
            <p:nvPr/>
          </p:nvSpPr>
          <p:spPr>
            <a:xfrm>
              <a:off x="0" y="6583680"/>
              <a:ext cx="7101840" cy="228600"/>
            </a:xfrm>
            <a:prstGeom prst="rect">
              <a:avLst/>
            </a:prstGeom>
            <a:solidFill>
              <a:schemeClr val="bg1">
                <a:alpha val="29804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2" name="Date Placeholder 2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403B54-4946-4BA6-92E1-AA1FFE42A4EF}" type="datetimeFigureOut">
              <a:rPr lang="cs-CZ" smtClean="0"/>
              <a:pPr/>
              <a:t>20.9.2012</a:t>
            </a:fld>
            <a:endParaRPr lang="cs-CZ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6260DC0B-FAD9-4D67-9FCB-0BF26F6B9F9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4" name="Footer Placeholder 2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1" name="Picture 10" descr="bar_06.png"/>
          <p:cNvPicPr>
            <a:picLocks noChangeAspect="1"/>
          </p:cNvPicPr>
          <p:nvPr/>
        </p:nvPicPr>
        <p:blipFill>
          <a:blip r:embed="rId2" cstate="print">
            <a:duotone>
              <a:schemeClr val="accent2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0" y="403860"/>
            <a:ext cx="9144000" cy="53340"/>
          </a:xfrm>
          <a:prstGeom prst="rect">
            <a:avLst/>
          </a:prstGeom>
        </p:spPr>
      </p:pic>
      <p:pic>
        <p:nvPicPr>
          <p:cNvPr id="14" name="Picture 13" descr="2_01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0" y="0"/>
            <a:ext cx="9144000" cy="40386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589085"/>
            <a:ext cx="2057400" cy="553707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585216"/>
            <a:ext cx="6019800" cy="554126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grpSp>
        <p:nvGrpSpPr>
          <p:cNvPr id="4" name="Group 10"/>
          <p:cNvGrpSpPr/>
          <p:nvPr/>
        </p:nvGrpSpPr>
        <p:grpSpPr>
          <a:xfrm>
            <a:off x="0" y="6631305"/>
            <a:ext cx="9144000" cy="228600"/>
            <a:chOff x="0" y="6583680"/>
            <a:chExt cx="9144000" cy="228600"/>
          </a:xfrm>
        </p:grpSpPr>
        <p:sp>
          <p:nvSpPr>
            <p:cNvPr id="12" name="Rectangle 11"/>
            <p:cNvSpPr/>
            <p:nvPr/>
          </p:nvSpPr>
          <p:spPr>
            <a:xfrm>
              <a:off x="8763000" y="6583680"/>
              <a:ext cx="381000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/>
            <p:cNvSpPr/>
            <p:nvPr/>
          </p:nvSpPr>
          <p:spPr>
            <a:xfrm>
              <a:off x="7142480" y="6583680"/>
              <a:ext cx="1581912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Rectangle 20"/>
            <p:cNvSpPr/>
            <p:nvPr/>
          </p:nvSpPr>
          <p:spPr>
            <a:xfrm>
              <a:off x="0" y="6583680"/>
              <a:ext cx="7101840" cy="228600"/>
            </a:xfrm>
            <a:prstGeom prst="rect">
              <a:avLst/>
            </a:prstGeom>
            <a:solidFill>
              <a:schemeClr val="bg1">
                <a:alpha val="29804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2" name="Date Placeholder 2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403B54-4946-4BA6-92E1-AA1FFE42A4EF}" type="datetimeFigureOut">
              <a:rPr lang="cs-CZ" smtClean="0"/>
              <a:pPr/>
              <a:t>20.9.2012</a:t>
            </a:fld>
            <a:endParaRPr lang="cs-CZ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6260DC0B-FAD9-4D67-9FCB-0BF26F6B9F9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4" name="Footer Placeholder 2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1" name="Picture 10" descr="bar_06.png"/>
          <p:cNvPicPr>
            <a:picLocks noChangeAspect="1"/>
          </p:cNvPicPr>
          <p:nvPr/>
        </p:nvPicPr>
        <p:blipFill>
          <a:blip r:embed="rId2" cstate="print">
            <a:duotone>
              <a:schemeClr val="accent2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0" y="403860"/>
            <a:ext cx="9144000" cy="53340"/>
          </a:xfrm>
          <a:prstGeom prst="rect">
            <a:avLst/>
          </a:prstGeom>
        </p:spPr>
      </p:pic>
      <p:pic>
        <p:nvPicPr>
          <p:cNvPr id="14" name="Picture 13" descr="2_01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0" y="0"/>
            <a:ext cx="9144000" cy="403860"/>
          </a:xfrm>
          <a:prstGeom prst="rect">
            <a:avLst/>
          </a:prstGeom>
        </p:spPr>
      </p:pic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>
            <a:gsLst>
              <a:gs pos="0">
                <a:schemeClr val="bg1">
                  <a:alpha val="0"/>
                </a:schemeClr>
              </a:gs>
              <a:gs pos="34000">
                <a:schemeClr val="bg1">
                  <a:lumMod val="75000"/>
                  <a:alpha val="61000"/>
                </a:schemeClr>
              </a:gs>
              <a:gs pos="38000">
                <a:schemeClr val="bg1">
                  <a:lumMod val="75000"/>
                  <a:alpha val="76000"/>
                </a:schemeClr>
              </a:gs>
              <a:gs pos="100000">
                <a:schemeClr val="bg1">
                  <a:alpha val="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990600"/>
            <a:ext cx="8229600" cy="914400"/>
          </a:xfrm>
          <a:prstGeom prst="rect">
            <a:avLst/>
          </a:prstGeom>
        </p:spPr>
        <p:txBody>
          <a:bodyPr vert="horz" lIns="0" tIns="45720" rIns="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981200"/>
            <a:ext cx="8229600" cy="4144963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162800" y="6610350"/>
            <a:ext cx="15240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aseline="0">
                <a:solidFill>
                  <a:schemeClr val="tx1"/>
                </a:solidFill>
              </a:defRPr>
            </a:lvl1pPr>
          </a:lstStyle>
          <a:p>
            <a:fld id="{A6403B54-4946-4BA6-92E1-AA1FFE42A4EF}" type="datetimeFigureOut">
              <a:rPr lang="cs-CZ" smtClean="0"/>
              <a:pPr/>
              <a:t>20.9.2012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200" y="6610350"/>
            <a:ext cx="6629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aseline="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42680" y="6610350"/>
            <a:ext cx="3810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aseline="0">
                <a:solidFill>
                  <a:schemeClr val="tx1"/>
                </a:solidFill>
              </a:defRPr>
            </a:lvl1pPr>
          </a:lstStyle>
          <a:p>
            <a:fld id="{6260DC0B-FAD9-4D67-9FCB-0BF26F6B9F9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360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Font typeface="Wingdings" pitchFamily="2" charset="2"/>
        <a:buChar char="§"/>
        <a:defRPr sz="2000" kern="1200" baseline="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1">
            <a:lumMod val="50000"/>
            <a:lumOff val="50000"/>
          </a:schemeClr>
        </a:buClr>
        <a:buFont typeface="Wingdings" pitchFamily="2" charset="2"/>
        <a:buChar char="§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Font typeface="Wingdings" pitchFamily="2" charset="2"/>
        <a:buNone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1">
            <a:lumMod val="50000"/>
            <a:lumOff val="50000"/>
          </a:schemeClr>
        </a:buClr>
        <a:buFont typeface="Wingdings" pitchFamily="2" charset="2"/>
        <a:buNone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1">
            <a:lumMod val="50000"/>
            <a:lumOff val="50000"/>
          </a:schemeClr>
        </a:buClr>
        <a:buFont typeface="Wingdings" pitchFamily="2" charset="2"/>
        <a:buNone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FontTx/>
        <a:buNone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FontTx/>
        <a:buNone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FontTx/>
        <a:buNone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FontTx/>
        <a:buNone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Campbells.jpg" TargetMode="External"/><Relationship Id="rId2" Type="http://schemas.openxmlformats.org/officeDocument/2006/relationships/hyperlink" Target="http://cs.wikipedia.org/wiki/Soubor:Jules_cesar.jpg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en.wikipedia.org/wiki/File:Bratislava_Venturska_ulica1.jpg" TargetMode="Externa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Pop art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67544" y="2636912"/>
            <a:ext cx="6781800" cy="1926704"/>
          </a:xfrm>
        </p:spPr>
        <p:txBody>
          <a:bodyPr>
            <a:normAutofit fontScale="32500" lnSpcReduction="20000"/>
          </a:bodyPr>
          <a:lstStyle/>
          <a:p>
            <a:r>
              <a:rPr lang="cs-CZ" sz="62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Název školy: ZŠ Karla Klíče v Hostinném</a:t>
            </a:r>
          </a:p>
          <a:p>
            <a:r>
              <a:rPr lang="cs-CZ" sz="62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Autor: Alena </a:t>
            </a:r>
            <a:r>
              <a:rPr lang="cs-CZ" sz="6200" dirty="0" err="1">
                <a:solidFill>
                  <a:schemeClr val="tx1">
                    <a:lumMod val="75000"/>
                    <a:lumOff val="25000"/>
                  </a:schemeClr>
                </a:solidFill>
              </a:rPr>
              <a:t>Pavolková</a:t>
            </a:r>
            <a:endParaRPr lang="cs-CZ" sz="62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r>
              <a:rPr lang="cs-CZ" sz="62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Název</a:t>
            </a:r>
            <a:r>
              <a:rPr lang="cs-CZ" sz="6200">
                <a:solidFill>
                  <a:schemeClr val="tx1">
                    <a:lumMod val="75000"/>
                    <a:lumOff val="25000"/>
                  </a:schemeClr>
                </a:solidFill>
              </a:rPr>
              <a:t>:  </a:t>
            </a:r>
            <a:r>
              <a:rPr lang="cs-CZ" sz="620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VY_32_INOVACE_08_B_20_ </a:t>
            </a:r>
            <a:r>
              <a:rPr lang="cs-CZ" sz="62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Pop art</a:t>
            </a:r>
          </a:p>
          <a:p>
            <a:r>
              <a:rPr lang="cs-CZ" sz="62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Téma: Dějiny výtvarného umění</a:t>
            </a:r>
            <a:endParaRPr lang="cs-CZ" sz="62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r>
              <a:rPr lang="cs-CZ" sz="62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Číslo projektu: CZ.1.07/1.4.00/21.21.2131</a:t>
            </a:r>
          </a:p>
          <a:p>
            <a:endParaRPr lang="cs-CZ" sz="62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endParaRPr lang="cs-CZ" dirty="0"/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39867" y="5033376"/>
            <a:ext cx="7473984" cy="14222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xmlns="" val="14819449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990600"/>
            <a:ext cx="3034680" cy="914400"/>
          </a:xfrm>
          <a:ln w="38100">
            <a:solidFill>
              <a:srgbClr val="FF0000"/>
            </a:solidFill>
          </a:ln>
        </p:spPr>
        <p:txBody>
          <a:bodyPr>
            <a:noAutofit/>
          </a:bodyPr>
          <a:lstStyle/>
          <a:p>
            <a:pPr algn="ctr"/>
            <a:r>
              <a:rPr lang="cs-CZ" sz="6000" b="1" dirty="0" smtClean="0"/>
              <a:t>Pop art</a:t>
            </a:r>
            <a:endParaRPr lang="cs-CZ" sz="6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Umělecký směr 50. a 60. let 20. stol.</a:t>
            </a:r>
          </a:p>
          <a:p>
            <a:r>
              <a:rPr lang="cs-CZ" dirty="0" smtClean="0"/>
              <a:t>Projevil se zejména v USA a Velké Británii</a:t>
            </a:r>
          </a:p>
          <a:p>
            <a:r>
              <a:rPr lang="cs-CZ" dirty="0" smtClean="0"/>
              <a:t>Byl ovlivněn populární hudbou a komerčním </a:t>
            </a:r>
          </a:p>
          <a:p>
            <a:pPr marL="0" indent="0">
              <a:buNone/>
            </a:pPr>
            <a:r>
              <a:rPr lang="cs-CZ" dirty="0" smtClean="0"/>
              <a:t>      uměním</a:t>
            </a:r>
          </a:p>
          <a:p>
            <a:r>
              <a:rPr lang="cs-CZ" dirty="0" smtClean="0"/>
              <a:t>Inspirován:</a:t>
            </a:r>
          </a:p>
          <a:p>
            <a:pPr marL="0" indent="0">
              <a:buNone/>
            </a:pPr>
            <a:r>
              <a:rPr lang="cs-CZ" dirty="0" smtClean="0"/>
              <a:t>                               - předměty denní spotřeby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- velkoměstskou kulturou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- filmem, fotografiemi, reklamou, komiksy</a:t>
            </a:r>
          </a:p>
          <a:p>
            <a:pPr lvl="2"/>
            <a:r>
              <a:rPr lang="cs-CZ" dirty="0"/>
              <a:t>	</a:t>
            </a: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426321" y="468338"/>
            <a:ext cx="3701340" cy="3752749"/>
          </a:xfrm>
          <a:prstGeom prst="rect">
            <a:avLst/>
          </a:prstGeom>
          <a:ln w="28575">
            <a:solidFill>
              <a:srgbClr val="FF0000"/>
            </a:solidFill>
          </a:ln>
        </p:spPr>
      </p:pic>
    </p:spTree>
    <p:extLst>
      <p:ext uri="{BB962C8B-B14F-4D97-AF65-F5344CB8AC3E}">
        <p14:creationId xmlns:p14="http://schemas.microsoft.com/office/powerpoint/2010/main" xmlns="" val="11948661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990600"/>
            <a:ext cx="3106688" cy="914400"/>
          </a:xfrm>
          <a:ln w="38100">
            <a:solidFill>
              <a:srgbClr val="FF0000"/>
            </a:solidFill>
          </a:ln>
        </p:spPr>
        <p:txBody>
          <a:bodyPr/>
          <a:lstStyle/>
          <a:p>
            <a:pPr algn="ctr"/>
            <a:r>
              <a:rPr lang="cs-CZ" b="1" dirty="0" smtClean="0"/>
              <a:t>Znaky pop </a:t>
            </a:r>
            <a:r>
              <a:rPr lang="cs-CZ" b="1" dirty="0" err="1" smtClean="0"/>
              <a:t>artu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Velké barevné plochy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Neonové, zářivé barvy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Časté opakování jednoho motivu ve více barevných provedeních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Umění na běžném spotřebitelském zboží, v reklamě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Umění se dostává do širší společnosti, k běžnému uživateli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xmlns="" val="28989574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990600"/>
            <a:ext cx="2962672" cy="914400"/>
          </a:xfrm>
          <a:ln w="38100">
            <a:solidFill>
              <a:srgbClr val="FF0000"/>
            </a:solidFill>
          </a:ln>
        </p:spPr>
        <p:txBody>
          <a:bodyPr/>
          <a:lstStyle/>
          <a:p>
            <a:pPr algn="ctr"/>
            <a:r>
              <a:rPr lang="cs-CZ" b="1" dirty="0"/>
              <a:t>A</a:t>
            </a:r>
            <a:r>
              <a:rPr lang="cs-CZ" b="1" dirty="0" smtClean="0"/>
              <a:t>ndy </a:t>
            </a:r>
            <a:r>
              <a:rPr lang="cs-CZ" b="1" dirty="0" err="1" smtClean="0"/>
              <a:t>Warhol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a</a:t>
            </a:r>
            <a:r>
              <a:rPr lang="cs-CZ" dirty="0" smtClean="0"/>
              <a:t>merický výtvarník (malíř, grafik,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filmový tvůrce, hudební producent)  slovenského původu</a:t>
            </a:r>
          </a:p>
          <a:p>
            <a:pPr marL="0" indent="0">
              <a:buNone/>
            </a:pPr>
            <a:r>
              <a:rPr lang="cs-CZ" dirty="0" smtClean="0"/>
              <a:t>                                               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                               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                  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                      </a:t>
            </a:r>
            <a:r>
              <a:rPr lang="cs-CZ" dirty="0" smtClean="0"/>
              <a:t>  </a:t>
            </a:r>
            <a:r>
              <a:rPr lang="cs-CZ" dirty="0" smtClean="0"/>
              <a:t>Začínal jako </a:t>
            </a:r>
            <a:r>
              <a:rPr lang="cs-CZ" dirty="0"/>
              <a:t>ú</a:t>
            </a:r>
            <a:r>
              <a:rPr lang="cs-CZ" dirty="0" smtClean="0"/>
              <a:t>spěšný ilustrátor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                        časopisů a designer reklamních </a:t>
            </a:r>
            <a:r>
              <a:rPr lang="cs-CZ" dirty="0" smtClean="0"/>
              <a:t>předmětů.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                                                                 Vypracoval se na vůdčí výtvarnickou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                         osobnost </a:t>
            </a:r>
            <a:r>
              <a:rPr lang="cs-CZ" dirty="0" smtClean="0"/>
              <a:t>doby.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588224" y="476672"/>
            <a:ext cx="2365977" cy="3312368"/>
          </a:xfrm>
          <a:prstGeom prst="rect">
            <a:avLst/>
          </a:prstGeom>
          <a:ln w="38100">
            <a:solidFill>
              <a:srgbClr val="FF0000"/>
            </a:solidFill>
          </a:ln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67544" y="2780928"/>
            <a:ext cx="2711085" cy="3783599"/>
          </a:xfrm>
          <a:prstGeom prst="rect">
            <a:avLst/>
          </a:prstGeom>
          <a:ln w="38100">
            <a:solidFill>
              <a:srgbClr val="FF0000"/>
            </a:solidFill>
          </a:ln>
        </p:spPr>
      </p:pic>
    </p:spTree>
    <p:extLst>
      <p:ext uri="{BB962C8B-B14F-4D97-AF65-F5344CB8AC3E}">
        <p14:creationId xmlns:p14="http://schemas.microsoft.com/office/powerpoint/2010/main" xmlns="" val="13973177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764704"/>
            <a:ext cx="3456384" cy="523220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+mj-lt"/>
              </a:rPr>
              <a:t>Dílo </a:t>
            </a:r>
            <a:r>
              <a:rPr lang="cs-CZ" sz="2800" b="1" dirty="0" err="1" smtClean="0">
                <a:solidFill>
                  <a:schemeClr val="tx2"/>
                </a:solidFill>
                <a:latin typeface="+mj-lt"/>
              </a:rPr>
              <a:t>Andyho</a:t>
            </a:r>
            <a:r>
              <a:rPr lang="cs-CZ" sz="2800" b="1" dirty="0" smtClean="0">
                <a:solidFill>
                  <a:schemeClr val="tx2"/>
                </a:solidFill>
                <a:latin typeface="+mj-lt"/>
              </a:rPr>
              <a:t> </a:t>
            </a:r>
            <a:r>
              <a:rPr lang="cs-CZ" sz="2800" b="1" dirty="0" err="1" smtClean="0">
                <a:solidFill>
                  <a:schemeClr val="tx2"/>
                </a:solidFill>
                <a:latin typeface="+mj-lt"/>
              </a:rPr>
              <a:t>Warhola</a:t>
            </a:r>
            <a:endParaRPr lang="cs-CZ" sz="2800" b="1" dirty="0">
              <a:solidFill>
                <a:schemeClr val="tx2"/>
              </a:solidFill>
              <a:latin typeface="+mj-lt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54991" y="1287924"/>
            <a:ext cx="83529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dirty="0" smtClean="0">
                <a:solidFill>
                  <a:schemeClr val="tx2"/>
                </a:solidFill>
                <a:latin typeface="+mj-lt"/>
              </a:rPr>
              <a:t>Vytvářel reklamní grafiky na plechovky pro </a:t>
            </a:r>
            <a:r>
              <a:rPr lang="cs-CZ" dirty="0" err="1" smtClean="0">
                <a:solidFill>
                  <a:schemeClr val="tx2"/>
                </a:solidFill>
                <a:latin typeface="+mj-lt"/>
              </a:rPr>
              <a:t>Campbell</a:t>
            </a:r>
            <a:r>
              <a:rPr lang="cs-CZ" dirty="0" smtClean="0">
                <a:solidFill>
                  <a:schemeClr val="tx2"/>
                </a:solidFill>
                <a:latin typeface="+mj-lt"/>
              </a:rPr>
              <a:t> </a:t>
            </a:r>
            <a:r>
              <a:rPr lang="cs-CZ" dirty="0" err="1" smtClean="0">
                <a:solidFill>
                  <a:schemeClr val="tx2"/>
                </a:solidFill>
                <a:latin typeface="+mj-lt"/>
              </a:rPr>
              <a:t>Soup</a:t>
            </a:r>
            <a:r>
              <a:rPr lang="cs-CZ" dirty="0" smtClean="0">
                <a:solidFill>
                  <a:schemeClr val="tx2"/>
                </a:solidFill>
                <a:latin typeface="+mj-lt"/>
              </a:rPr>
              <a:t> </a:t>
            </a:r>
            <a:r>
              <a:rPr lang="cs-CZ" dirty="0" err="1" smtClean="0">
                <a:solidFill>
                  <a:schemeClr val="tx2"/>
                </a:solidFill>
                <a:latin typeface="+mj-lt"/>
              </a:rPr>
              <a:t>Company</a:t>
            </a:r>
            <a:endParaRPr lang="cs-CZ" dirty="0" smtClean="0">
              <a:solidFill>
                <a:schemeClr val="tx2"/>
              </a:solidFill>
              <a:latin typeface="+mj-lt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>
                <a:solidFill>
                  <a:schemeClr val="tx2"/>
                </a:solidFill>
                <a:latin typeface="+mj-lt"/>
              </a:rPr>
              <a:t>Návrhy reklamních předmětů pro </a:t>
            </a:r>
            <a:r>
              <a:rPr lang="cs-CZ" dirty="0" err="1" smtClean="0">
                <a:solidFill>
                  <a:schemeClr val="tx2"/>
                </a:solidFill>
                <a:latin typeface="+mj-lt"/>
              </a:rPr>
              <a:t>Coca</a:t>
            </a:r>
            <a:r>
              <a:rPr lang="cs-CZ" dirty="0" smtClean="0">
                <a:solidFill>
                  <a:schemeClr val="tx2"/>
                </a:solidFill>
                <a:latin typeface="+mj-lt"/>
              </a:rPr>
              <a:t> </a:t>
            </a:r>
            <a:r>
              <a:rPr lang="cs-CZ" dirty="0" err="1" smtClean="0">
                <a:solidFill>
                  <a:schemeClr val="tx2"/>
                </a:solidFill>
                <a:latin typeface="+mj-lt"/>
              </a:rPr>
              <a:t>Colu</a:t>
            </a:r>
            <a:endParaRPr lang="cs-CZ" dirty="0">
              <a:solidFill>
                <a:schemeClr val="tx2"/>
              </a:solidFill>
              <a:latin typeface="+mj-lt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>
                <a:solidFill>
                  <a:schemeClr val="tx2"/>
                </a:solidFill>
                <a:latin typeface="+mj-lt"/>
              </a:rPr>
              <a:t>Návrhy na desky (Velvet underground</a:t>
            </a:r>
            <a:r>
              <a:rPr lang="cs-CZ" dirty="0" smtClean="0"/>
              <a:t>)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229744" y="2624138"/>
            <a:ext cx="5914256" cy="3960440"/>
          </a:xfrm>
          <a:prstGeom prst="rect">
            <a:avLst/>
          </a:prstGeom>
          <a:ln w="38100">
            <a:solidFill>
              <a:srgbClr val="FF0000"/>
            </a:solidFill>
          </a:ln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2074" y="2852936"/>
            <a:ext cx="2794000" cy="2794000"/>
          </a:xfrm>
          <a:prstGeom prst="rect">
            <a:avLst/>
          </a:prstGeom>
          <a:ln w="38100">
            <a:solidFill>
              <a:srgbClr val="FF0000"/>
            </a:solidFill>
          </a:ln>
        </p:spPr>
      </p:pic>
    </p:spTree>
    <p:extLst>
      <p:ext uri="{BB962C8B-B14F-4D97-AF65-F5344CB8AC3E}">
        <p14:creationId xmlns:p14="http://schemas.microsoft.com/office/powerpoint/2010/main" xmlns="" val="31790676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539388"/>
            <a:ext cx="82809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dirty="0" smtClean="0">
                <a:solidFill>
                  <a:schemeClr val="tx2"/>
                </a:solidFill>
              </a:rPr>
              <a:t>Tvorba portrétů známých osobností (Marilyn </a:t>
            </a:r>
            <a:r>
              <a:rPr lang="cs-CZ" dirty="0" err="1" smtClean="0">
                <a:solidFill>
                  <a:schemeClr val="tx2"/>
                </a:solidFill>
              </a:rPr>
              <a:t>Monroe</a:t>
            </a:r>
            <a:r>
              <a:rPr lang="cs-CZ" dirty="0" smtClean="0">
                <a:solidFill>
                  <a:schemeClr val="tx2"/>
                </a:solidFill>
              </a:rPr>
              <a:t>, Elvis </a:t>
            </a:r>
            <a:r>
              <a:rPr lang="cs-CZ" dirty="0" err="1" smtClean="0">
                <a:solidFill>
                  <a:schemeClr val="tx2"/>
                </a:solidFill>
              </a:rPr>
              <a:t>Presley</a:t>
            </a:r>
            <a:r>
              <a:rPr lang="cs-CZ" dirty="0" smtClean="0">
                <a:solidFill>
                  <a:schemeClr val="tx2"/>
                </a:solidFill>
              </a:rPr>
              <a:t>,  Elizabeth </a:t>
            </a:r>
            <a:r>
              <a:rPr lang="cs-CZ" dirty="0" err="1" smtClean="0">
                <a:solidFill>
                  <a:schemeClr val="tx2"/>
                </a:solidFill>
              </a:rPr>
              <a:t>Tylor</a:t>
            </a:r>
            <a:r>
              <a:rPr lang="cs-CZ" dirty="0" smtClean="0">
                <a:solidFill>
                  <a:schemeClr val="tx2"/>
                </a:solidFill>
              </a:rPr>
              <a:t>) </a:t>
            </a:r>
            <a:endParaRPr lang="cs-CZ" dirty="0">
              <a:solidFill>
                <a:schemeClr val="tx2"/>
              </a:solidFill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17224" y="1196752"/>
            <a:ext cx="7155176" cy="5072908"/>
          </a:xfrm>
          <a:prstGeom prst="rect">
            <a:avLst/>
          </a:prstGeom>
          <a:ln w="38100">
            <a:solidFill>
              <a:srgbClr val="FF0000"/>
            </a:solidFill>
          </a:ln>
        </p:spPr>
      </p:pic>
    </p:spTree>
    <p:extLst>
      <p:ext uri="{BB962C8B-B14F-4D97-AF65-F5344CB8AC3E}">
        <p14:creationId xmlns:p14="http://schemas.microsoft.com/office/powerpoint/2010/main" xmlns="" val="9129831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	Tato prezentace je určena výkladu o uměleckém směru pop art pro vzdělávací obor výtvarná výchova.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Žáci se seznámí s podmínkami vzniku směru, jeho hlavními myšlenkami, hlavními znaky a nejvýznamnějším představitelem </a:t>
            </a:r>
            <a:r>
              <a:rPr lang="cs-CZ" smtClean="0"/>
              <a:t>Andy </a:t>
            </a:r>
          </a:p>
          <a:p>
            <a:pPr marL="0" indent="0">
              <a:buNone/>
            </a:pPr>
            <a:r>
              <a:rPr lang="cs-CZ" smtClean="0"/>
              <a:t>Warholem</a:t>
            </a:r>
            <a:r>
              <a:rPr lang="cs-CZ" dirty="0" smtClean="0"/>
              <a:t> a jeho díly.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26346657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692696"/>
            <a:ext cx="2818656" cy="914400"/>
          </a:xfrm>
          <a:ln w="38100">
            <a:solidFill>
              <a:srgbClr val="FF0000"/>
            </a:solidFill>
          </a:ln>
        </p:spPr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81200"/>
            <a:ext cx="8229600" cy="4328120"/>
          </a:xfrm>
        </p:spPr>
        <p:txBody>
          <a:bodyPr>
            <a:normAutofit fontScale="62500" lnSpcReduction="20000"/>
          </a:bodyPr>
          <a:lstStyle/>
          <a:p>
            <a:r>
              <a:rPr lang="cs-CZ" sz="2300" dirty="0"/>
              <a:t>PROKOP, Vladimír. &lt;i&gt;Kapitoly z Dějin výtvarného umění&lt;/i&gt;. vyd. 2. Sokolov: O.K. Soft, 2008. ISBN Brož. </a:t>
            </a:r>
            <a:endParaRPr lang="cs-CZ" sz="2300" dirty="0" smtClean="0"/>
          </a:p>
          <a:p>
            <a:r>
              <a:rPr lang="cs-CZ" sz="2300" dirty="0" smtClean="0"/>
              <a:t>Portrét </a:t>
            </a:r>
            <a:r>
              <a:rPr lang="cs-CZ" sz="2300" dirty="0"/>
              <a:t>Caesara. In: &lt;i&gt;</a:t>
            </a:r>
            <a:r>
              <a:rPr lang="cs-CZ" sz="2300" dirty="0" err="1"/>
              <a:t>Wikipedia</a:t>
            </a:r>
            <a:r>
              <a:rPr lang="cs-CZ" sz="2300" dirty="0"/>
              <a:t>&lt;/i&gt;: &lt;i&gt;</a:t>
            </a:r>
            <a:r>
              <a:rPr lang="cs-CZ" sz="2300" dirty="0" err="1"/>
              <a:t>the</a:t>
            </a:r>
            <a:r>
              <a:rPr lang="cs-CZ" sz="2300" dirty="0"/>
              <a:t> free </a:t>
            </a:r>
            <a:r>
              <a:rPr lang="cs-CZ" sz="2300" dirty="0" err="1"/>
              <a:t>encyclopedia</a:t>
            </a:r>
            <a:r>
              <a:rPr lang="cs-CZ" sz="2300" dirty="0"/>
              <a:t>&lt;/i&gt; [online]. San Francisco (CA): </a:t>
            </a:r>
            <a:r>
              <a:rPr lang="cs-CZ" sz="2300" dirty="0" err="1"/>
              <a:t>Wikimedia</a:t>
            </a:r>
            <a:r>
              <a:rPr lang="cs-CZ" sz="2300" dirty="0"/>
              <a:t> </a:t>
            </a:r>
            <a:r>
              <a:rPr lang="cs-CZ" sz="2300" dirty="0" err="1"/>
              <a:t>Foundation</a:t>
            </a:r>
            <a:r>
              <a:rPr lang="cs-CZ" sz="2300" dirty="0"/>
              <a:t>, 2001- [cit. 2012-09-16]. Dostupné z: </a:t>
            </a:r>
            <a:r>
              <a:rPr lang="cs-CZ" sz="2300" dirty="0">
                <a:hlinkClick r:id="rId2"/>
              </a:rPr>
              <a:t>http://</a:t>
            </a:r>
            <a:r>
              <a:rPr lang="cs-CZ" sz="2300" dirty="0" smtClean="0">
                <a:hlinkClick r:id="rId2"/>
              </a:rPr>
              <a:t>cs.wikipedia.org/wiki/Soubor:Jules_cesar.jpg</a:t>
            </a:r>
            <a:endParaRPr lang="cs-CZ" sz="2300" dirty="0" smtClean="0"/>
          </a:p>
          <a:p>
            <a:r>
              <a:rPr lang="cs-CZ" sz="2300" dirty="0"/>
              <a:t>Polévky od </a:t>
            </a:r>
            <a:r>
              <a:rPr lang="cs-CZ" sz="2300" dirty="0" err="1"/>
              <a:t>Campbell</a:t>
            </a:r>
            <a:r>
              <a:rPr lang="cs-CZ" sz="2300" dirty="0"/>
              <a:t> </a:t>
            </a:r>
            <a:r>
              <a:rPr lang="cs-CZ" sz="2300" dirty="0" err="1"/>
              <a:t>Soup</a:t>
            </a:r>
            <a:r>
              <a:rPr lang="cs-CZ" sz="2300" dirty="0"/>
              <a:t> </a:t>
            </a:r>
            <a:r>
              <a:rPr lang="cs-CZ" sz="2300" dirty="0" err="1"/>
              <a:t>Comapany</a:t>
            </a:r>
            <a:r>
              <a:rPr lang="cs-CZ" sz="2300" dirty="0"/>
              <a:t>. In: &lt;i&gt;</a:t>
            </a:r>
            <a:r>
              <a:rPr lang="cs-CZ" sz="2300" dirty="0" err="1"/>
              <a:t>Wikipedia</a:t>
            </a:r>
            <a:r>
              <a:rPr lang="cs-CZ" sz="2300" dirty="0"/>
              <a:t>&lt;/i&gt;: &lt;i&gt;</a:t>
            </a:r>
            <a:r>
              <a:rPr lang="cs-CZ" sz="2300" dirty="0" err="1"/>
              <a:t>the</a:t>
            </a:r>
            <a:r>
              <a:rPr lang="cs-CZ" sz="2300" dirty="0"/>
              <a:t> free </a:t>
            </a:r>
            <a:r>
              <a:rPr lang="cs-CZ" sz="2300" dirty="0" err="1"/>
              <a:t>encyclopedia</a:t>
            </a:r>
            <a:r>
              <a:rPr lang="cs-CZ" sz="2300" dirty="0"/>
              <a:t>&lt;/i&gt; [online]. San Francisco (CA): </a:t>
            </a:r>
            <a:r>
              <a:rPr lang="cs-CZ" sz="2300" dirty="0" err="1"/>
              <a:t>Wikimedia</a:t>
            </a:r>
            <a:r>
              <a:rPr lang="cs-CZ" sz="2300" dirty="0"/>
              <a:t> </a:t>
            </a:r>
            <a:r>
              <a:rPr lang="cs-CZ" sz="2300" dirty="0" err="1"/>
              <a:t>Foundation</a:t>
            </a:r>
            <a:r>
              <a:rPr lang="cs-CZ" sz="2300" dirty="0"/>
              <a:t>, 2001- [cit. 2012-09-16]. Dostupné z: </a:t>
            </a:r>
            <a:r>
              <a:rPr lang="cs-CZ" sz="2300" dirty="0">
                <a:hlinkClick r:id="rId3"/>
              </a:rPr>
              <a:t>http://</a:t>
            </a:r>
            <a:r>
              <a:rPr lang="cs-CZ" sz="2300" dirty="0" smtClean="0">
                <a:hlinkClick r:id="rId3"/>
              </a:rPr>
              <a:t>cs.wikipedia.org/wiki/Soubor:Campbells.jpg</a:t>
            </a:r>
            <a:endParaRPr lang="cs-CZ" sz="2300" dirty="0" smtClean="0"/>
          </a:p>
          <a:p>
            <a:r>
              <a:rPr lang="cs-CZ" sz="2300" dirty="0"/>
              <a:t>Socha </a:t>
            </a:r>
            <a:r>
              <a:rPr lang="cs-CZ" sz="2300" dirty="0" err="1"/>
              <a:t>Andyho</a:t>
            </a:r>
            <a:r>
              <a:rPr lang="cs-CZ" sz="2300" dirty="0"/>
              <a:t> </a:t>
            </a:r>
            <a:r>
              <a:rPr lang="cs-CZ" sz="2300" dirty="0" err="1"/>
              <a:t>Warhola</a:t>
            </a:r>
            <a:r>
              <a:rPr lang="cs-CZ" sz="2300" dirty="0"/>
              <a:t>. In: &lt;i&gt;</a:t>
            </a:r>
            <a:r>
              <a:rPr lang="cs-CZ" sz="2300" dirty="0" err="1"/>
              <a:t>Wikipedia</a:t>
            </a:r>
            <a:r>
              <a:rPr lang="cs-CZ" sz="2300" dirty="0"/>
              <a:t>&lt;/i&gt;: &lt;i&gt;</a:t>
            </a:r>
            <a:r>
              <a:rPr lang="cs-CZ" sz="2300" dirty="0" err="1"/>
              <a:t>the</a:t>
            </a:r>
            <a:r>
              <a:rPr lang="cs-CZ" sz="2300" dirty="0"/>
              <a:t> free </a:t>
            </a:r>
            <a:r>
              <a:rPr lang="cs-CZ" sz="2300" dirty="0" err="1"/>
              <a:t>encyclopedia</a:t>
            </a:r>
            <a:r>
              <a:rPr lang="cs-CZ" sz="2300" dirty="0"/>
              <a:t>&lt;/i&gt; [online]. San Francisco (CA): </a:t>
            </a:r>
            <a:r>
              <a:rPr lang="cs-CZ" sz="2300" dirty="0" err="1"/>
              <a:t>Wikimedia</a:t>
            </a:r>
            <a:r>
              <a:rPr lang="cs-CZ" sz="2300" dirty="0"/>
              <a:t> </a:t>
            </a:r>
            <a:r>
              <a:rPr lang="cs-CZ" sz="2300" dirty="0" err="1"/>
              <a:t>Foundation</a:t>
            </a:r>
            <a:r>
              <a:rPr lang="cs-CZ" sz="2300" dirty="0"/>
              <a:t>, 2001- [cit. 2012-09-16]. Dostupné z: </a:t>
            </a:r>
            <a:r>
              <a:rPr lang="cs-CZ" sz="2300" dirty="0">
                <a:hlinkClick r:id="rId4"/>
              </a:rPr>
              <a:t>http://</a:t>
            </a:r>
            <a:r>
              <a:rPr lang="cs-CZ" sz="2300" dirty="0" smtClean="0">
                <a:hlinkClick r:id="rId4"/>
              </a:rPr>
              <a:t>en.wikipedia.org/wiki/File:Bratislava_Venturska_ulica1.jpg</a:t>
            </a:r>
            <a:endParaRPr lang="cs-CZ" sz="2300" dirty="0" smtClean="0"/>
          </a:p>
          <a:p>
            <a:r>
              <a:rPr lang="cs-CZ" sz="2300" dirty="0"/>
              <a:t>Socha </a:t>
            </a:r>
            <a:r>
              <a:rPr lang="cs-CZ" sz="2300" dirty="0" err="1"/>
              <a:t>Andyho</a:t>
            </a:r>
            <a:r>
              <a:rPr lang="cs-CZ" sz="2300" dirty="0"/>
              <a:t> </a:t>
            </a:r>
            <a:r>
              <a:rPr lang="cs-CZ" sz="2300" dirty="0" err="1"/>
              <a:t>Warhola</a:t>
            </a:r>
            <a:r>
              <a:rPr lang="cs-CZ" sz="2300" dirty="0"/>
              <a:t>. In: &lt;i&gt;</a:t>
            </a:r>
            <a:r>
              <a:rPr lang="cs-CZ" sz="2300" dirty="0" err="1"/>
              <a:t>Wikipedia</a:t>
            </a:r>
            <a:r>
              <a:rPr lang="cs-CZ" sz="2300" dirty="0"/>
              <a:t>&lt;/i&gt;: &lt;i&gt;</a:t>
            </a:r>
            <a:r>
              <a:rPr lang="cs-CZ" sz="2300" dirty="0" err="1"/>
              <a:t>the</a:t>
            </a:r>
            <a:r>
              <a:rPr lang="cs-CZ" sz="2300" dirty="0"/>
              <a:t> free </a:t>
            </a:r>
            <a:r>
              <a:rPr lang="cs-CZ" sz="2300" dirty="0" err="1"/>
              <a:t>encyclopedia</a:t>
            </a:r>
            <a:r>
              <a:rPr lang="cs-CZ" sz="2300" dirty="0"/>
              <a:t>&lt;/i&gt; [online]. San Francisco (CA): </a:t>
            </a:r>
            <a:r>
              <a:rPr lang="cs-CZ" sz="2300" dirty="0" err="1"/>
              <a:t>Wikimedia</a:t>
            </a:r>
            <a:r>
              <a:rPr lang="cs-CZ" sz="2300" dirty="0"/>
              <a:t> </a:t>
            </a:r>
            <a:r>
              <a:rPr lang="cs-CZ" sz="2300" dirty="0" err="1"/>
              <a:t>Foundation</a:t>
            </a:r>
            <a:r>
              <a:rPr lang="cs-CZ" sz="2300" dirty="0"/>
              <a:t>, 2001- [cit. 2012-09-16]. Dostupné z: </a:t>
            </a:r>
            <a:r>
              <a:rPr lang="cs-CZ" sz="2300" dirty="0">
                <a:hlinkClick r:id="rId4"/>
              </a:rPr>
              <a:t>http://</a:t>
            </a:r>
            <a:r>
              <a:rPr lang="cs-CZ" sz="2300" dirty="0" smtClean="0">
                <a:hlinkClick r:id="rId4"/>
              </a:rPr>
              <a:t>en.wikipedia.org/wiki/File:Bratislava_Venturska_ulica1.jpg</a:t>
            </a:r>
            <a:endParaRPr lang="cs-CZ" sz="2300" dirty="0" smtClean="0"/>
          </a:p>
          <a:p>
            <a:r>
              <a:rPr lang="cs-CZ" sz="2300" dirty="0"/>
              <a:t>Diptych </a:t>
            </a:r>
            <a:r>
              <a:rPr lang="cs-CZ" sz="2300" dirty="0" err="1"/>
              <a:t>Maril</a:t>
            </a:r>
            <a:r>
              <a:rPr lang="cs-CZ" sz="2300" dirty="0"/>
              <a:t> </a:t>
            </a:r>
            <a:r>
              <a:rPr lang="cs-CZ" sz="2300" dirty="0" err="1"/>
              <a:t>Monroe</a:t>
            </a:r>
            <a:r>
              <a:rPr lang="cs-CZ" sz="2300" dirty="0"/>
              <a:t>. In: &lt;i&gt;</a:t>
            </a:r>
            <a:r>
              <a:rPr lang="cs-CZ" sz="2300" dirty="0" err="1"/>
              <a:t>Wikipedia</a:t>
            </a:r>
            <a:r>
              <a:rPr lang="cs-CZ" sz="2300" dirty="0"/>
              <a:t>&lt;/i&gt;: &lt;i&gt;</a:t>
            </a:r>
            <a:r>
              <a:rPr lang="cs-CZ" sz="2300" dirty="0" err="1"/>
              <a:t>the</a:t>
            </a:r>
            <a:r>
              <a:rPr lang="cs-CZ" sz="2300" dirty="0"/>
              <a:t> free </a:t>
            </a:r>
            <a:r>
              <a:rPr lang="cs-CZ" sz="2300" dirty="0" err="1"/>
              <a:t>encyclopedia</a:t>
            </a:r>
            <a:r>
              <a:rPr lang="cs-CZ" sz="2300" dirty="0"/>
              <a:t>&lt;/i&gt; [online]. San Francisco (CA): </a:t>
            </a:r>
            <a:r>
              <a:rPr lang="cs-CZ" sz="2300" dirty="0" err="1"/>
              <a:t>Wikimedia</a:t>
            </a:r>
            <a:r>
              <a:rPr lang="cs-CZ" sz="2300" dirty="0"/>
              <a:t> </a:t>
            </a:r>
            <a:r>
              <a:rPr lang="cs-CZ" sz="2300" dirty="0" err="1"/>
              <a:t>Foundation</a:t>
            </a:r>
            <a:r>
              <a:rPr lang="cs-CZ" sz="2300" dirty="0"/>
              <a:t>, 2001- [cit. 2012-09-16]. Dostupné z: http://en.wikipedia.org/wiki/File:Marilyndiptych.jpg</a:t>
            </a:r>
          </a:p>
          <a:p>
            <a:r>
              <a:rPr lang="cs-CZ" sz="2300" dirty="0"/>
              <a:t>Komiks - Roy </a:t>
            </a:r>
            <a:r>
              <a:rPr lang="cs-CZ" sz="2300" dirty="0" err="1"/>
              <a:t>Lichtenstein</a:t>
            </a:r>
            <a:r>
              <a:rPr lang="cs-CZ" sz="2300" dirty="0"/>
              <a:t>. In: &lt;i&gt;</a:t>
            </a:r>
            <a:r>
              <a:rPr lang="cs-CZ" sz="2300" dirty="0" err="1"/>
              <a:t>Wikipedia</a:t>
            </a:r>
            <a:r>
              <a:rPr lang="cs-CZ" sz="2300" dirty="0"/>
              <a:t>&lt;/i&gt;: &lt;i&gt;</a:t>
            </a:r>
            <a:r>
              <a:rPr lang="cs-CZ" sz="2300" dirty="0" err="1"/>
              <a:t>the</a:t>
            </a:r>
            <a:r>
              <a:rPr lang="cs-CZ" sz="2300" dirty="0"/>
              <a:t> free </a:t>
            </a:r>
            <a:r>
              <a:rPr lang="cs-CZ" sz="2300" dirty="0" err="1"/>
              <a:t>encyclopedia</a:t>
            </a:r>
            <a:r>
              <a:rPr lang="cs-CZ" sz="2300" dirty="0"/>
              <a:t>&lt;/i&gt; [online]. San Francisco (CA): </a:t>
            </a:r>
            <a:r>
              <a:rPr lang="cs-CZ" sz="2300" dirty="0" err="1"/>
              <a:t>Wikimedia</a:t>
            </a:r>
            <a:r>
              <a:rPr lang="cs-CZ" sz="2300" dirty="0"/>
              <a:t> </a:t>
            </a:r>
            <a:r>
              <a:rPr lang="cs-CZ" sz="2300" dirty="0" err="1"/>
              <a:t>Foundation</a:t>
            </a:r>
            <a:r>
              <a:rPr lang="cs-CZ" sz="2300" dirty="0"/>
              <a:t>, 2001- [cit. 2012-09-16]. Dostupné z: http://</a:t>
            </a:r>
            <a:r>
              <a:rPr lang="cs-CZ" sz="2300" dirty="0" smtClean="0"/>
              <a:t>en.wikipedia.org/wiki/File:Roy_Lichtenstein_Drowning_Girl.jpg</a:t>
            </a:r>
            <a:endParaRPr lang="cs-CZ" sz="2300" dirty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352276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210917245"/>
              </p:ext>
            </p:extLst>
          </p:nvPr>
        </p:nvGraphicFramePr>
        <p:xfrm>
          <a:off x="1524000" y="1397000"/>
          <a:ext cx="6096000" cy="33375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048000"/>
                <a:gridCol w="3048000"/>
              </a:tblGrid>
              <a:tr h="370840">
                <a:tc gridSpan="2">
                  <a:txBody>
                    <a:bodyPr/>
                    <a:lstStyle/>
                    <a:p>
                      <a:r>
                        <a:rPr lang="cs-CZ" dirty="0" smtClean="0"/>
                        <a:t>Identifikační tabulka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 gridSpan="2">
                  <a:txBody>
                    <a:bodyPr/>
                    <a:lstStyle/>
                    <a:p>
                      <a:r>
                        <a:rPr lang="cs-CZ" dirty="0" smtClean="0"/>
                        <a:t>Autor: Alena </a:t>
                      </a:r>
                      <a:r>
                        <a:rPr lang="cs-CZ" dirty="0" err="1" smtClean="0"/>
                        <a:t>Pavolková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 gridSpan="2">
                  <a:txBody>
                    <a:bodyPr/>
                    <a:lstStyle/>
                    <a:p>
                      <a:r>
                        <a:rPr lang="cs-CZ" dirty="0" smtClean="0"/>
                        <a:t>Vytvořeno dne:</a:t>
                      </a:r>
                      <a:r>
                        <a:rPr lang="cs-CZ" baseline="0" dirty="0" smtClean="0"/>
                        <a:t> 17.6. 2012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Odpilotováno</a:t>
                      </a:r>
                      <a:r>
                        <a:rPr lang="cs-CZ" baseline="0" dirty="0" smtClean="0"/>
                        <a:t> dne: 18.6. 2012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Ve třídě: 9.A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 gridSpan="2">
                  <a:txBody>
                    <a:bodyPr/>
                    <a:lstStyle/>
                    <a:p>
                      <a:r>
                        <a:rPr lang="cs-CZ" dirty="0" smtClean="0"/>
                        <a:t>Vzdělávací oblast: Umění a kultura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 gridSpan="2">
                  <a:txBody>
                    <a:bodyPr/>
                    <a:lstStyle/>
                    <a:p>
                      <a:r>
                        <a:rPr lang="cs-CZ" dirty="0" smtClean="0"/>
                        <a:t>Vzdělávací obor:</a:t>
                      </a:r>
                      <a:r>
                        <a:rPr lang="cs-CZ" baseline="0" dirty="0" smtClean="0"/>
                        <a:t> Výtvarná výchova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 gridSpan="2">
                  <a:txBody>
                    <a:bodyPr/>
                    <a:lstStyle/>
                    <a:p>
                      <a:r>
                        <a:rPr lang="cs-CZ" dirty="0" smtClean="0"/>
                        <a:t>Tematická</a:t>
                      </a:r>
                      <a:r>
                        <a:rPr lang="cs-CZ" baseline="0" dirty="0" smtClean="0"/>
                        <a:t> oblast: Dějiny výtvarného umění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 gridSpan="2">
                  <a:txBody>
                    <a:bodyPr/>
                    <a:lstStyle/>
                    <a:p>
                      <a:r>
                        <a:rPr lang="cs-CZ" dirty="0" smtClean="0"/>
                        <a:t>Téma: Pop art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 gridSpan="2">
                  <a:txBody>
                    <a:bodyPr/>
                    <a:lstStyle/>
                    <a:p>
                      <a:r>
                        <a:rPr lang="cs-CZ" dirty="0" smtClean="0"/>
                        <a:t>Klíčová slova: Pop art, Andy </a:t>
                      </a:r>
                      <a:r>
                        <a:rPr lang="cs-CZ" smtClean="0"/>
                        <a:t>Warhol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25851590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acro">
  <a:themeElements>
    <a:clrScheme name="Macro">
      <a:dk1>
        <a:sysClr val="windowText" lastClr="000000"/>
      </a:dk1>
      <a:lt1>
        <a:sysClr val="window" lastClr="FFFFFF"/>
      </a:lt1>
      <a:dk2>
        <a:srgbClr val="3F3F4D"/>
      </a:dk2>
      <a:lt2>
        <a:srgbClr val="DDDDDD"/>
      </a:lt2>
      <a:accent1>
        <a:srgbClr val="A51009"/>
      </a:accent1>
      <a:accent2>
        <a:srgbClr val="DE7014"/>
      </a:accent2>
      <a:accent3>
        <a:srgbClr val="704836"/>
      </a:accent3>
      <a:accent4>
        <a:srgbClr val="F2B431"/>
      </a:accent4>
      <a:accent5>
        <a:srgbClr val="7F221D"/>
      </a:accent5>
      <a:accent6>
        <a:srgbClr val="CDAC77"/>
      </a:accent6>
      <a:hlink>
        <a:srgbClr val="F5B123"/>
      </a:hlink>
      <a:folHlink>
        <a:srgbClr val="E19B0B"/>
      </a:folHlink>
    </a:clrScheme>
    <a:fontScheme name="Macro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Macro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300000"/>
              </a:schemeClr>
            </a:gs>
            <a:gs pos="100000">
              <a:schemeClr val="phClr">
                <a:tint val="80000"/>
                <a:satMod val="15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hade val="90000"/>
                <a:satMod val="300000"/>
              </a:schemeClr>
            </a:gs>
            <a:gs pos="100000">
              <a:schemeClr val="phClr">
                <a:satMod val="150000"/>
              </a:schemeClr>
            </a:gs>
          </a:gsLst>
          <a:path path="circle">
            <a:fillToRect l="50000" t="100000" r="10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3970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70000"/>
              </a:srgbClr>
            </a:outerShdw>
          </a:effectLst>
        </a:effectStyle>
        <a:effectStyle>
          <a:effectLst>
            <a:outerShdw blurRad="25400" dist="25400" dir="5400000" rotWithShape="0">
              <a:srgbClr val="000000">
                <a:alpha val="7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contourW="15875" prstMaterial="softmetal">
            <a:bevelT w="25400" h="19050" prst="angle"/>
            <a:contourClr>
              <a:schemeClr val="phClr">
                <a:shade val="30000"/>
              </a:schemeClr>
            </a:contourClr>
          </a:sp3d>
        </a:effectStyle>
        <a:effectStyle>
          <a:effectLst>
            <a:outerShdw blurRad="25400" dist="25400" dir="5400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contourW="19050" prstMaterial="metal">
            <a:bevelT w="63500" h="31750" prst="angle"/>
            <a:contourClr>
              <a:schemeClr val="phClr">
                <a:shade val="25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7000"/>
                <a:shade val="93000"/>
                <a:satMod val="110000"/>
                <a:lumMod val="90000"/>
              </a:schemeClr>
            </a:gs>
            <a:gs pos="76000">
              <a:schemeClr val="phClr">
                <a:tint val="85000"/>
                <a:shade val="75000"/>
                <a:satMod val="120000"/>
              </a:schemeClr>
            </a:gs>
            <a:gs pos="100000">
              <a:schemeClr val="phClr">
                <a:tint val="86000"/>
                <a:shade val="50000"/>
                <a:satMod val="13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hade val="35000"/>
                <a:satMod val="146000"/>
                <a:lumMod val="101000"/>
              </a:schemeClr>
            </a:gs>
            <a:gs pos="26000">
              <a:schemeClr val="phClr">
                <a:tint val="96000"/>
                <a:shade val="96000"/>
                <a:satMod val="190000"/>
              </a:schemeClr>
            </a:gs>
            <a:gs pos="100000">
              <a:schemeClr val="phClr">
                <a:tint val="60000"/>
                <a:shade val="90000"/>
                <a:satMod val="220000"/>
                <a:lumMod val="11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Makro</Template>
  <TotalTime>95</TotalTime>
  <Words>527</Words>
  <Application>Microsoft Office PowerPoint</Application>
  <PresentationFormat>Předvádění na obrazovce (4:3)</PresentationFormat>
  <Paragraphs>67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Macro</vt:lpstr>
      <vt:lpstr>Pop art</vt:lpstr>
      <vt:lpstr>Pop art</vt:lpstr>
      <vt:lpstr>Znaky pop artu</vt:lpstr>
      <vt:lpstr>Andy Warhol</vt:lpstr>
      <vt:lpstr>Snímek 5</vt:lpstr>
      <vt:lpstr>Snímek 6</vt:lpstr>
      <vt:lpstr>Anotace</vt:lpstr>
      <vt:lpstr>Použité zdroje</vt:lpstr>
      <vt:lpstr>Snímek 9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Pop art</dc:title>
  <dc:creator>Alena Pavolková</dc:creator>
  <cp:lastModifiedBy>Vaše jméno</cp:lastModifiedBy>
  <cp:revision>13</cp:revision>
  <dcterms:created xsi:type="dcterms:W3CDTF">2012-06-18T09:51:49Z</dcterms:created>
  <dcterms:modified xsi:type="dcterms:W3CDTF">2012-09-20T16:16:54Z</dcterms:modified>
</cp:coreProperties>
</file>